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99" r:id="rId4"/>
    <p:sldId id="295" r:id="rId5"/>
    <p:sldId id="310" r:id="rId6"/>
    <p:sldId id="276" r:id="rId7"/>
    <p:sldId id="277" r:id="rId8"/>
    <p:sldId id="345" r:id="rId9"/>
    <p:sldId id="286" r:id="rId10"/>
    <p:sldId id="278" r:id="rId11"/>
    <p:sldId id="257" r:id="rId12"/>
    <p:sldId id="264" r:id="rId13"/>
    <p:sldId id="266" r:id="rId14"/>
    <p:sldId id="272" r:id="rId15"/>
    <p:sldId id="320"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7D4D60-EDC7-49E4-B0F6-AB931212E02D}">
          <p14:sldIdLst>
            <p14:sldId id="256"/>
            <p14:sldId id="275"/>
            <p14:sldId id="299"/>
            <p14:sldId id="295"/>
            <p14:sldId id="310"/>
            <p14:sldId id="276"/>
            <p14:sldId id="277"/>
            <p14:sldId id="345"/>
            <p14:sldId id="286"/>
            <p14:sldId id="278"/>
            <p14:sldId id="257"/>
            <p14:sldId id="264"/>
            <p14:sldId id="266"/>
            <p14:sldId id="272"/>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B59"/>
    <a:srgbClr val="222A35"/>
    <a:srgbClr val="F8F8F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5" autoAdjust="0"/>
    <p:restoredTop sz="93969" autoAdjust="0"/>
  </p:normalViewPr>
  <p:slideViewPr>
    <p:cSldViewPr snapToGrid="0">
      <p:cViewPr varScale="1">
        <p:scale>
          <a:sx n="84" d="100"/>
          <a:sy n="84" d="100"/>
        </p:scale>
        <p:origin x="235" y="72"/>
      </p:cViewPr>
      <p:guideLst/>
    </p:cSldViewPr>
  </p:slideViewPr>
  <p:notesTextViewPr>
    <p:cViewPr>
      <p:scale>
        <a:sx n="1" d="1"/>
        <a:sy n="1" d="1"/>
      </p:scale>
      <p:origin x="0" y="0"/>
    </p:cViewPr>
  </p:notesTextViewPr>
  <p:sorterViewPr>
    <p:cViewPr>
      <p:scale>
        <a:sx n="177" d="100"/>
        <a:sy n="17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EC5B0-A9D4-4E12-B226-03D79CDA0A40}" type="datetimeFigureOut">
              <a:rPr lang="id-ID" smtClean="0"/>
              <a:t>30/05/2023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6B63C-27F3-4202-9BA6-CC729A1848D5}" type="slidenum">
              <a:rPr lang="id-ID" smtClean="0"/>
              <a:t>‹№›</a:t>
            </a:fld>
            <a:endParaRPr lang="id-ID"/>
          </a:p>
        </p:txBody>
      </p:sp>
    </p:spTree>
    <p:extLst>
      <p:ext uri="{BB962C8B-B14F-4D97-AF65-F5344CB8AC3E}">
        <p14:creationId xmlns:p14="http://schemas.microsoft.com/office/powerpoint/2010/main" val="24850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7490B7B-3A1B-4966-A846-31E2AB197BF1}"/>
              </a:ext>
            </a:extLst>
          </p:cNvPr>
          <p:cNvSpPr>
            <a:spLocks noGrp="1"/>
          </p:cNvSpPr>
          <p:nvPr>
            <p:ph type="pic" sz="quarter" idx="10"/>
          </p:nvPr>
        </p:nvSpPr>
        <p:spPr>
          <a:xfrm>
            <a:off x="0" y="1"/>
            <a:ext cx="12192000" cy="6858000"/>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19945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236904-E8AA-4537-B214-A722DD900BFC}"/>
              </a:ext>
            </a:extLst>
          </p:cNvPr>
          <p:cNvSpPr>
            <a:spLocks noGrp="1"/>
          </p:cNvSpPr>
          <p:nvPr>
            <p:ph type="pic" sz="quarter" idx="10"/>
          </p:nvPr>
        </p:nvSpPr>
        <p:spPr>
          <a:xfrm>
            <a:off x="7779657" y="0"/>
            <a:ext cx="4412343" cy="631825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7492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E28FF0-3FE9-4826-B848-CF6B7572FD37}"/>
              </a:ext>
            </a:extLst>
          </p:cNvPr>
          <p:cNvSpPr>
            <a:spLocks noGrp="1"/>
          </p:cNvSpPr>
          <p:nvPr>
            <p:ph type="pic" sz="quarter" idx="10"/>
          </p:nvPr>
        </p:nvSpPr>
        <p:spPr>
          <a:xfrm>
            <a:off x="8246059" y="2159188"/>
            <a:ext cx="2507230" cy="2773812"/>
          </a:xfrm>
          <a:custGeom>
            <a:avLst/>
            <a:gdLst>
              <a:gd name="connsiteX0" fmla="*/ 0 w 2507230"/>
              <a:gd name="connsiteY0" fmla="*/ 0 h 2773812"/>
              <a:gd name="connsiteX1" fmla="*/ 2507230 w 2507230"/>
              <a:gd name="connsiteY1" fmla="*/ 0 h 2773812"/>
              <a:gd name="connsiteX2" fmla="*/ 2507230 w 2507230"/>
              <a:gd name="connsiteY2" fmla="*/ 1494899 h 2773812"/>
              <a:gd name="connsiteX3" fmla="*/ 1253615 w 2507230"/>
              <a:gd name="connsiteY3" fmla="*/ 2773812 h 2773812"/>
              <a:gd name="connsiteX4" fmla="*/ 0 w 2507230"/>
              <a:gd name="connsiteY4" fmla="*/ 1494899 h 277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30" h="2773812">
                <a:moveTo>
                  <a:pt x="0" y="0"/>
                </a:moveTo>
                <a:lnTo>
                  <a:pt x="2507230" y="0"/>
                </a:lnTo>
                <a:lnTo>
                  <a:pt x="2507230" y="1494899"/>
                </a:lnTo>
                <a:lnTo>
                  <a:pt x="1253615" y="2773812"/>
                </a:lnTo>
                <a:lnTo>
                  <a:pt x="0" y="1494899"/>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10" name="Picture Placeholder 9">
            <a:extLst>
              <a:ext uri="{FF2B5EF4-FFF2-40B4-BE49-F238E27FC236}">
                <a16:creationId xmlns:a16="http://schemas.microsoft.com/office/drawing/2014/main" id="{A7638425-B39C-4958-A1D5-954E2F910D16}"/>
              </a:ext>
            </a:extLst>
          </p:cNvPr>
          <p:cNvSpPr>
            <a:spLocks noGrp="1"/>
          </p:cNvSpPr>
          <p:nvPr>
            <p:ph type="pic" sz="quarter" idx="12"/>
          </p:nvPr>
        </p:nvSpPr>
        <p:spPr>
          <a:xfrm>
            <a:off x="4842385" y="2159188"/>
            <a:ext cx="2507230" cy="2773812"/>
          </a:xfrm>
          <a:custGeom>
            <a:avLst/>
            <a:gdLst>
              <a:gd name="connsiteX0" fmla="*/ 0 w 2507230"/>
              <a:gd name="connsiteY0" fmla="*/ 0 h 2773812"/>
              <a:gd name="connsiteX1" fmla="*/ 2507230 w 2507230"/>
              <a:gd name="connsiteY1" fmla="*/ 0 h 2773812"/>
              <a:gd name="connsiteX2" fmla="*/ 2507230 w 2507230"/>
              <a:gd name="connsiteY2" fmla="*/ 1494899 h 2773812"/>
              <a:gd name="connsiteX3" fmla="*/ 1253615 w 2507230"/>
              <a:gd name="connsiteY3" fmla="*/ 2773812 h 2773812"/>
              <a:gd name="connsiteX4" fmla="*/ 0 w 2507230"/>
              <a:gd name="connsiteY4" fmla="*/ 1494899 h 277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30" h="2773812">
                <a:moveTo>
                  <a:pt x="0" y="0"/>
                </a:moveTo>
                <a:lnTo>
                  <a:pt x="2507230" y="0"/>
                </a:lnTo>
                <a:lnTo>
                  <a:pt x="2507230" y="1494899"/>
                </a:lnTo>
                <a:lnTo>
                  <a:pt x="1253615" y="2773812"/>
                </a:lnTo>
                <a:lnTo>
                  <a:pt x="0" y="1494899"/>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11" name="Picture Placeholder 10">
            <a:extLst>
              <a:ext uri="{FF2B5EF4-FFF2-40B4-BE49-F238E27FC236}">
                <a16:creationId xmlns:a16="http://schemas.microsoft.com/office/drawing/2014/main" id="{4C93E9D4-7BEE-4F6D-9252-AEA21F264277}"/>
              </a:ext>
            </a:extLst>
          </p:cNvPr>
          <p:cNvSpPr>
            <a:spLocks noGrp="1"/>
          </p:cNvSpPr>
          <p:nvPr>
            <p:ph type="pic" sz="quarter" idx="13"/>
          </p:nvPr>
        </p:nvSpPr>
        <p:spPr>
          <a:xfrm>
            <a:off x="1438711" y="2159188"/>
            <a:ext cx="2507230" cy="2773812"/>
          </a:xfrm>
          <a:custGeom>
            <a:avLst/>
            <a:gdLst>
              <a:gd name="connsiteX0" fmla="*/ 0 w 2507230"/>
              <a:gd name="connsiteY0" fmla="*/ 0 h 2773812"/>
              <a:gd name="connsiteX1" fmla="*/ 2507230 w 2507230"/>
              <a:gd name="connsiteY1" fmla="*/ 0 h 2773812"/>
              <a:gd name="connsiteX2" fmla="*/ 2507230 w 2507230"/>
              <a:gd name="connsiteY2" fmla="*/ 1494899 h 2773812"/>
              <a:gd name="connsiteX3" fmla="*/ 1253615 w 2507230"/>
              <a:gd name="connsiteY3" fmla="*/ 2773812 h 2773812"/>
              <a:gd name="connsiteX4" fmla="*/ 0 w 2507230"/>
              <a:gd name="connsiteY4" fmla="*/ 1494899 h 277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30" h="2773812">
                <a:moveTo>
                  <a:pt x="0" y="0"/>
                </a:moveTo>
                <a:lnTo>
                  <a:pt x="2507230" y="0"/>
                </a:lnTo>
                <a:lnTo>
                  <a:pt x="2507230" y="1494899"/>
                </a:lnTo>
                <a:lnTo>
                  <a:pt x="1253615" y="2773812"/>
                </a:lnTo>
                <a:lnTo>
                  <a:pt x="0" y="1494899"/>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8" name="Rectangle 7">
            <a:extLst>
              <a:ext uri="{FF2B5EF4-FFF2-40B4-BE49-F238E27FC236}">
                <a16:creationId xmlns:a16="http://schemas.microsoft.com/office/drawing/2014/main" id="{8B75C93E-2114-4529-9CE7-2B06406FA5C1}"/>
              </a:ext>
            </a:extLst>
          </p:cNvPr>
          <p:cNvSpPr/>
          <p:nvPr userDrawn="1"/>
        </p:nvSpPr>
        <p:spPr>
          <a:xfrm>
            <a:off x="739851" y="540374"/>
            <a:ext cx="2114168" cy="307777"/>
          </a:xfrm>
          <a:prstGeom prst="rect">
            <a:avLst/>
          </a:prstGeom>
        </p:spPr>
        <p:txBody>
          <a:bodyPr wrap="square">
            <a:spAutoFit/>
          </a:bodyPr>
          <a:lstStyle/>
          <a:p>
            <a:r>
              <a:rPr lang="en-US"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Creative Business</a:t>
            </a:r>
          </a:p>
        </p:txBody>
      </p:sp>
      <p:sp>
        <p:nvSpPr>
          <p:cNvPr id="12" name="Text Placeholder 9">
            <a:extLst>
              <a:ext uri="{FF2B5EF4-FFF2-40B4-BE49-F238E27FC236}">
                <a16:creationId xmlns:a16="http://schemas.microsoft.com/office/drawing/2014/main" id="{9BA4715F-248D-4BC7-BF3B-6A49F5C3AFA2}"/>
              </a:ext>
            </a:extLst>
          </p:cNvPr>
          <p:cNvSpPr>
            <a:spLocks noGrp="1"/>
          </p:cNvSpPr>
          <p:nvPr>
            <p:ph type="body" sz="quarter" idx="11"/>
          </p:nvPr>
        </p:nvSpPr>
        <p:spPr>
          <a:xfrm>
            <a:off x="739851" y="850398"/>
            <a:ext cx="5094892" cy="1109031"/>
          </a:xfrm>
          <a:prstGeom prst="rect">
            <a:avLst/>
          </a:prstGeom>
        </p:spPr>
        <p:txBody>
          <a:bodyPr/>
          <a:lstStyle>
            <a:lvl1pPr marL="0" indent="0">
              <a:buNone/>
              <a:defRPr sz="3600" b="1">
                <a:solidFill>
                  <a:schemeClr val="tx1">
                    <a:lumMod val="75000"/>
                    <a:lumOff val="25000"/>
                  </a:schemeClr>
                </a:solidFill>
                <a:latin typeface="Mada SemiBold" pitchFamily="2"/>
                <a:ea typeface="Mada SemiBold" pitchFamily="2"/>
                <a:cs typeface="Mada SemiBold" pitchFamily="2"/>
              </a:defRPr>
            </a:lvl1pPr>
          </a:lstStyle>
          <a:p>
            <a:pPr lvl="0"/>
            <a:endParaRPr lang="id-ID" dirty="0"/>
          </a:p>
        </p:txBody>
      </p:sp>
      <p:sp>
        <p:nvSpPr>
          <p:cNvPr id="13" name="Rectangle: Rounded Corners 12">
            <a:extLst>
              <a:ext uri="{FF2B5EF4-FFF2-40B4-BE49-F238E27FC236}">
                <a16:creationId xmlns:a16="http://schemas.microsoft.com/office/drawing/2014/main" id="{5313005B-E1E4-46EF-A664-A14353E2FA7A}"/>
              </a:ext>
            </a:extLst>
          </p:cNvPr>
          <p:cNvSpPr/>
          <p:nvPr userDrawn="1"/>
        </p:nvSpPr>
        <p:spPr>
          <a:xfrm>
            <a:off x="841449" y="1545268"/>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4057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0"/>
                                  </p:stCondLst>
                                  <p:endCondLst>
                                    <p:cond evt="begin" delay="0">
                                      <p:tn val="9"/>
                                    </p:cond>
                                  </p:end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0-#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p:bldP spid="12" grpId="0" build="p">
        <p:tmplLst>
          <p:tmpl lvl="1">
            <p:tnLst>
              <p:par>
                <p:cTn presetID="2" presetClass="entr" presetSubtype="8" decel="100000"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951370-2942-4C42-97FC-39638884C854}"/>
              </a:ext>
            </a:extLst>
          </p:cNvPr>
          <p:cNvSpPr>
            <a:spLocks noGrp="1"/>
          </p:cNvSpPr>
          <p:nvPr>
            <p:ph type="pic" sz="quarter" idx="10"/>
          </p:nvPr>
        </p:nvSpPr>
        <p:spPr>
          <a:xfrm>
            <a:off x="6096000" y="3848099"/>
            <a:ext cx="6096000" cy="2470151"/>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5797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67AAB6E-3C83-42F1-AAEC-CFE361D008C0}"/>
              </a:ext>
            </a:extLst>
          </p:cNvPr>
          <p:cNvSpPr>
            <a:spLocks noGrp="1"/>
          </p:cNvSpPr>
          <p:nvPr>
            <p:ph type="pic" sz="quarter" idx="10"/>
          </p:nvPr>
        </p:nvSpPr>
        <p:spPr>
          <a:xfrm>
            <a:off x="0" y="0"/>
            <a:ext cx="12192000" cy="3158066"/>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1251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5ED045F-0FC9-420E-9EED-D0FB0D1F08CA}"/>
              </a:ext>
            </a:extLst>
          </p:cNvPr>
          <p:cNvSpPr>
            <a:spLocks noGrp="1"/>
          </p:cNvSpPr>
          <p:nvPr>
            <p:ph type="pic" sz="quarter" idx="10"/>
          </p:nvPr>
        </p:nvSpPr>
        <p:spPr>
          <a:xfrm>
            <a:off x="6096000" y="1"/>
            <a:ext cx="6096000" cy="6318250"/>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123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4455D08-42A0-47D0-AAF5-3BD0D2CB2373}"/>
              </a:ext>
            </a:extLst>
          </p:cNvPr>
          <p:cNvGrpSpPr/>
          <p:nvPr userDrawn="1"/>
        </p:nvGrpSpPr>
        <p:grpSpPr>
          <a:xfrm>
            <a:off x="0" y="0"/>
            <a:ext cx="6096000" cy="6318250"/>
            <a:chOff x="0" y="0"/>
            <a:chExt cx="6096000" cy="6318250"/>
          </a:xfrm>
        </p:grpSpPr>
        <p:sp>
          <p:nvSpPr>
            <p:cNvPr id="2" name="Freeform: Shape 1">
              <a:extLst>
                <a:ext uri="{FF2B5EF4-FFF2-40B4-BE49-F238E27FC236}">
                  <a16:creationId xmlns:a16="http://schemas.microsoft.com/office/drawing/2014/main" id="{30B89258-8F24-4D9B-91F3-E067B4E1E24A}"/>
                </a:ext>
              </a:extLst>
            </p:cNvPr>
            <p:cNvSpPr/>
            <p:nvPr userDrawn="1"/>
          </p:nvSpPr>
          <p:spPr>
            <a:xfrm>
              <a:off x="0" y="0"/>
              <a:ext cx="6096000" cy="6318250"/>
            </a:xfrm>
            <a:custGeom>
              <a:avLst/>
              <a:gdLst>
                <a:gd name="connsiteX0" fmla="*/ 0 w 6096000"/>
                <a:gd name="connsiteY0" fmla="*/ 0 h 6318250"/>
                <a:gd name="connsiteX1" fmla="*/ 6096000 w 6096000"/>
                <a:gd name="connsiteY1" fmla="*/ 0 h 6318250"/>
                <a:gd name="connsiteX2" fmla="*/ 6096000 w 6096000"/>
                <a:gd name="connsiteY2" fmla="*/ 1999288 h 6318250"/>
                <a:gd name="connsiteX3" fmla="*/ 6088139 w 6096000"/>
                <a:gd name="connsiteY3" fmla="*/ 2035045 h 6318250"/>
                <a:gd name="connsiteX4" fmla="*/ 6030210 w 6096000"/>
                <a:gd name="connsiteY4" fmla="*/ 2212940 h 6318250"/>
                <a:gd name="connsiteX5" fmla="*/ 5634435 w 6096000"/>
                <a:gd name="connsiteY5" fmla="*/ 2848964 h 6318250"/>
                <a:gd name="connsiteX6" fmla="*/ 5560954 w 6096000"/>
                <a:gd name="connsiteY6" fmla="*/ 3105911 h 6318250"/>
                <a:gd name="connsiteX7" fmla="*/ 5559609 w 6096000"/>
                <a:gd name="connsiteY7" fmla="*/ 3130668 h 6318250"/>
                <a:gd name="connsiteX8" fmla="*/ 5559564 w 6096000"/>
                <a:gd name="connsiteY8" fmla="*/ 3130941 h 6318250"/>
                <a:gd name="connsiteX9" fmla="*/ 5557930 w 6096000"/>
                <a:gd name="connsiteY9" fmla="*/ 3156691 h 6318250"/>
                <a:gd name="connsiteX10" fmla="*/ 5558063 w 6096000"/>
                <a:gd name="connsiteY10" fmla="*/ 3159126 h 6318250"/>
                <a:gd name="connsiteX11" fmla="*/ 5557930 w 6096000"/>
                <a:gd name="connsiteY11" fmla="*/ 3161561 h 6318250"/>
                <a:gd name="connsiteX12" fmla="*/ 5559564 w 6096000"/>
                <a:gd name="connsiteY12" fmla="*/ 3187311 h 6318250"/>
                <a:gd name="connsiteX13" fmla="*/ 5559609 w 6096000"/>
                <a:gd name="connsiteY13" fmla="*/ 3187584 h 6318250"/>
                <a:gd name="connsiteX14" fmla="*/ 5560954 w 6096000"/>
                <a:gd name="connsiteY14" fmla="*/ 3212341 h 6318250"/>
                <a:gd name="connsiteX15" fmla="*/ 5634435 w 6096000"/>
                <a:gd name="connsiteY15" fmla="*/ 3469288 h 6318250"/>
                <a:gd name="connsiteX16" fmla="*/ 6030210 w 6096000"/>
                <a:gd name="connsiteY16" fmla="*/ 4105313 h 6318250"/>
                <a:gd name="connsiteX17" fmla="*/ 6088139 w 6096000"/>
                <a:gd name="connsiteY17" fmla="*/ 4283206 h 6318250"/>
                <a:gd name="connsiteX18" fmla="*/ 6096000 w 6096000"/>
                <a:gd name="connsiteY18" fmla="*/ 4318965 h 6318250"/>
                <a:gd name="connsiteX19" fmla="*/ 6096000 w 6096000"/>
                <a:gd name="connsiteY19" fmla="*/ 6318250 h 6318250"/>
                <a:gd name="connsiteX20" fmla="*/ 0 w 6096000"/>
                <a:gd name="connsiteY20" fmla="*/ 6318250 h 63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318250">
                  <a:moveTo>
                    <a:pt x="0" y="0"/>
                  </a:moveTo>
                  <a:lnTo>
                    <a:pt x="6096000" y="0"/>
                  </a:lnTo>
                  <a:lnTo>
                    <a:pt x="6096000" y="1999288"/>
                  </a:lnTo>
                  <a:lnTo>
                    <a:pt x="6088139" y="2035045"/>
                  </a:lnTo>
                  <a:cubicBezTo>
                    <a:pt x="6071861" y="2102545"/>
                    <a:pt x="6052763" y="2166802"/>
                    <a:pt x="6030210" y="2212940"/>
                  </a:cubicBezTo>
                  <a:cubicBezTo>
                    <a:pt x="5939996" y="2397489"/>
                    <a:pt x="5705247" y="2669523"/>
                    <a:pt x="5634435" y="2848964"/>
                  </a:cubicBezTo>
                  <a:cubicBezTo>
                    <a:pt x="5599028" y="2938684"/>
                    <a:pt x="5570169" y="3028404"/>
                    <a:pt x="5560954" y="3105911"/>
                  </a:cubicBezTo>
                  <a:lnTo>
                    <a:pt x="5559609" y="3130668"/>
                  </a:lnTo>
                  <a:lnTo>
                    <a:pt x="5559564" y="3130941"/>
                  </a:lnTo>
                  <a:cubicBezTo>
                    <a:pt x="5558645" y="3139270"/>
                    <a:pt x="5558109" y="3147861"/>
                    <a:pt x="5557930" y="3156691"/>
                  </a:cubicBezTo>
                  <a:lnTo>
                    <a:pt x="5558063" y="3159126"/>
                  </a:lnTo>
                  <a:lnTo>
                    <a:pt x="5557930" y="3161561"/>
                  </a:lnTo>
                  <a:cubicBezTo>
                    <a:pt x="5558109" y="3170391"/>
                    <a:pt x="5558645" y="3178982"/>
                    <a:pt x="5559564" y="3187311"/>
                  </a:cubicBezTo>
                  <a:lnTo>
                    <a:pt x="5559609" y="3187584"/>
                  </a:lnTo>
                  <a:lnTo>
                    <a:pt x="5560954" y="3212341"/>
                  </a:lnTo>
                  <a:cubicBezTo>
                    <a:pt x="5570169" y="3289848"/>
                    <a:pt x="5599028" y="3379568"/>
                    <a:pt x="5634435" y="3469288"/>
                  </a:cubicBezTo>
                  <a:cubicBezTo>
                    <a:pt x="5705247" y="3648729"/>
                    <a:pt x="5939997" y="3920763"/>
                    <a:pt x="6030210" y="4105313"/>
                  </a:cubicBezTo>
                  <a:cubicBezTo>
                    <a:pt x="6052763" y="4151450"/>
                    <a:pt x="6071861" y="4215707"/>
                    <a:pt x="6088139" y="4283206"/>
                  </a:cubicBezTo>
                  <a:lnTo>
                    <a:pt x="6096000" y="4318965"/>
                  </a:lnTo>
                  <a:lnTo>
                    <a:pt x="6096000" y="6318250"/>
                  </a:lnTo>
                  <a:lnTo>
                    <a:pt x="0" y="6318250"/>
                  </a:lnTo>
                  <a:close/>
                </a:path>
              </a:pathLst>
            </a:custGeom>
            <a:gradFill>
              <a:gsLst>
                <a:gs pos="0">
                  <a:schemeClr val="accent1"/>
                </a:gs>
                <a:gs pos="100000">
                  <a:schemeClr val="accent5"/>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Freeform 46">
              <a:extLst>
                <a:ext uri="{FF2B5EF4-FFF2-40B4-BE49-F238E27FC236}">
                  <a16:creationId xmlns:a16="http://schemas.microsoft.com/office/drawing/2014/main" id="{3B2EEA70-FF93-4FBC-8D36-C2E9DBD5DAC6}"/>
                </a:ext>
              </a:extLst>
            </p:cNvPr>
            <p:cNvSpPr>
              <a:spLocks/>
            </p:cNvSpPr>
            <p:nvPr userDrawn="1"/>
          </p:nvSpPr>
          <p:spPr bwMode="auto">
            <a:xfrm>
              <a:off x="5770470" y="2880078"/>
              <a:ext cx="252167" cy="558097"/>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chemeClr val="bg1">
                <a:lumMod val="85000"/>
              </a:schemeClr>
            </a:solidFill>
            <a:ln>
              <a:noFill/>
            </a:ln>
          </p:spPr>
          <p:txBody>
            <a:bodyPr/>
            <a:lstStyle/>
            <a:p>
              <a:endParaRPr lang="en-US" dirty="0"/>
            </a:p>
          </p:txBody>
        </p:sp>
      </p:grpSp>
      <p:pic>
        <p:nvPicPr>
          <p:cNvPr id="4" name="Picture 3">
            <a:extLst>
              <a:ext uri="{FF2B5EF4-FFF2-40B4-BE49-F238E27FC236}">
                <a16:creationId xmlns:a16="http://schemas.microsoft.com/office/drawing/2014/main" id="{A5070965-9A8D-48AA-BE8F-AA239FE2AFE9}"/>
              </a:ext>
            </a:extLst>
          </p:cNvPr>
          <p:cNvPicPr>
            <a:picLocks noChangeAspect="1"/>
          </p:cNvPicPr>
          <p:nvPr userDrawn="1"/>
        </p:nvPicPr>
        <p:blipFill>
          <a:blip r:embed="rId2"/>
          <a:srcRect/>
          <a:stretch>
            <a:fillRect/>
          </a:stretch>
        </p:blipFill>
        <p:spPr bwMode="auto">
          <a:xfrm>
            <a:off x="227187" y="848324"/>
            <a:ext cx="5137294" cy="4621602"/>
          </a:xfrm>
          <a:prstGeom prst="rect">
            <a:avLst/>
          </a:prstGeom>
          <a:noFill/>
          <a:ln w="9525">
            <a:noFill/>
            <a:miter lim="800000"/>
            <a:headEnd/>
            <a:tailEnd/>
          </a:ln>
          <a:effectLst>
            <a:outerShdw blurRad="1270000" dist="1397000" sx="80000" sy="80000" algn="l" rotWithShape="0">
              <a:prstClr val="black">
                <a:alpha val="40000"/>
              </a:prstClr>
            </a:outerShdw>
          </a:effectLst>
        </p:spPr>
      </p:pic>
      <p:sp>
        <p:nvSpPr>
          <p:cNvPr id="7" name="Picture Placeholder 2">
            <a:extLst>
              <a:ext uri="{FF2B5EF4-FFF2-40B4-BE49-F238E27FC236}">
                <a16:creationId xmlns:a16="http://schemas.microsoft.com/office/drawing/2014/main" id="{AEB1332D-CE6A-4C6E-9776-F2CF7282A8BC}"/>
              </a:ext>
            </a:extLst>
          </p:cNvPr>
          <p:cNvSpPr>
            <a:spLocks noGrp="1"/>
          </p:cNvSpPr>
          <p:nvPr>
            <p:ph type="pic" sz="quarter" idx="10"/>
          </p:nvPr>
        </p:nvSpPr>
        <p:spPr>
          <a:xfrm>
            <a:off x="817848" y="1490010"/>
            <a:ext cx="4098354" cy="2203314"/>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8545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D0CCC4-3596-4C7D-BA30-B9FB0BEB9A8F}"/>
              </a:ext>
            </a:extLst>
          </p:cNvPr>
          <p:cNvSpPr>
            <a:spLocks noGrp="1"/>
          </p:cNvSpPr>
          <p:nvPr>
            <p:ph type="pic" sz="quarter" idx="10"/>
          </p:nvPr>
        </p:nvSpPr>
        <p:spPr>
          <a:xfrm>
            <a:off x="4405009" y="1238251"/>
            <a:ext cx="3382227" cy="3841765"/>
          </a:xfrm>
          <a:custGeom>
            <a:avLst/>
            <a:gdLst>
              <a:gd name="connsiteX0" fmla="*/ 58174 w 3382227"/>
              <a:gd name="connsiteY0" fmla="*/ 2495118 h 3841765"/>
              <a:gd name="connsiteX1" fmla="*/ 185962 w 3382227"/>
              <a:gd name="connsiteY1" fmla="*/ 2518736 h 3841765"/>
              <a:gd name="connsiteX2" fmla="*/ 2546257 w 3382227"/>
              <a:gd name="connsiteY2" fmla="*/ 3052533 h 3841765"/>
              <a:gd name="connsiteX3" fmla="*/ 2727213 w 3382227"/>
              <a:gd name="connsiteY3" fmla="*/ 3094195 h 3841765"/>
              <a:gd name="connsiteX4" fmla="*/ 2887188 w 3382227"/>
              <a:gd name="connsiteY4" fmla="*/ 3156688 h 3841765"/>
              <a:gd name="connsiteX5" fmla="*/ 2697054 w 3382227"/>
              <a:gd name="connsiteY5" fmla="*/ 3277769 h 3841765"/>
              <a:gd name="connsiteX6" fmla="*/ 1915534 w 3382227"/>
              <a:gd name="connsiteY6" fmla="*/ 3725638 h 3841765"/>
              <a:gd name="connsiteX7" fmla="*/ 1501171 w 3382227"/>
              <a:gd name="connsiteY7" fmla="*/ 3749073 h 3841765"/>
              <a:gd name="connsiteX8" fmla="*/ 1312348 w 3382227"/>
              <a:gd name="connsiteY8" fmla="*/ 3639710 h 3841765"/>
              <a:gd name="connsiteX9" fmla="*/ 917653 w 3382227"/>
              <a:gd name="connsiteY9" fmla="*/ 3414473 h 3841765"/>
              <a:gd name="connsiteX10" fmla="*/ 136134 w 3382227"/>
              <a:gd name="connsiteY10" fmla="*/ 2967906 h 3841765"/>
              <a:gd name="connsiteX11" fmla="*/ 1072 w 3382227"/>
              <a:gd name="connsiteY11" fmla="*/ 2793446 h 3841765"/>
              <a:gd name="connsiteX12" fmla="*/ 5006 w 3382227"/>
              <a:gd name="connsiteY12" fmla="*/ 2500510 h 3841765"/>
              <a:gd name="connsiteX13" fmla="*/ 58174 w 3382227"/>
              <a:gd name="connsiteY13" fmla="*/ 2495118 h 3841765"/>
              <a:gd name="connsiteX14" fmla="*/ 3093072 w 3382227"/>
              <a:gd name="connsiteY14" fmla="*/ 802927 h 3841765"/>
              <a:gd name="connsiteX15" fmla="*/ 3280809 w 3382227"/>
              <a:gd name="connsiteY15" fmla="*/ 898443 h 3841765"/>
              <a:gd name="connsiteX16" fmla="*/ 3375169 w 3382227"/>
              <a:gd name="connsiteY16" fmla="*/ 1070568 h 3841765"/>
              <a:gd name="connsiteX17" fmla="*/ 3375169 w 3382227"/>
              <a:gd name="connsiteY17" fmla="*/ 2494510 h 3841765"/>
              <a:gd name="connsiteX18" fmla="*/ 3106506 w 3382227"/>
              <a:gd name="connsiteY18" fmla="*/ 3044788 h 3841765"/>
              <a:gd name="connsiteX19" fmla="*/ 2811632 w 3382227"/>
              <a:gd name="connsiteY19" fmla="*/ 3055220 h 3841765"/>
              <a:gd name="connsiteX20" fmla="*/ 1280907 w 3382227"/>
              <a:gd name="connsiteY20" fmla="*/ 2694019 h 3841765"/>
              <a:gd name="connsiteX21" fmla="*/ 1396237 w 3382227"/>
              <a:gd name="connsiteY21" fmla="*/ 2546669 h 3841765"/>
              <a:gd name="connsiteX22" fmla="*/ 1523360 w 3382227"/>
              <a:gd name="connsiteY22" fmla="*/ 2407144 h 3841765"/>
              <a:gd name="connsiteX23" fmla="*/ 1657036 w 3382227"/>
              <a:gd name="connsiteY23" fmla="*/ 2275442 h 3841765"/>
              <a:gd name="connsiteX24" fmla="*/ 2110487 w 3382227"/>
              <a:gd name="connsiteY24" fmla="*/ 1800795 h 3841765"/>
              <a:gd name="connsiteX25" fmla="*/ 2304448 w 3382227"/>
              <a:gd name="connsiteY25" fmla="*/ 1594767 h 3841765"/>
              <a:gd name="connsiteX26" fmla="*/ 2827358 w 3382227"/>
              <a:gd name="connsiteY26" fmla="*/ 1056224 h 3841765"/>
              <a:gd name="connsiteX27" fmla="*/ 2954482 w 3382227"/>
              <a:gd name="connsiteY27" fmla="*/ 916699 h 3841765"/>
              <a:gd name="connsiteX28" fmla="*/ 3093072 w 3382227"/>
              <a:gd name="connsiteY28" fmla="*/ 802927 h 3841765"/>
              <a:gd name="connsiteX29" fmla="*/ 1478361 w 3382227"/>
              <a:gd name="connsiteY29" fmla="*/ 122040 h 3841765"/>
              <a:gd name="connsiteX30" fmla="*/ 1643226 w 3382227"/>
              <a:gd name="connsiteY30" fmla="*/ 332442 h 3841765"/>
              <a:gd name="connsiteX31" fmla="*/ 2328907 w 3382227"/>
              <a:gd name="connsiteY31" fmla="*/ 1338980 h 3841765"/>
              <a:gd name="connsiteX32" fmla="*/ 2313175 w 3382227"/>
              <a:gd name="connsiteY32" fmla="*/ 1507172 h 3841765"/>
              <a:gd name="connsiteX33" fmla="*/ 1964435 w 3382227"/>
              <a:gd name="connsiteY33" fmla="*/ 1865718 h 3841765"/>
              <a:gd name="connsiteX34" fmla="*/ 1894949 w 3382227"/>
              <a:gd name="connsiteY34" fmla="*/ 1940036 h 3841765"/>
              <a:gd name="connsiteX35" fmla="*/ 1270886 w 3382227"/>
              <a:gd name="connsiteY35" fmla="*/ 2589331 h 3841765"/>
              <a:gd name="connsiteX36" fmla="*/ 1204023 w 3382227"/>
              <a:gd name="connsiteY36" fmla="*/ 2655825 h 3841765"/>
              <a:gd name="connsiteX37" fmla="*/ 759574 w 3382227"/>
              <a:gd name="connsiteY37" fmla="*/ 2591939 h 3841765"/>
              <a:gd name="connsiteX38" fmla="*/ 298083 w 3382227"/>
              <a:gd name="connsiteY38" fmla="*/ 2486330 h 3841765"/>
              <a:gd name="connsiteX39" fmla="*/ 1785 w 3382227"/>
              <a:gd name="connsiteY39" fmla="*/ 2220354 h 3841765"/>
              <a:gd name="connsiteX40" fmla="*/ 1785 w 3382227"/>
              <a:gd name="connsiteY40" fmla="*/ 1392437 h 3841765"/>
              <a:gd name="connsiteX41" fmla="*/ 3096 w 3382227"/>
              <a:gd name="connsiteY41" fmla="*/ 1104295 h 3841765"/>
              <a:gd name="connsiteX42" fmla="*/ 88315 w 3382227"/>
              <a:gd name="connsiteY42" fmla="*/ 904813 h 3841765"/>
              <a:gd name="connsiteX43" fmla="*/ 1166002 w 3382227"/>
              <a:gd name="connsiteY43" fmla="*/ 288112 h 3841765"/>
              <a:gd name="connsiteX44" fmla="*/ 1478361 w 3382227"/>
              <a:gd name="connsiteY44" fmla="*/ 122040 h 3841765"/>
              <a:gd name="connsiteX45" fmla="*/ 1696258 w 3382227"/>
              <a:gd name="connsiteY45" fmla="*/ 417 h 3841765"/>
              <a:gd name="connsiteX46" fmla="*/ 1758875 w 3382227"/>
              <a:gd name="connsiteY46" fmla="*/ 28295 h 3841765"/>
              <a:gd name="connsiteX47" fmla="*/ 2870902 w 3382227"/>
              <a:gd name="connsiteY47" fmla="*/ 666082 h 3841765"/>
              <a:gd name="connsiteX48" fmla="*/ 2960074 w 3382227"/>
              <a:gd name="connsiteY48" fmla="*/ 836941 h 3841765"/>
              <a:gd name="connsiteX49" fmla="*/ 2695181 w 3382227"/>
              <a:gd name="connsiteY49" fmla="*/ 1103013 h 3841765"/>
              <a:gd name="connsiteX50" fmla="*/ 2609943 w 3382227"/>
              <a:gd name="connsiteY50" fmla="*/ 1194311 h 3841765"/>
              <a:gd name="connsiteX51" fmla="*/ 2430287 w 3382227"/>
              <a:gd name="connsiteY51" fmla="*/ 1361258 h 3841765"/>
              <a:gd name="connsiteX52" fmla="*/ 2274237 w 3382227"/>
              <a:gd name="connsiteY52" fmla="*/ 1160401 h 3841765"/>
              <a:gd name="connsiteX53" fmla="*/ 1564795 w 3382227"/>
              <a:gd name="connsiteY53" fmla="*/ 110464 h 3841765"/>
              <a:gd name="connsiteX54" fmla="*/ 1627741 w 3382227"/>
              <a:gd name="connsiteY54" fmla="*/ 20469 h 3841765"/>
              <a:gd name="connsiteX55" fmla="*/ 1696258 w 3382227"/>
              <a:gd name="connsiteY55" fmla="*/ 417 h 384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2227" h="3841765">
                <a:moveTo>
                  <a:pt x="58174" y="2495118"/>
                </a:moveTo>
                <a:cubicBezTo>
                  <a:pt x="100402" y="2493837"/>
                  <a:pt x="118104" y="2504089"/>
                  <a:pt x="185962" y="2518736"/>
                </a:cubicBezTo>
                <a:lnTo>
                  <a:pt x="2546257" y="3052533"/>
                </a:lnTo>
                <a:cubicBezTo>
                  <a:pt x="2607887" y="3065552"/>
                  <a:pt x="2665583" y="3079874"/>
                  <a:pt x="2727213" y="3094195"/>
                </a:cubicBezTo>
                <a:cubicBezTo>
                  <a:pt x="2828181" y="3117630"/>
                  <a:pt x="2866208" y="3109819"/>
                  <a:pt x="2887188" y="3156688"/>
                </a:cubicBezTo>
                <a:cubicBezTo>
                  <a:pt x="2858340" y="3202257"/>
                  <a:pt x="2750815" y="3245221"/>
                  <a:pt x="2697054" y="3277769"/>
                </a:cubicBezTo>
                <a:lnTo>
                  <a:pt x="1915534" y="3725638"/>
                </a:lnTo>
                <a:cubicBezTo>
                  <a:pt x="1655902" y="3870153"/>
                  <a:pt x="1742446" y="3881871"/>
                  <a:pt x="1501171" y="3749073"/>
                </a:cubicBezTo>
                <a:cubicBezTo>
                  <a:pt x="1435608" y="3712618"/>
                  <a:pt x="1377912" y="3676164"/>
                  <a:pt x="1312348" y="3639710"/>
                </a:cubicBezTo>
                <a:cubicBezTo>
                  <a:pt x="1175975" y="3566801"/>
                  <a:pt x="1046159" y="3491288"/>
                  <a:pt x="917653" y="3414473"/>
                </a:cubicBezTo>
                <a:lnTo>
                  <a:pt x="136134" y="2967906"/>
                </a:lnTo>
                <a:cubicBezTo>
                  <a:pt x="43034" y="2913226"/>
                  <a:pt x="1072" y="2915829"/>
                  <a:pt x="1072" y="2793446"/>
                </a:cubicBezTo>
                <a:cubicBezTo>
                  <a:pt x="2384" y="2702310"/>
                  <a:pt x="-4172" y="2583833"/>
                  <a:pt x="5006" y="2500510"/>
                </a:cubicBezTo>
                <a:cubicBezTo>
                  <a:pt x="27298" y="2497255"/>
                  <a:pt x="44100" y="2495546"/>
                  <a:pt x="58174" y="2495118"/>
                </a:cubicBezTo>
                <a:close/>
                <a:moveTo>
                  <a:pt x="3093072" y="802927"/>
                </a:moveTo>
                <a:cubicBezTo>
                  <a:pt x="3129768" y="803905"/>
                  <a:pt x="3174655" y="839765"/>
                  <a:pt x="3280809" y="898443"/>
                </a:cubicBezTo>
                <a:cubicBezTo>
                  <a:pt x="3368616" y="947995"/>
                  <a:pt x="3375169" y="957122"/>
                  <a:pt x="3375169" y="1070568"/>
                </a:cubicBezTo>
                <a:lnTo>
                  <a:pt x="3375169" y="2494510"/>
                </a:lnTo>
                <a:cubicBezTo>
                  <a:pt x="3373858" y="2958725"/>
                  <a:pt x="3453802" y="2840064"/>
                  <a:pt x="3106506" y="3044788"/>
                </a:cubicBezTo>
                <a:cubicBezTo>
                  <a:pt x="2976761" y="3121723"/>
                  <a:pt x="2962345" y="3089123"/>
                  <a:pt x="2811632" y="3055220"/>
                </a:cubicBezTo>
                <a:cubicBezTo>
                  <a:pt x="2552143" y="2999149"/>
                  <a:pt x="1334640" y="2738353"/>
                  <a:pt x="1280907" y="2694019"/>
                </a:cubicBezTo>
                <a:cubicBezTo>
                  <a:pt x="1278286" y="2631427"/>
                  <a:pt x="1351678" y="2585788"/>
                  <a:pt x="1396237" y="2546669"/>
                </a:cubicBezTo>
                <a:cubicBezTo>
                  <a:pt x="1439484" y="2506246"/>
                  <a:pt x="1482732" y="2452783"/>
                  <a:pt x="1523360" y="2407144"/>
                </a:cubicBezTo>
                <a:lnTo>
                  <a:pt x="1657036" y="2275442"/>
                </a:lnTo>
                <a:cubicBezTo>
                  <a:pt x="1740911" y="2188075"/>
                  <a:pt x="2043649" y="1856866"/>
                  <a:pt x="2110487" y="1800795"/>
                </a:cubicBezTo>
                <a:cubicBezTo>
                  <a:pt x="2153734" y="1764284"/>
                  <a:pt x="2236300" y="1656054"/>
                  <a:pt x="2304448" y="1594767"/>
                </a:cubicBezTo>
                <a:lnTo>
                  <a:pt x="2827358" y="1056224"/>
                </a:lnTo>
                <a:cubicBezTo>
                  <a:pt x="2873228" y="1011889"/>
                  <a:pt x="2911233" y="963642"/>
                  <a:pt x="2954482" y="916699"/>
                </a:cubicBezTo>
                <a:cubicBezTo>
                  <a:pt x="3027873" y="835852"/>
                  <a:pt x="3056377" y="801949"/>
                  <a:pt x="3093072" y="802927"/>
                </a:cubicBezTo>
                <a:close/>
                <a:moveTo>
                  <a:pt x="1478361" y="122040"/>
                </a:moveTo>
                <a:cubicBezTo>
                  <a:pt x="1524903" y="125463"/>
                  <a:pt x="1546863" y="191631"/>
                  <a:pt x="1643226" y="332442"/>
                </a:cubicBezTo>
                <a:lnTo>
                  <a:pt x="2328907" y="1338980"/>
                </a:lnTo>
                <a:cubicBezTo>
                  <a:pt x="2390527" y="1428943"/>
                  <a:pt x="2377416" y="1440677"/>
                  <a:pt x="2313175" y="1507172"/>
                </a:cubicBezTo>
                <a:lnTo>
                  <a:pt x="1964435" y="1865718"/>
                </a:lnTo>
                <a:cubicBezTo>
                  <a:pt x="1936902" y="1891795"/>
                  <a:pt x="1919859" y="1912656"/>
                  <a:pt x="1894949" y="1940036"/>
                </a:cubicBezTo>
                <a:lnTo>
                  <a:pt x="1270886" y="2589331"/>
                </a:lnTo>
                <a:cubicBezTo>
                  <a:pt x="1240731" y="2616711"/>
                  <a:pt x="1224999" y="2638875"/>
                  <a:pt x="1204023" y="2655825"/>
                </a:cubicBezTo>
                <a:cubicBezTo>
                  <a:pt x="1143713" y="2706673"/>
                  <a:pt x="852659" y="2611495"/>
                  <a:pt x="759574" y="2591939"/>
                </a:cubicBezTo>
                <a:cubicBezTo>
                  <a:pt x="604870" y="2559343"/>
                  <a:pt x="450166" y="2520229"/>
                  <a:pt x="298083" y="2486330"/>
                </a:cubicBezTo>
                <a:cubicBezTo>
                  <a:pt x="-41480" y="2412013"/>
                  <a:pt x="1785" y="2451127"/>
                  <a:pt x="1785" y="2220354"/>
                </a:cubicBezTo>
                <a:lnTo>
                  <a:pt x="1785" y="1392437"/>
                </a:lnTo>
                <a:cubicBezTo>
                  <a:pt x="1785" y="1295955"/>
                  <a:pt x="3096" y="1200777"/>
                  <a:pt x="3096" y="1104295"/>
                </a:cubicBezTo>
                <a:cubicBezTo>
                  <a:pt x="1785" y="973915"/>
                  <a:pt x="-17881" y="962180"/>
                  <a:pt x="88315" y="904813"/>
                </a:cubicBezTo>
                <a:cubicBezTo>
                  <a:pt x="405590" y="737926"/>
                  <a:pt x="840860" y="471949"/>
                  <a:pt x="1166002" y="288112"/>
                </a:cubicBezTo>
                <a:cubicBezTo>
                  <a:pt x="1360693" y="177941"/>
                  <a:pt x="1431818" y="118618"/>
                  <a:pt x="1478361" y="122040"/>
                </a:cubicBezTo>
                <a:close/>
                <a:moveTo>
                  <a:pt x="1696258" y="417"/>
                </a:moveTo>
                <a:cubicBezTo>
                  <a:pt x="1714617" y="2536"/>
                  <a:pt x="1731993" y="12643"/>
                  <a:pt x="1758875" y="28295"/>
                </a:cubicBezTo>
                <a:lnTo>
                  <a:pt x="2870902" y="666082"/>
                </a:lnTo>
                <a:cubicBezTo>
                  <a:pt x="2970565" y="720862"/>
                  <a:pt x="3059737" y="741730"/>
                  <a:pt x="2960074" y="836941"/>
                </a:cubicBezTo>
                <a:lnTo>
                  <a:pt x="2695181" y="1103013"/>
                </a:lnTo>
                <a:cubicBezTo>
                  <a:pt x="2663708" y="1131707"/>
                  <a:pt x="2640104" y="1163009"/>
                  <a:pt x="2609943" y="1194311"/>
                </a:cubicBezTo>
                <a:cubicBezTo>
                  <a:pt x="2573225" y="1234744"/>
                  <a:pt x="2495856" y="1345607"/>
                  <a:pt x="2430287" y="1361258"/>
                </a:cubicBezTo>
                <a:cubicBezTo>
                  <a:pt x="2373899" y="1331260"/>
                  <a:pt x="2314889" y="1216485"/>
                  <a:pt x="2274237" y="1160401"/>
                </a:cubicBezTo>
                <a:lnTo>
                  <a:pt x="1564795" y="110464"/>
                </a:lnTo>
                <a:cubicBezTo>
                  <a:pt x="1546436" y="63511"/>
                  <a:pt x="1593645" y="38729"/>
                  <a:pt x="1627741" y="20469"/>
                </a:cubicBezTo>
                <a:cubicBezTo>
                  <a:pt x="1658557" y="4166"/>
                  <a:pt x="1677899" y="-1703"/>
                  <a:pt x="1696258" y="417"/>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7003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4609C7C-8FCE-4614-B657-B1349B6F93B1}"/>
              </a:ext>
            </a:extLst>
          </p:cNvPr>
          <p:cNvSpPr/>
          <p:nvPr userDrawn="1"/>
        </p:nvSpPr>
        <p:spPr>
          <a:xfrm>
            <a:off x="0" y="0"/>
            <a:ext cx="6096000" cy="6318250"/>
          </a:xfrm>
          <a:prstGeom prst="roundRect">
            <a:avLst>
              <a:gd name="adj" fmla="val 0"/>
            </a:avLst>
          </a:prstGeom>
          <a:gradFill>
            <a:gsLst>
              <a:gs pos="0">
                <a:schemeClr val="accent1"/>
              </a:gs>
              <a:gs pos="100000">
                <a:schemeClr val="accent5"/>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a:extLst>
              <a:ext uri="{FF2B5EF4-FFF2-40B4-BE49-F238E27FC236}">
                <a16:creationId xmlns:a16="http://schemas.microsoft.com/office/drawing/2014/main" id="{B5E63D87-F4EC-4C0D-8474-F52CC81B45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401" y="863767"/>
            <a:ext cx="2235198" cy="4590716"/>
          </a:xfrm>
          <a:prstGeom prst="rect">
            <a:avLst/>
          </a:prstGeom>
          <a:effectLst>
            <a:outerShdw blurRad="1270000" sx="90000" sy="90000" algn="ctr" rotWithShape="0">
              <a:prstClr val="black">
                <a:alpha val="40000"/>
              </a:prstClr>
            </a:outerShdw>
          </a:effectLst>
        </p:spPr>
      </p:pic>
      <p:sp>
        <p:nvSpPr>
          <p:cNvPr id="3" name="Picture Placeholder 2">
            <a:extLst>
              <a:ext uri="{FF2B5EF4-FFF2-40B4-BE49-F238E27FC236}">
                <a16:creationId xmlns:a16="http://schemas.microsoft.com/office/drawing/2014/main" id="{05B10C53-C574-465F-845B-1B17DA6A8A79}"/>
              </a:ext>
            </a:extLst>
          </p:cNvPr>
          <p:cNvSpPr>
            <a:spLocks noGrp="1"/>
          </p:cNvSpPr>
          <p:nvPr>
            <p:ph type="pic" sz="quarter" idx="13"/>
          </p:nvPr>
        </p:nvSpPr>
        <p:spPr>
          <a:xfrm>
            <a:off x="2075543" y="1403350"/>
            <a:ext cx="1950356" cy="3454400"/>
          </a:xfrm>
          <a:prstGeom prst="rect">
            <a:avLst/>
          </a:prstGeom>
          <a:solidFill>
            <a:schemeClr val="bg1">
              <a:lumMod val="65000"/>
            </a:schemeClr>
          </a:solidFill>
          <a:effectLst>
            <a:innerShdw blurRad="38100">
              <a:schemeClr val="tx1">
                <a:lumMod val="75000"/>
                <a:lumOff val="25000"/>
              </a:schemeClr>
            </a:innerShdw>
          </a:effectLst>
        </p:spPr>
        <p:txBody>
          <a:bodyPr/>
          <a:lstStyle>
            <a:lvl1pPr marL="0" indent="0" algn="ctr">
              <a:buNone/>
              <a:defRPr sz="1600">
                <a:solidFill>
                  <a:schemeClr val="bg1"/>
                </a:solidFill>
              </a:defRPr>
            </a:lvl1pPr>
          </a:lstStyle>
          <a:p>
            <a:endParaRPr lang="id-ID" dirty="0"/>
          </a:p>
        </p:txBody>
      </p:sp>
    </p:spTree>
    <p:extLst>
      <p:ext uri="{BB962C8B-B14F-4D97-AF65-F5344CB8AC3E}">
        <p14:creationId xmlns:p14="http://schemas.microsoft.com/office/powerpoint/2010/main" val="15797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4E3888-2DF8-4B72-AEBD-02E6E1CF5B0B}"/>
              </a:ext>
            </a:extLst>
          </p:cNvPr>
          <p:cNvSpPr>
            <a:spLocks noGrp="1"/>
          </p:cNvSpPr>
          <p:nvPr>
            <p:ph type="pic" sz="quarter" idx="10"/>
          </p:nvPr>
        </p:nvSpPr>
        <p:spPr>
          <a:xfrm>
            <a:off x="5520576" y="419099"/>
            <a:ext cx="6676139" cy="5907959"/>
          </a:xfrm>
          <a:custGeom>
            <a:avLst/>
            <a:gdLst>
              <a:gd name="connsiteX0" fmla="*/ 4594207 w 6676139"/>
              <a:gd name="connsiteY0" fmla="*/ 1419 h 5907959"/>
              <a:gd name="connsiteX1" fmla="*/ 5343121 w 6676139"/>
              <a:gd name="connsiteY1" fmla="*/ 194201 h 5907959"/>
              <a:gd name="connsiteX2" fmla="*/ 6157656 w 6676139"/>
              <a:gd name="connsiteY2" fmla="*/ 1691460 h 5907959"/>
              <a:gd name="connsiteX3" fmla="*/ 6676139 w 6676139"/>
              <a:gd name="connsiteY3" fmla="*/ 1963729 h 5907959"/>
              <a:gd name="connsiteX4" fmla="*/ 6674107 w 6676139"/>
              <a:gd name="connsiteY4" fmla="*/ 5907959 h 5907959"/>
              <a:gd name="connsiteX5" fmla="*/ 580110 w 6676139"/>
              <a:gd name="connsiteY5" fmla="*/ 5907555 h 5907959"/>
              <a:gd name="connsiteX6" fmla="*/ 254032 w 6676139"/>
              <a:gd name="connsiteY6" fmla="*/ 3414965 h 5907959"/>
              <a:gd name="connsiteX7" fmla="*/ 2644116 w 6676139"/>
              <a:gd name="connsiteY7" fmla="*/ 2563320 h 5907959"/>
              <a:gd name="connsiteX8" fmla="*/ 3424551 w 6676139"/>
              <a:gd name="connsiteY8" fmla="*/ 550344 h 5907959"/>
              <a:gd name="connsiteX9" fmla="*/ 4594207 w 6676139"/>
              <a:gd name="connsiteY9" fmla="*/ 1419 h 590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6139" h="5907959">
                <a:moveTo>
                  <a:pt x="4594207" y="1419"/>
                </a:moveTo>
                <a:cubicBezTo>
                  <a:pt x="4864647" y="-10084"/>
                  <a:pt x="5130300" y="47879"/>
                  <a:pt x="5343121" y="194201"/>
                </a:cubicBezTo>
                <a:cubicBezTo>
                  <a:pt x="5910645" y="584395"/>
                  <a:pt x="5948249" y="1437485"/>
                  <a:pt x="6157656" y="1691460"/>
                </a:cubicBezTo>
                <a:cubicBezTo>
                  <a:pt x="6367064" y="1945436"/>
                  <a:pt x="6675236" y="1968675"/>
                  <a:pt x="6676139" y="1963729"/>
                </a:cubicBezTo>
                <a:cubicBezTo>
                  <a:pt x="6675462" y="3278472"/>
                  <a:pt x="6674784" y="4593216"/>
                  <a:pt x="6674107" y="5907959"/>
                </a:cubicBezTo>
                <a:lnTo>
                  <a:pt x="580110" y="5907555"/>
                </a:lnTo>
                <a:cubicBezTo>
                  <a:pt x="488699" y="4808553"/>
                  <a:pt x="-436125" y="4623570"/>
                  <a:pt x="254032" y="3414965"/>
                </a:cubicBezTo>
                <a:cubicBezTo>
                  <a:pt x="1115262" y="2377963"/>
                  <a:pt x="2115695" y="3040757"/>
                  <a:pt x="2644116" y="2563320"/>
                </a:cubicBezTo>
                <a:cubicBezTo>
                  <a:pt x="3172536" y="2085883"/>
                  <a:pt x="3016719" y="1058534"/>
                  <a:pt x="3424551" y="550344"/>
                </a:cubicBezTo>
                <a:cubicBezTo>
                  <a:pt x="3679446" y="232724"/>
                  <a:pt x="4143475" y="20592"/>
                  <a:pt x="4594207" y="1419"/>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1404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BF6E6E4-FCDF-4D4F-8A1C-7151266EC540}"/>
              </a:ext>
            </a:extLst>
          </p:cNvPr>
          <p:cNvSpPr>
            <a:spLocks noGrp="1"/>
          </p:cNvSpPr>
          <p:nvPr>
            <p:ph type="pic" sz="quarter" idx="10"/>
          </p:nvPr>
        </p:nvSpPr>
        <p:spPr>
          <a:xfrm>
            <a:off x="0" y="1"/>
            <a:ext cx="12192000" cy="631825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20285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5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0602E73-BE8F-4030-8CA4-5A21F1B7C89A}"/>
              </a:ext>
            </a:extLst>
          </p:cNvPr>
          <p:cNvSpPr>
            <a:spLocks noGrp="1"/>
          </p:cNvSpPr>
          <p:nvPr>
            <p:ph type="pic" sz="quarter" idx="10"/>
          </p:nvPr>
        </p:nvSpPr>
        <p:spPr>
          <a:xfrm>
            <a:off x="1" y="644525"/>
            <a:ext cx="12192000" cy="5029202"/>
          </a:xfrm>
          <a:custGeom>
            <a:avLst/>
            <a:gdLst>
              <a:gd name="connsiteX0" fmla="*/ 12192000 w 12192000"/>
              <a:gd name="connsiteY0" fmla="*/ 0 h 5029202"/>
              <a:gd name="connsiteX1" fmla="*/ 12192000 w 12192000"/>
              <a:gd name="connsiteY1" fmla="*/ 4270497 h 5029202"/>
              <a:gd name="connsiteX2" fmla="*/ 0 w 12192000"/>
              <a:gd name="connsiteY2" fmla="*/ 5029202 h 5029202"/>
              <a:gd name="connsiteX3" fmla="*/ 0 w 12192000"/>
              <a:gd name="connsiteY3" fmla="*/ 758705 h 5029202"/>
            </a:gdLst>
            <a:ahLst/>
            <a:cxnLst>
              <a:cxn ang="0">
                <a:pos x="connsiteX0" y="connsiteY0"/>
              </a:cxn>
              <a:cxn ang="0">
                <a:pos x="connsiteX1" y="connsiteY1"/>
              </a:cxn>
              <a:cxn ang="0">
                <a:pos x="connsiteX2" y="connsiteY2"/>
              </a:cxn>
              <a:cxn ang="0">
                <a:pos x="connsiteX3" y="connsiteY3"/>
              </a:cxn>
            </a:cxnLst>
            <a:rect l="l" t="t" r="r" b="b"/>
            <a:pathLst>
              <a:path w="12192000" h="5029202">
                <a:moveTo>
                  <a:pt x="12192000" y="0"/>
                </a:moveTo>
                <a:lnTo>
                  <a:pt x="12192000" y="4270497"/>
                </a:lnTo>
                <a:lnTo>
                  <a:pt x="0" y="5029202"/>
                </a:lnTo>
                <a:lnTo>
                  <a:pt x="0" y="758705"/>
                </a:lnTo>
                <a:close/>
              </a:path>
            </a:pathLst>
          </a:custGeom>
          <a:solidFill>
            <a:schemeClr val="bg1">
              <a:lumMod val="95000"/>
              <a:alpha val="40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8892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75A2D2-6741-4A57-A71D-F32538C75169}"/>
              </a:ext>
            </a:extLst>
          </p:cNvPr>
          <p:cNvSpPr>
            <a:spLocks noGrp="1"/>
          </p:cNvSpPr>
          <p:nvPr>
            <p:ph type="pic" sz="quarter" idx="10"/>
          </p:nvPr>
        </p:nvSpPr>
        <p:spPr>
          <a:xfrm>
            <a:off x="817466" y="1"/>
            <a:ext cx="10557065" cy="5644488"/>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4823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F50B7E6-C1E6-4C6D-895E-5513214B5A54}"/>
              </a:ext>
            </a:extLst>
          </p:cNvPr>
          <p:cNvSpPr>
            <a:spLocks noGrp="1"/>
          </p:cNvSpPr>
          <p:nvPr>
            <p:ph type="pic" sz="quarter" idx="10"/>
          </p:nvPr>
        </p:nvSpPr>
        <p:spPr>
          <a:xfrm>
            <a:off x="1" y="0"/>
            <a:ext cx="6096000" cy="63182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260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2E4652-D0D6-4E78-88B6-9D570BC95E12}"/>
              </a:ext>
            </a:extLst>
          </p:cNvPr>
          <p:cNvSpPr>
            <a:spLocks noGrp="1"/>
          </p:cNvSpPr>
          <p:nvPr>
            <p:ph type="pic" sz="quarter" idx="10"/>
          </p:nvPr>
        </p:nvSpPr>
        <p:spPr>
          <a:xfrm>
            <a:off x="5263503" y="2319740"/>
            <a:ext cx="1664994" cy="166499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061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BD35BA3-80FD-417F-8550-BD04E4C79BA1}"/>
              </a:ext>
            </a:extLst>
          </p:cNvPr>
          <p:cNvSpPr>
            <a:spLocks noGrp="1"/>
          </p:cNvSpPr>
          <p:nvPr>
            <p:ph type="pic" sz="quarter" idx="10"/>
          </p:nvPr>
        </p:nvSpPr>
        <p:spPr>
          <a:xfrm>
            <a:off x="1143815" y="1959429"/>
            <a:ext cx="3877844" cy="3877844"/>
          </a:xfrm>
          <a:custGeom>
            <a:avLst/>
            <a:gdLst>
              <a:gd name="connsiteX0" fmla="*/ 1938922 w 3877844"/>
              <a:gd name="connsiteY0" fmla="*/ 0 h 3877844"/>
              <a:gd name="connsiteX1" fmla="*/ 3877844 w 3877844"/>
              <a:gd name="connsiteY1" fmla="*/ 1938922 h 3877844"/>
              <a:gd name="connsiteX2" fmla="*/ 1938922 w 3877844"/>
              <a:gd name="connsiteY2" fmla="*/ 3877844 h 3877844"/>
              <a:gd name="connsiteX3" fmla="*/ 0 w 3877844"/>
              <a:gd name="connsiteY3" fmla="*/ 3877844 h 3877844"/>
              <a:gd name="connsiteX4" fmla="*/ 0 w 3877844"/>
              <a:gd name="connsiteY4" fmla="*/ 1938922 h 3877844"/>
              <a:gd name="connsiteX5" fmla="*/ 1938922 w 3877844"/>
              <a:gd name="connsiteY5" fmla="*/ 0 h 38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844" h="3877844">
                <a:moveTo>
                  <a:pt x="1938922" y="0"/>
                </a:moveTo>
                <a:cubicBezTo>
                  <a:pt x="3009759" y="0"/>
                  <a:pt x="3877844" y="868085"/>
                  <a:pt x="3877844" y="1938922"/>
                </a:cubicBezTo>
                <a:cubicBezTo>
                  <a:pt x="3877844" y="3009759"/>
                  <a:pt x="3009759" y="3877844"/>
                  <a:pt x="1938922" y="3877844"/>
                </a:cubicBezTo>
                <a:lnTo>
                  <a:pt x="0" y="3877844"/>
                </a:lnTo>
                <a:lnTo>
                  <a:pt x="0" y="1938922"/>
                </a:lnTo>
                <a:cubicBezTo>
                  <a:pt x="0" y="868085"/>
                  <a:pt x="868085" y="0"/>
                  <a:pt x="1938922" y="0"/>
                </a:cubicBezTo>
                <a:close/>
              </a:path>
            </a:pathLst>
          </a:custGeom>
          <a:solidFill>
            <a:schemeClr val="bg1">
              <a:lumMod val="95000"/>
              <a:alpha val="40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6" name="Rectangle 5">
            <a:extLst>
              <a:ext uri="{FF2B5EF4-FFF2-40B4-BE49-F238E27FC236}">
                <a16:creationId xmlns:a16="http://schemas.microsoft.com/office/drawing/2014/main" id="{3160319B-C558-441A-B08A-237940CEB567}"/>
              </a:ext>
            </a:extLst>
          </p:cNvPr>
          <p:cNvSpPr/>
          <p:nvPr userDrawn="1"/>
        </p:nvSpPr>
        <p:spPr>
          <a:xfrm>
            <a:off x="739851" y="540374"/>
            <a:ext cx="2114168" cy="307777"/>
          </a:xfrm>
          <a:prstGeom prst="rect">
            <a:avLst/>
          </a:prstGeom>
        </p:spPr>
        <p:txBody>
          <a:bodyPr wrap="square">
            <a:spAutoFit/>
          </a:bodyPr>
          <a:lstStyle/>
          <a:p>
            <a:r>
              <a:rPr lang="en-US"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Creative Business</a:t>
            </a:r>
          </a:p>
        </p:txBody>
      </p:sp>
      <p:sp>
        <p:nvSpPr>
          <p:cNvPr id="8" name="Text Placeholder 9">
            <a:extLst>
              <a:ext uri="{FF2B5EF4-FFF2-40B4-BE49-F238E27FC236}">
                <a16:creationId xmlns:a16="http://schemas.microsoft.com/office/drawing/2014/main" id="{AF794E92-EFE7-4F8D-8537-85841635B6D4}"/>
              </a:ext>
            </a:extLst>
          </p:cNvPr>
          <p:cNvSpPr>
            <a:spLocks noGrp="1"/>
          </p:cNvSpPr>
          <p:nvPr>
            <p:ph type="body" sz="quarter" idx="11"/>
          </p:nvPr>
        </p:nvSpPr>
        <p:spPr>
          <a:xfrm>
            <a:off x="739851" y="850398"/>
            <a:ext cx="5094892" cy="1109031"/>
          </a:xfrm>
          <a:prstGeom prst="rect">
            <a:avLst/>
          </a:prstGeom>
        </p:spPr>
        <p:txBody>
          <a:bodyPr/>
          <a:lstStyle>
            <a:lvl1pPr marL="0" indent="0">
              <a:buNone/>
              <a:defRPr sz="3600" b="1">
                <a:solidFill>
                  <a:schemeClr val="tx1">
                    <a:lumMod val="75000"/>
                    <a:lumOff val="25000"/>
                  </a:schemeClr>
                </a:solidFill>
                <a:latin typeface="Mada SemiBold" pitchFamily="2"/>
                <a:ea typeface="Mada SemiBold" pitchFamily="2"/>
                <a:cs typeface="Mada SemiBold" pitchFamily="2"/>
              </a:defRPr>
            </a:lvl1pPr>
          </a:lstStyle>
          <a:p>
            <a:pPr lvl="0"/>
            <a:endParaRPr lang="id-ID" dirty="0"/>
          </a:p>
        </p:txBody>
      </p:sp>
      <p:sp>
        <p:nvSpPr>
          <p:cNvPr id="9" name="Rectangle: Rounded Corners 8">
            <a:extLst>
              <a:ext uri="{FF2B5EF4-FFF2-40B4-BE49-F238E27FC236}">
                <a16:creationId xmlns:a16="http://schemas.microsoft.com/office/drawing/2014/main" id="{AEEEC23D-8810-45B5-A671-B49889EC45A6}"/>
              </a:ext>
            </a:extLst>
          </p:cNvPr>
          <p:cNvSpPr/>
          <p:nvPr userDrawn="1"/>
        </p:nvSpPr>
        <p:spPr>
          <a:xfrm>
            <a:off x="841449" y="1545268"/>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32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build="p">
        <p:tmplLst>
          <p:tmpl lvl="1">
            <p:tnLst>
              <p:par>
                <p:cTn presetID="2" presetClass="entr" presetSubtype="8"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A5D75A1-058F-4A9A-B57E-2B63AA8DA9C4}"/>
              </a:ext>
            </a:extLst>
          </p:cNvPr>
          <p:cNvSpPr>
            <a:spLocks noGrp="1"/>
          </p:cNvSpPr>
          <p:nvPr>
            <p:ph type="pic" sz="quarter" idx="10"/>
          </p:nvPr>
        </p:nvSpPr>
        <p:spPr>
          <a:xfrm>
            <a:off x="0" y="4133849"/>
            <a:ext cx="12191999" cy="218440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51353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E33FB3-0B29-415B-8DAC-2E85E1E17388}"/>
              </a:ext>
            </a:extLst>
          </p:cNvPr>
          <p:cNvSpPr>
            <a:spLocks noGrp="1"/>
          </p:cNvSpPr>
          <p:nvPr>
            <p:ph type="pic" sz="quarter" idx="10"/>
          </p:nvPr>
        </p:nvSpPr>
        <p:spPr>
          <a:xfrm>
            <a:off x="0" y="-1"/>
            <a:ext cx="12191999" cy="342899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569249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3C1D4D-D446-4E62-A3AD-78E6155F7337}"/>
              </a:ext>
            </a:extLst>
          </p:cNvPr>
          <p:cNvSpPr>
            <a:spLocks noGrp="1"/>
          </p:cNvSpPr>
          <p:nvPr>
            <p:ph type="pic" sz="quarter" idx="10"/>
          </p:nvPr>
        </p:nvSpPr>
        <p:spPr>
          <a:xfrm>
            <a:off x="1" y="0"/>
            <a:ext cx="6096000" cy="63182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9741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D287537-235F-4A30-9E30-8D192C7B4DC1}"/>
              </a:ext>
            </a:extLst>
          </p:cNvPr>
          <p:cNvSpPr>
            <a:spLocks noGrp="1"/>
          </p:cNvSpPr>
          <p:nvPr>
            <p:ph type="pic" sz="quarter" idx="13"/>
          </p:nvPr>
        </p:nvSpPr>
        <p:spPr>
          <a:xfrm>
            <a:off x="0" y="1"/>
            <a:ext cx="12192000" cy="3105151"/>
          </a:xfrm>
          <a:custGeom>
            <a:avLst/>
            <a:gdLst>
              <a:gd name="connsiteX0" fmla="*/ 0 w 12192000"/>
              <a:gd name="connsiteY0" fmla="*/ 0 h 3105151"/>
              <a:gd name="connsiteX1" fmla="*/ 12192000 w 12192000"/>
              <a:gd name="connsiteY1" fmla="*/ 0 h 3105151"/>
              <a:gd name="connsiteX2" fmla="*/ 12192000 w 12192000"/>
              <a:gd name="connsiteY2" fmla="*/ 2328863 h 3105151"/>
              <a:gd name="connsiteX3" fmla="*/ 1619250 w 12192000"/>
              <a:gd name="connsiteY3" fmla="*/ 2328863 h 3105151"/>
              <a:gd name="connsiteX4" fmla="*/ 762000 w 12192000"/>
              <a:gd name="connsiteY4" fmla="*/ 3105151 h 3105151"/>
              <a:gd name="connsiteX5" fmla="*/ 762000 w 12192000"/>
              <a:gd name="connsiteY5" fmla="*/ 2328863 h 3105151"/>
              <a:gd name="connsiteX6" fmla="*/ 0 w 12192000"/>
              <a:gd name="connsiteY6" fmla="*/ 2328863 h 310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05151">
                <a:moveTo>
                  <a:pt x="0" y="0"/>
                </a:moveTo>
                <a:lnTo>
                  <a:pt x="12192000" y="0"/>
                </a:lnTo>
                <a:lnTo>
                  <a:pt x="12192000" y="2328863"/>
                </a:lnTo>
                <a:lnTo>
                  <a:pt x="1619250" y="2328863"/>
                </a:lnTo>
                <a:lnTo>
                  <a:pt x="762000" y="3105151"/>
                </a:lnTo>
                <a:lnTo>
                  <a:pt x="762000" y="2328863"/>
                </a:lnTo>
                <a:lnTo>
                  <a:pt x="0" y="2328863"/>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403479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108236-D7F2-45C0-BD39-C49EF82EF9CB}"/>
              </a:ext>
            </a:extLst>
          </p:cNvPr>
          <p:cNvSpPr>
            <a:spLocks noGrp="1"/>
          </p:cNvSpPr>
          <p:nvPr>
            <p:ph type="pic" sz="quarter" idx="10"/>
          </p:nvPr>
        </p:nvSpPr>
        <p:spPr>
          <a:xfrm>
            <a:off x="0" y="3246118"/>
            <a:ext cx="12191999" cy="3072131"/>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39362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1B0A29-F12F-4414-AFF4-52BEBDDEF685}"/>
              </a:ext>
            </a:extLst>
          </p:cNvPr>
          <p:cNvSpPr>
            <a:spLocks noGrp="1"/>
          </p:cNvSpPr>
          <p:nvPr>
            <p:ph type="pic" sz="quarter" idx="10"/>
          </p:nvPr>
        </p:nvSpPr>
        <p:spPr>
          <a:xfrm>
            <a:off x="685800" y="1123950"/>
            <a:ext cx="10820400" cy="4191000"/>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2912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25CA7DD-953A-44C8-8373-6E97E35107F7}"/>
              </a:ext>
            </a:extLst>
          </p:cNvPr>
          <p:cNvSpPr>
            <a:spLocks noGrp="1"/>
          </p:cNvSpPr>
          <p:nvPr>
            <p:ph type="pic" sz="quarter" idx="10"/>
          </p:nvPr>
        </p:nvSpPr>
        <p:spPr>
          <a:xfrm>
            <a:off x="1" y="0"/>
            <a:ext cx="6096000" cy="63182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
        <p:nvSpPr>
          <p:cNvPr id="5" name="Picture Placeholder 2">
            <a:extLst>
              <a:ext uri="{FF2B5EF4-FFF2-40B4-BE49-F238E27FC236}">
                <a16:creationId xmlns:a16="http://schemas.microsoft.com/office/drawing/2014/main" id="{D1A9448E-3D08-4167-BE69-CFAEAAD0727D}"/>
              </a:ext>
            </a:extLst>
          </p:cNvPr>
          <p:cNvSpPr>
            <a:spLocks noGrp="1"/>
          </p:cNvSpPr>
          <p:nvPr>
            <p:ph type="pic" sz="quarter" idx="11"/>
          </p:nvPr>
        </p:nvSpPr>
        <p:spPr>
          <a:xfrm>
            <a:off x="6096000" y="0"/>
            <a:ext cx="6096000" cy="63182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746280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7C988-BE74-4A34-A739-1C5194046C81}"/>
              </a:ext>
            </a:extLst>
          </p:cNvPr>
          <p:cNvSpPr/>
          <p:nvPr userDrawn="1"/>
        </p:nvSpPr>
        <p:spPr>
          <a:xfrm>
            <a:off x="6096000" y="0"/>
            <a:ext cx="6096000" cy="63182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3">
            <a:extLst>
              <a:ext uri="{FF2B5EF4-FFF2-40B4-BE49-F238E27FC236}">
                <a16:creationId xmlns:a16="http://schemas.microsoft.com/office/drawing/2014/main" id="{A4CA4751-159B-43C7-908F-CF532FB118DD}"/>
              </a:ext>
            </a:extLst>
          </p:cNvPr>
          <p:cNvSpPr>
            <a:spLocks noGrp="1"/>
          </p:cNvSpPr>
          <p:nvPr>
            <p:ph type="pic" sz="quarter" idx="10"/>
          </p:nvPr>
        </p:nvSpPr>
        <p:spPr>
          <a:xfrm>
            <a:off x="4075637" y="803429"/>
            <a:ext cx="1112614" cy="111261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10" name="Picture Placeholder 3">
            <a:extLst>
              <a:ext uri="{FF2B5EF4-FFF2-40B4-BE49-F238E27FC236}">
                <a16:creationId xmlns:a16="http://schemas.microsoft.com/office/drawing/2014/main" id="{953CA3D9-DAB6-498F-94CA-69829556AB18}"/>
              </a:ext>
            </a:extLst>
          </p:cNvPr>
          <p:cNvSpPr>
            <a:spLocks noGrp="1"/>
          </p:cNvSpPr>
          <p:nvPr>
            <p:ph type="pic" sz="quarter" idx="11"/>
          </p:nvPr>
        </p:nvSpPr>
        <p:spPr>
          <a:xfrm>
            <a:off x="4075637" y="4400488"/>
            <a:ext cx="1112614" cy="111261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
        <p:nvSpPr>
          <p:cNvPr id="11" name="Picture Placeholder 3">
            <a:extLst>
              <a:ext uri="{FF2B5EF4-FFF2-40B4-BE49-F238E27FC236}">
                <a16:creationId xmlns:a16="http://schemas.microsoft.com/office/drawing/2014/main" id="{0904536C-D506-41C4-8ABF-C42E44F3729D}"/>
              </a:ext>
            </a:extLst>
          </p:cNvPr>
          <p:cNvSpPr>
            <a:spLocks noGrp="1"/>
          </p:cNvSpPr>
          <p:nvPr>
            <p:ph type="pic" sz="quarter" idx="12"/>
          </p:nvPr>
        </p:nvSpPr>
        <p:spPr>
          <a:xfrm>
            <a:off x="9566472" y="2343854"/>
            <a:ext cx="1484286" cy="1484286"/>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2485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par>
                                <p:cTn id="17" presetID="49" presetClass="entr" presetSubtype="0" decel="10000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1FBCE47-ADFA-4089-88D8-1C4563F61D3C}"/>
              </a:ext>
            </a:extLst>
          </p:cNvPr>
          <p:cNvSpPr/>
          <p:nvPr userDrawn="1"/>
        </p:nvSpPr>
        <p:spPr>
          <a:xfrm>
            <a:off x="0" y="0"/>
            <a:ext cx="6096000" cy="6318250"/>
          </a:xfrm>
          <a:prstGeom prst="roundRect">
            <a:avLst>
              <a:gd name="adj" fmla="val 0"/>
            </a:avLst>
          </a:prstGeom>
          <a:gradFill>
            <a:gsLst>
              <a:gs pos="100000">
                <a:schemeClr val="accent5"/>
              </a:gs>
              <a:gs pos="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3">
            <a:extLst>
              <a:ext uri="{FF2B5EF4-FFF2-40B4-BE49-F238E27FC236}">
                <a16:creationId xmlns:a16="http://schemas.microsoft.com/office/drawing/2014/main" id="{8DF98093-17CF-45FE-9176-7932C359C3DE}"/>
              </a:ext>
            </a:extLst>
          </p:cNvPr>
          <p:cNvSpPr>
            <a:spLocks noGrp="1"/>
          </p:cNvSpPr>
          <p:nvPr>
            <p:ph type="pic" sz="quarter" idx="10"/>
          </p:nvPr>
        </p:nvSpPr>
        <p:spPr>
          <a:xfrm>
            <a:off x="1000125" y="1017639"/>
            <a:ext cx="10191750" cy="4282972"/>
          </a:xfrm>
          <a:custGeom>
            <a:avLst/>
            <a:gdLst>
              <a:gd name="connsiteX0" fmla="*/ 44243 w 10191750"/>
              <a:gd name="connsiteY0" fmla="*/ 0 h 4282972"/>
              <a:gd name="connsiteX1" fmla="*/ 10147507 w 10191750"/>
              <a:gd name="connsiteY1" fmla="*/ 0 h 4282972"/>
              <a:gd name="connsiteX2" fmla="*/ 10191750 w 10191750"/>
              <a:gd name="connsiteY2" fmla="*/ 44243 h 4282972"/>
              <a:gd name="connsiteX3" fmla="*/ 10191750 w 10191750"/>
              <a:gd name="connsiteY3" fmla="*/ 4238729 h 4282972"/>
              <a:gd name="connsiteX4" fmla="*/ 10147507 w 10191750"/>
              <a:gd name="connsiteY4" fmla="*/ 4282972 h 4282972"/>
              <a:gd name="connsiteX5" fmla="*/ 44243 w 10191750"/>
              <a:gd name="connsiteY5" fmla="*/ 4282972 h 4282972"/>
              <a:gd name="connsiteX6" fmla="*/ 0 w 10191750"/>
              <a:gd name="connsiteY6" fmla="*/ 4238729 h 4282972"/>
              <a:gd name="connsiteX7" fmla="*/ 0 w 10191750"/>
              <a:gd name="connsiteY7" fmla="*/ 44243 h 4282972"/>
              <a:gd name="connsiteX8" fmla="*/ 44243 w 10191750"/>
              <a:gd name="connsiteY8" fmla="*/ 0 h 428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0" h="4282972">
                <a:moveTo>
                  <a:pt x="44243" y="0"/>
                </a:moveTo>
                <a:lnTo>
                  <a:pt x="10147507" y="0"/>
                </a:lnTo>
                <a:cubicBezTo>
                  <a:pt x="10171942" y="0"/>
                  <a:pt x="10191750" y="19808"/>
                  <a:pt x="10191750" y="44243"/>
                </a:cubicBezTo>
                <a:lnTo>
                  <a:pt x="10191750" y="4238729"/>
                </a:lnTo>
                <a:cubicBezTo>
                  <a:pt x="10191750" y="4263164"/>
                  <a:pt x="10171942" y="4282972"/>
                  <a:pt x="10147507" y="4282972"/>
                </a:cubicBezTo>
                <a:lnTo>
                  <a:pt x="44243" y="4282972"/>
                </a:lnTo>
                <a:cubicBezTo>
                  <a:pt x="19808" y="4282972"/>
                  <a:pt x="0" y="4263164"/>
                  <a:pt x="0" y="4238729"/>
                </a:cubicBezTo>
                <a:lnTo>
                  <a:pt x="0" y="44243"/>
                </a:lnTo>
                <a:cubicBezTo>
                  <a:pt x="0" y="19808"/>
                  <a:pt x="19808" y="0"/>
                  <a:pt x="44243" y="0"/>
                </a:cubicBezTo>
                <a:close/>
              </a:path>
            </a:pathLst>
          </a:custGeom>
          <a:solidFill>
            <a:schemeClr val="bg1">
              <a:lumMod val="95000"/>
            </a:schemeClr>
          </a:solidFill>
          <a:effectLst>
            <a:outerShdw blurRad="1270000" sx="75000" sy="75000" algn="ctr" rotWithShape="0">
              <a:prstClr val="black">
                <a:alpha val="40000"/>
              </a:prstClr>
            </a:outerShdw>
          </a:effectLst>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2474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CBB231-FCE6-4BAE-9F3C-3E97221C6DA6}"/>
              </a:ext>
            </a:extLst>
          </p:cNvPr>
          <p:cNvSpPr>
            <a:spLocks noGrp="1"/>
          </p:cNvSpPr>
          <p:nvPr>
            <p:ph type="pic" sz="quarter" idx="13"/>
          </p:nvPr>
        </p:nvSpPr>
        <p:spPr>
          <a:xfrm>
            <a:off x="8760565" y="1282028"/>
            <a:ext cx="1993296" cy="3662764"/>
          </a:xfrm>
          <a:prstGeom prst="rect">
            <a:avLst/>
          </a:prstGeom>
          <a:solidFill>
            <a:schemeClr val="bg1">
              <a:lumMod val="85000"/>
            </a:schemeClr>
          </a:solidFill>
          <a:effectLst>
            <a:innerShdw blurRad="38100">
              <a:schemeClr val="tx1">
                <a:lumMod val="75000"/>
                <a:lumOff val="25000"/>
              </a:schemeClr>
            </a:innerShdw>
          </a:effectLst>
        </p:spPr>
        <p:txBody>
          <a:bodyPr/>
          <a:lstStyle>
            <a:lvl1pPr marL="0" indent="0" algn="ctr">
              <a:buNone/>
              <a:defRPr sz="1600">
                <a:solidFill>
                  <a:schemeClr val="bg1"/>
                </a:solidFill>
              </a:defRPr>
            </a:lvl1pPr>
          </a:lstStyle>
          <a:p>
            <a:endParaRPr lang="id-ID" dirty="0"/>
          </a:p>
        </p:txBody>
      </p:sp>
    </p:spTree>
    <p:extLst>
      <p:ext uri="{BB962C8B-B14F-4D97-AF65-F5344CB8AC3E}">
        <p14:creationId xmlns:p14="http://schemas.microsoft.com/office/powerpoint/2010/main" val="15749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242B5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BB6F8D-173F-474D-A9DE-B514D6A9CC41}"/>
              </a:ext>
            </a:extLst>
          </p:cNvPr>
          <p:cNvSpPr/>
          <p:nvPr userDrawn="1"/>
        </p:nvSpPr>
        <p:spPr>
          <a:xfrm>
            <a:off x="390527" y="421124"/>
            <a:ext cx="11410948" cy="5476002"/>
          </a:xfrm>
          <a:prstGeom prst="rect">
            <a:avLst/>
          </a:prstGeom>
          <a:solidFill>
            <a:schemeClr val="bg1"/>
          </a:solidFill>
          <a:ln>
            <a:noFill/>
          </a:ln>
          <a:effectLst>
            <a:outerShdw blurRad="1270000" sx="95000" sy="95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2">
            <a:extLst>
              <a:ext uri="{FF2B5EF4-FFF2-40B4-BE49-F238E27FC236}">
                <a16:creationId xmlns:a16="http://schemas.microsoft.com/office/drawing/2014/main" id="{9456DADC-6585-4C38-ACF4-79CDC3AC5399}"/>
              </a:ext>
            </a:extLst>
          </p:cNvPr>
          <p:cNvSpPr>
            <a:spLocks noGrp="1"/>
          </p:cNvSpPr>
          <p:nvPr>
            <p:ph type="pic" sz="quarter" idx="10"/>
          </p:nvPr>
        </p:nvSpPr>
        <p:spPr>
          <a:xfrm>
            <a:off x="5277396" y="614045"/>
            <a:ext cx="3063240" cy="509016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
        <p:nvSpPr>
          <p:cNvPr id="9" name="Picture Placeholder 2">
            <a:extLst>
              <a:ext uri="{FF2B5EF4-FFF2-40B4-BE49-F238E27FC236}">
                <a16:creationId xmlns:a16="http://schemas.microsoft.com/office/drawing/2014/main" id="{E6A4138F-9040-4EE3-8ACD-0DF38032FB6B}"/>
              </a:ext>
            </a:extLst>
          </p:cNvPr>
          <p:cNvSpPr>
            <a:spLocks noGrp="1"/>
          </p:cNvSpPr>
          <p:nvPr>
            <p:ph type="pic" sz="quarter" idx="11"/>
          </p:nvPr>
        </p:nvSpPr>
        <p:spPr>
          <a:xfrm>
            <a:off x="8527732" y="614045"/>
            <a:ext cx="3063240" cy="509016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2688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5973E83-E588-42DA-9735-551F090ECE81}"/>
              </a:ext>
            </a:extLst>
          </p:cNvPr>
          <p:cNvSpPr>
            <a:spLocks noGrp="1"/>
          </p:cNvSpPr>
          <p:nvPr>
            <p:ph type="pic" sz="quarter" idx="10"/>
          </p:nvPr>
        </p:nvSpPr>
        <p:spPr>
          <a:xfrm>
            <a:off x="550544" y="551543"/>
            <a:ext cx="3543299" cy="5215164"/>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
        <p:nvSpPr>
          <p:cNvPr id="5" name="Picture Placeholder 2">
            <a:extLst>
              <a:ext uri="{FF2B5EF4-FFF2-40B4-BE49-F238E27FC236}">
                <a16:creationId xmlns:a16="http://schemas.microsoft.com/office/drawing/2014/main" id="{53F0282D-DC71-44A5-8E5C-A29FF26810D3}"/>
              </a:ext>
            </a:extLst>
          </p:cNvPr>
          <p:cNvSpPr>
            <a:spLocks noGrp="1"/>
          </p:cNvSpPr>
          <p:nvPr>
            <p:ph type="pic" sz="quarter" idx="11"/>
          </p:nvPr>
        </p:nvSpPr>
        <p:spPr>
          <a:xfrm>
            <a:off x="8098156" y="551543"/>
            <a:ext cx="3543299" cy="5215164"/>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5432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4EEB33-ABB3-4DAB-8DD6-C4F6A732D7B8}"/>
              </a:ext>
            </a:extLst>
          </p:cNvPr>
          <p:cNvSpPr>
            <a:spLocks noGrp="1"/>
          </p:cNvSpPr>
          <p:nvPr>
            <p:ph type="pic" sz="quarter" idx="11"/>
          </p:nvPr>
        </p:nvSpPr>
        <p:spPr>
          <a:xfrm>
            <a:off x="6096000" y="0"/>
            <a:ext cx="6096000" cy="63182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105546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434E2A2-AB39-4878-AF12-67B6AFB64F42}"/>
              </a:ext>
            </a:extLst>
          </p:cNvPr>
          <p:cNvSpPr>
            <a:spLocks noGrp="1"/>
          </p:cNvSpPr>
          <p:nvPr>
            <p:ph type="pic" sz="quarter" idx="11"/>
          </p:nvPr>
        </p:nvSpPr>
        <p:spPr>
          <a:xfrm>
            <a:off x="539750" y="0"/>
            <a:ext cx="11652251" cy="6318249"/>
          </a:xfrm>
          <a:custGeom>
            <a:avLst/>
            <a:gdLst>
              <a:gd name="connsiteX0" fmla="*/ 6318249 w 11652251"/>
              <a:gd name="connsiteY0" fmla="*/ 0 h 6318249"/>
              <a:gd name="connsiteX1" fmla="*/ 11652251 w 11652251"/>
              <a:gd name="connsiteY1" fmla="*/ 0 h 6318249"/>
              <a:gd name="connsiteX2" fmla="*/ 11652251 w 11652251"/>
              <a:gd name="connsiteY2" fmla="*/ 6318249 h 6318249"/>
              <a:gd name="connsiteX3" fmla="*/ 0 w 11652251"/>
              <a:gd name="connsiteY3" fmla="*/ 6318249 h 6318249"/>
            </a:gdLst>
            <a:ahLst/>
            <a:cxnLst>
              <a:cxn ang="0">
                <a:pos x="connsiteX0" y="connsiteY0"/>
              </a:cxn>
              <a:cxn ang="0">
                <a:pos x="connsiteX1" y="connsiteY1"/>
              </a:cxn>
              <a:cxn ang="0">
                <a:pos x="connsiteX2" y="connsiteY2"/>
              </a:cxn>
              <a:cxn ang="0">
                <a:pos x="connsiteX3" y="connsiteY3"/>
              </a:cxn>
            </a:cxnLst>
            <a:rect l="l" t="t" r="r" b="b"/>
            <a:pathLst>
              <a:path w="11652251" h="6318249">
                <a:moveTo>
                  <a:pt x="6318249" y="0"/>
                </a:moveTo>
                <a:lnTo>
                  <a:pt x="11652251" y="0"/>
                </a:lnTo>
                <a:lnTo>
                  <a:pt x="11652251" y="6318249"/>
                </a:lnTo>
                <a:lnTo>
                  <a:pt x="0" y="6318249"/>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2514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0424FEB-DE59-4217-9D0D-99396150C1DB}"/>
              </a:ext>
            </a:extLst>
          </p:cNvPr>
          <p:cNvSpPr>
            <a:spLocks noGrp="1"/>
          </p:cNvSpPr>
          <p:nvPr>
            <p:ph type="pic" sz="quarter" idx="10"/>
          </p:nvPr>
        </p:nvSpPr>
        <p:spPr>
          <a:xfrm>
            <a:off x="1138539" y="762842"/>
            <a:ext cx="1085850" cy="1085850"/>
          </a:xfrm>
          <a:custGeom>
            <a:avLst/>
            <a:gdLst>
              <a:gd name="connsiteX0" fmla="*/ 542925 w 1085850"/>
              <a:gd name="connsiteY0" fmla="*/ 0 h 1085850"/>
              <a:gd name="connsiteX1" fmla="*/ 1085850 w 1085850"/>
              <a:gd name="connsiteY1" fmla="*/ 542925 h 1085850"/>
              <a:gd name="connsiteX2" fmla="*/ 542925 w 1085850"/>
              <a:gd name="connsiteY2" fmla="*/ 1085850 h 1085850"/>
              <a:gd name="connsiteX3" fmla="*/ 0 w 1085850"/>
              <a:gd name="connsiteY3" fmla="*/ 542925 h 1085850"/>
              <a:gd name="connsiteX4" fmla="*/ 542925 w 108585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85850">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bg1">
              <a:lumMod val="95000"/>
            </a:schemeClr>
          </a:solidFill>
          <a:ln w="34925">
            <a:solidFill>
              <a:schemeClr val="bg1"/>
            </a:solidFill>
          </a:ln>
        </p:spPr>
        <p:txBody>
          <a:bodyPr wrap="square">
            <a:noAutofit/>
          </a:bodyPr>
          <a:lstStyle>
            <a:lvl1pPr marL="0" indent="0" algn="ctr">
              <a:buNone/>
              <a:defRPr sz="1600">
                <a:solidFill>
                  <a:schemeClr val="bg1">
                    <a:lumMod val="50000"/>
                  </a:schemeClr>
                </a:solidFill>
              </a:defRPr>
            </a:lvl1pPr>
          </a:lstStyle>
          <a:p>
            <a:endParaRPr lang="id-ID"/>
          </a:p>
        </p:txBody>
      </p:sp>
      <p:sp>
        <p:nvSpPr>
          <p:cNvPr id="6" name="Picture Placeholder 3">
            <a:extLst>
              <a:ext uri="{FF2B5EF4-FFF2-40B4-BE49-F238E27FC236}">
                <a16:creationId xmlns:a16="http://schemas.microsoft.com/office/drawing/2014/main" id="{7C552BFE-D4C8-4063-81A4-7080A057D8E7}"/>
              </a:ext>
            </a:extLst>
          </p:cNvPr>
          <p:cNvSpPr>
            <a:spLocks noGrp="1"/>
          </p:cNvSpPr>
          <p:nvPr>
            <p:ph type="pic" sz="quarter" idx="11"/>
          </p:nvPr>
        </p:nvSpPr>
        <p:spPr>
          <a:xfrm>
            <a:off x="1138539" y="2616200"/>
            <a:ext cx="1085850" cy="1085850"/>
          </a:xfrm>
          <a:custGeom>
            <a:avLst/>
            <a:gdLst>
              <a:gd name="connsiteX0" fmla="*/ 542925 w 1085850"/>
              <a:gd name="connsiteY0" fmla="*/ 0 h 1085850"/>
              <a:gd name="connsiteX1" fmla="*/ 1085850 w 1085850"/>
              <a:gd name="connsiteY1" fmla="*/ 542925 h 1085850"/>
              <a:gd name="connsiteX2" fmla="*/ 542925 w 1085850"/>
              <a:gd name="connsiteY2" fmla="*/ 1085850 h 1085850"/>
              <a:gd name="connsiteX3" fmla="*/ 0 w 1085850"/>
              <a:gd name="connsiteY3" fmla="*/ 542925 h 1085850"/>
              <a:gd name="connsiteX4" fmla="*/ 542925 w 108585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85850">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bg1">
              <a:lumMod val="95000"/>
            </a:schemeClr>
          </a:solidFill>
          <a:ln w="34925">
            <a:solidFill>
              <a:schemeClr val="bg1"/>
            </a:solidFill>
          </a:ln>
        </p:spPr>
        <p:txBody>
          <a:bodyPr wrap="square">
            <a:noAutofit/>
          </a:bodyPr>
          <a:lstStyle>
            <a:lvl1pPr marL="0" indent="0" algn="ctr">
              <a:buNone/>
              <a:defRPr sz="1600">
                <a:solidFill>
                  <a:schemeClr val="bg1">
                    <a:lumMod val="50000"/>
                  </a:schemeClr>
                </a:solidFill>
              </a:defRPr>
            </a:lvl1pPr>
          </a:lstStyle>
          <a:p>
            <a:endParaRPr lang="id-ID"/>
          </a:p>
        </p:txBody>
      </p:sp>
      <p:sp>
        <p:nvSpPr>
          <p:cNvPr id="7" name="Picture Placeholder 3">
            <a:extLst>
              <a:ext uri="{FF2B5EF4-FFF2-40B4-BE49-F238E27FC236}">
                <a16:creationId xmlns:a16="http://schemas.microsoft.com/office/drawing/2014/main" id="{3B7F186E-481E-419E-909E-EA9E477CC36F}"/>
              </a:ext>
            </a:extLst>
          </p:cNvPr>
          <p:cNvSpPr>
            <a:spLocks noGrp="1"/>
          </p:cNvSpPr>
          <p:nvPr>
            <p:ph type="pic" sz="quarter" idx="12"/>
          </p:nvPr>
        </p:nvSpPr>
        <p:spPr>
          <a:xfrm>
            <a:off x="1138539" y="4469558"/>
            <a:ext cx="1085850" cy="1085850"/>
          </a:xfrm>
          <a:custGeom>
            <a:avLst/>
            <a:gdLst>
              <a:gd name="connsiteX0" fmla="*/ 542925 w 1085850"/>
              <a:gd name="connsiteY0" fmla="*/ 0 h 1085850"/>
              <a:gd name="connsiteX1" fmla="*/ 1085850 w 1085850"/>
              <a:gd name="connsiteY1" fmla="*/ 542925 h 1085850"/>
              <a:gd name="connsiteX2" fmla="*/ 542925 w 1085850"/>
              <a:gd name="connsiteY2" fmla="*/ 1085850 h 1085850"/>
              <a:gd name="connsiteX3" fmla="*/ 0 w 1085850"/>
              <a:gd name="connsiteY3" fmla="*/ 542925 h 1085850"/>
              <a:gd name="connsiteX4" fmla="*/ 542925 w 108585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85850">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bg1">
              <a:lumMod val="95000"/>
            </a:schemeClr>
          </a:solidFill>
          <a:ln w="34925">
            <a:solidFill>
              <a:schemeClr val="bg1"/>
            </a:solidFill>
          </a:ln>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8072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53AB80-7948-45EE-8973-62570761BCBF}"/>
              </a:ext>
            </a:extLst>
          </p:cNvPr>
          <p:cNvSpPr>
            <a:spLocks noGrp="1"/>
          </p:cNvSpPr>
          <p:nvPr>
            <p:ph type="pic" sz="quarter" idx="10"/>
          </p:nvPr>
        </p:nvSpPr>
        <p:spPr>
          <a:xfrm>
            <a:off x="6096000" y="1"/>
            <a:ext cx="6096000" cy="6318250"/>
          </a:xfrm>
          <a:prstGeom prst="rect">
            <a:avLst/>
          </a:prstGeom>
          <a:no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609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A77708-1243-4AB5-A33B-4621E1F31EA4}"/>
              </a:ext>
            </a:extLst>
          </p:cNvPr>
          <p:cNvSpPr>
            <a:spLocks noGrp="1"/>
          </p:cNvSpPr>
          <p:nvPr>
            <p:ph type="pic" sz="quarter" idx="10"/>
          </p:nvPr>
        </p:nvSpPr>
        <p:spPr>
          <a:xfrm>
            <a:off x="0" y="-1"/>
            <a:ext cx="6096000" cy="6318249"/>
          </a:xfrm>
          <a:prstGeom prst="rect">
            <a:avLst/>
          </a:prstGeom>
          <a:solidFill>
            <a:schemeClr val="bg1">
              <a:lumMod val="95000"/>
              <a:alpha val="40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388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F98C8D-18FC-49A2-B18F-9424FEA49AD8}"/>
              </a:ext>
            </a:extLst>
          </p:cNvPr>
          <p:cNvSpPr>
            <a:spLocks noGrp="1"/>
          </p:cNvSpPr>
          <p:nvPr>
            <p:ph type="pic" sz="quarter" idx="11"/>
          </p:nvPr>
        </p:nvSpPr>
        <p:spPr>
          <a:xfrm>
            <a:off x="2664023" y="-2977"/>
            <a:ext cx="6863954" cy="6863954"/>
          </a:xfrm>
          <a:custGeom>
            <a:avLst/>
            <a:gdLst>
              <a:gd name="connsiteX0" fmla="*/ 3295807 w 6863954"/>
              <a:gd name="connsiteY0" fmla="*/ 0 h 6863954"/>
              <a:gd name="connsiteX1" fmla="*/ 4757272 w 6863954"/>
              <a:gd name="connsiteY1" fmla="*/ 0 h 6863954"/>
              <a:gd name="connsiteX2" fmla="*/ 6863954 w 6863954"/>
              <a:gd name="connsiteY2" fmla="*/ 2106689 h 6863954"/>
              <a:gd name="connsiteX3" fmla="*/ 6863954 w 6863954"/>
              <a:gd name="connsiteY3" fmla="*/ 4757272 h 6863954"/>
              <a:gd name="connsiteX4" fmla="*/ 4757272 w 6863954"/>
              <a:gd name="connsiteY4" fmla="*/ 6863954 h 6863954"/>
              <a:gd name="connsiteX5" fmla="*/ 3295814 w 6863954"/>
              <a:gd name="connsiteY5" fmla="*/ 6863954 h 6863954"/>
              <a:gd name="connsiteX6" fmla="*/ 3352335 w 6863954"/>
              <a:gd name="connsiteY6" fmla="*/ 6854964 h 6863954"/>
              <a:gd name="connsiteX7" fmla="*/ 4474981 w 6863954"/>
              <a:gd name="connsiteY7" fmla="*/ 6083494 h 6863954"/>
              <a:gd name="connsiteX8" fmla="*/ 4641336 w 6863954"/>
              <a:gd name="connsiteY8" fmla="*/ 5796174 h 6863954"/>
              <a:gd name="connsiteX9" fmla="*/ 4652073 w 6863954"/>
              <a:gd name="connsiteY9" fmla="*/ 5795094 h 6863954"/>
              <a:gd name="connsiteX10" fmla="*/ 5824932 w 6863954"/>
              <a:gd name="connsiteY10" fmla="*/ 4356037 h 6863954"/>
              <a:gd name="connsiteX11" fmla="*/ 5824932 w 6863954"/>
              <a:gd name="connsiteY11" fmla="*/ 2507917 h 6863954"/>
              <a:gd name="connsiteX12" fmla="*/ 4652073 w 6863954"/>
              <a:gd name="connsiteY12" fmla="*/ 1068867 h 6863954"/>
              <a:gd name="connsiteX13" fmla="*/ 4641336 w 6863954"/>
              <a:gd name="connsiteY13" fmla="*/ 1067780 h 6863954"/>
              <a:gd name="connsiteX14" fmla="*/ 4474981 w 6863954"/>
              <a:gd name="connsiteY14" fmla="*/ 780468 h 6863954"/>
              <a:gd name="connsiteX15" fmla="*/ 3352335 w 6863954"/>
              <a:gd name="connsiteY15" fmla="*/ 8990 h 6863954"/>
              <a:gd name="connsiteX16" fmla="*/ 2106693 w 6863954"/>
              <a:gd name="connsiteY16" fmla="*/ 0 h 6863954"/>
              <a:gd name="connsiteX17" fmla="*/ 2923315 w 6863954"/>
              <a:gd name="connsiteY17" fmla="*/ 0 h 6863954"/>
              <a:gd name="connsiteX18" fmla="*/ 3049435 w 6863954"/>
              <a:gd name="connsiteY18" fmla="*/ 72067 h 6863954"/>
              <a:gd name="connsiteX19" fmla="*/ 3737923 w 6863954"/>
              <a:gd name="connsiteY19" fmla="*/ 881631 h 6863954"/>
              <a:gd name="connsiteX20" fmla="*/ 3794971 w 6863954"/>
              <a:gd name="connsiteY20" fmla="*/ 1039023 h 6863954"/>
              <a:gd name="connsiteX21" fmla="*/ 2507922 w 6863954"/>
              <a:gd name="connsiteY21" fmla="*/ 1039023 h 6863954"/>
              <a:gd name="connsiteX22" fmla="*/ 1039025 w 6863954"/>
              <a:gd name="connsiteY22" fmla="*/ 2507917 h 6863954"/>
              <a:gd name="connsiteX23" fmla="*/ 1039025 w 6863954"/>
              <a:gd name="connsiteY23" fmla="*/ 4356037 h 6863954"/>
              <a:gd name="connsiteX24" fmla="*/ 2507922 w 6863954"/>
              <a:gd name="connsiteY24" fmla="*/ 5824932 h 6863954"/>
              <a:gd name="connsiteX25" fmla="*/ 3794971 w 6863954"/>
              <a:gd name="connsiteY25" fmla="*/ 5824932 h 6863954"/>
              <a:gd name="connsiteX26" fmla="*/ 3737923 w 6863954"/>
              <a:gd name="connsiteY26" fmla="*/ 5982330 h 6863954"/>
              <a:gd name="connsiteX27" fmla="*/ 3049435 w 6863954"/>
              <a:gd name="connsiteY27" fmla="*/ 6791894 h 6863954"/>
              <a:gd name="connsiteX28" fmla="*/ 2923315 w 6863954"/>
              <a:gd name="connsiteY28" fmla="*/ 6863954 h 6863954"/>
              <a:gd name="connsiteX29" fmla="*/ 2106693 w 6863954"/>
              <a:gd name="connsiteY29" fmla="*/ 6863954 h 6863954"/>
              <a:gd name="connsiteX30" fmla="*/ 0 w 6863954"/>
              <a:gd name="connsiteY30" fmla="*/ 4757272 h 6863954"/>
              <a:gd name="connsiteX31" fmla="*/ 0 w 6863954"/>
              <a:gd name="connsiteY31" fmla="*/ 2106689 h 6863954"/>
              <a:gd name="connsiteX32" fmla="*/ 2106693 w 6863954"/>
              <a:gd name="connsiteY32" fmla="*/ 0 h 686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63954" h="6863954">
                <a:moveTo>
                  <a:pt x="3295807" y="0"/>
                </a:moveTo>
                <a:lnTo>
                  <a:pt x="4757272" y="0"/>
                </a:lnTo>
                <a:cubicBezTo>
                  <a:pt x="5920760" y="0"/>
                  <a:pt x="6863954" y="943194"/>
                  <a:pt x="6863954" y="2106689"/>
                </a:cubicBezTo>
                <a:lnTo>
                  <a:pt x="6863954" y="4757272"/>
                </a:lnTo>
                <a:cubicBezTo>
                  <a:pt x="6863954" y="5920760"/>
                  <a:pt x="5920760" y="6863954"/>
                  <a:pt x="4757272" y="6863954"/>
                </a:cubicBezTo>
                <a:lnTo>
                  <a:pt x="3295814" y="6863954"/>
                </a:lnTo>
                <a:lnTo>
                  <a:pt x="3352335" y="6854964"/>
                </a:lnTo>
                <a:cubicBezTo>
                  <a:pt x="3772243" y="6766418"/>
                  <a:pt x="4151656" y="6564284"/>
                  <a:pt x="4474981" y="6083494"/>
                </a:cubicBezTo>
                <a:lnTo>
                  <a:pt x="4641336" y="5796174"/>
                </a:lnTo>
                <a:lnTo>
                  <a:pt x="4652073" y="5795094"/>
                </a:lnTo>
                <a:cubicBezTo>
                  <a:pt x="5321420" y="5658124"/>
                  <a:pt x="5824932" y="5065879"/>
                  <a:pt x="5824932" y="4356037"/>
                </a:cubicBezTo>
                <a:lnTo>
                  <a:pt x="5824932" y="2507917"/>
                </a:lnTo>
                <a:cubicBezTo>
                  <a:pt x="5824932" y="1798076"/>
                  <a:pt x="5321420" y="1205838"/>
                  <a:pt x="4652073" y="1068867"/>
                </a:cubicBezTo>
                <a:lnTo>
                  <a:pt x="4641336" y="1067780"/>
                </a:lnTo>
                <a:lnTo>
                  <a:pt x="4474981" y="780468"/>
                </a:lnTo>
                <a:cubicBezTo>
                  <a:pt x="4151656" y="299670"/>
                  <a:pt x="3772243" y="97543"/>
                  <a:pt x="3352335" y="8990"/>
                </a:cubicBezTo>
                <a:close/>
                <a:moveTo>
                  <a:pt x="2106693" y="0"/>
                </a:moveTo>
                <a:lnTo>
                  <a:pt x="2923315" y="0"/>
                </a:lnTo>
                <a:lnTo>
                  <a:pt x="3049435" y="72067"/>
                </a:lnTo>
                <a:cubicBezTo>
                  <a:pt x="3442681" y="307227"/>
                  <a:pt x="3577964" y="467192"/>
                  <a:pt x="3737923" y="881631"/>
                </a:cubicBezTo>
                <a:lnTo>
                  <a:pt x="3794971" y="1039023"/>
                </a:lnTo>
                <a:lnTo>
                  <a:pt x="2507922" y="1039023"/>
                </a:lnTo>
                <a:cubicBezTo>
                  <a:pt x="1696675" y="1039023"/>
                  <a:pt x="1039025" y="1696672"/>
                  <a:pt x="1039025" y="2507917"/>
                </a:cubicBezTo>
                <a:lnTo>
                  <a:pt x="1039025" y="4356037"/>
                </a:lnTo>
                <a:cubicBezTo>
                  <a:pt x="1039025" y="5167283"/>
                  <a:pt x="1696675" y="5824932"/>
                  <a:pt x="2507922" y="5824932"/>
                </a:cubicBezTo>
                <a:lnTo>
                  <a:pt x="3794971" y="5824932"/>
                </a:lnTo>
                <a:lnTo>
                  <a:pt x="3737923" y="5982330"/>
                </a:lnTo>
                <a:cubicBezTo>
                  <a:pt x="3577964" y="6396762"/>
                  <a:pt x="3442681" y="6556728"/>
                  <a:pt x="3049435" y="6791894"/>
                </a:cubicBezTo>
                <a:lnTo>
                  <a:pt x="2923315" y="6863954"/>
                </a:lnTo>
                <a:lnTo>
                  <a:pt x="2106693" y="6863954"/>
                </a:lnTo>
                <a:cubicBezTo>
                  <a:pt x="943196" y="6863954"/>
                  <a:pt x="0" y="5920760"/>
                  <a:pt x="0" y="4757272"/>
                </a:cubicBezTo>
                <a:lnTo>
                  <a:pt x="0" y="2106689"/>
                </a:lnTo>
                <a:cubicBezTo>
                  <a:pt x="0" y="943194"/>
                  <a:pt x="943196" y="0"/>
                  <a:pt x="2106693"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075373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4C564F3-29A3-496B-B0E7-111A2948B441}"/>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14115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AAF08-55DE-40A5-A9C7-3C2385A47B5C}"/>
              </a:ext>
            </a:extLst>
          </p:cNvPr>
          <p:cNvSpPr/>
          <p:nvPr/>
        </p:nvSpPr>
        <p:spPr>
          <a:xfrm>
            <a:off x="739851" y="540374"/>
            <a:ext cx="2114168" cy="307777"/>
          </a:xfrm>
          <a:prstGeom prst="rect">
            <a:avLst/>
          </a:prstGeom>
        </p:spPr>
        <p:txBody>
          <a:bodyPr wrap="square">
            <a:spAutoFit/>
          </a:bodyPr>
          <a:lstStyle/>
          <a:p>
            <a:r>
              <a:rPr lang="en-US"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Creative Business</a:t>
            </a:r>
          </a:p>
        </p:txBody>
      </p:sp>
      <p:sp>
        <p:nvSpPr>
          <p:cNvPr id="10" name="Text Placeholder 9">
            <a:extLst>
              <a:ext uri="{FF2B5EF4-FFF2-40B4-BE49-F238E27FC236}">
                <a16:creationId xmlns:a16="http://schemas.microsoft.com/office/drawing/2014/main" id="{7D7095A3-237D-49B7-A797-A786A88FA592}"/>
              </a:ext>
            </a:extLst>
          </p:cNvPr>
          <p:cNvSpPr>
            <a:spLocks noGrp="1"/>
          </p:cNvSpPr>
          <p:nvPr>
            <p:ph type="body" sz="quarter" idx="11"/>
          </p:nvPr>
        </p:nvSpPr>
        <p:spPr>
          <a:xfrm>
            <a:off x="739851" y="850398"/>
            <a:ext cx="5094892" cy="1109031"/>
          </a:xfrm>
          <a:prstGeom prst="rect">
            <a:avLst/>
          </a:prstGeom>
        </p:spPr>
        <p:txBody>
          <a:bodyPr/>
          <a:lstStyle>
            <a:lvl1pPr marL="0" indent="0">
              <a:buNone/>
              <a:defRPr sz="3600" b="1">
                <a:solidFill>
                  <a:schemeClr val="tx1">
                    <a:lumMod val="75000"/>
                    <a:lumOff val="25000"/>
                  </a:schemeClr>
                </a:solidFill>
                <a:latin typeface="Mada SemiBold" pitchFamily="2"/>
                <a:ea typeface="Mada SemiBold" pitchFamily="2"/>
                <a:cs typeface="Mada SemiBold" pitchFamily="2"/>
              </a:defRPr>
            </a:lvl1pPr>
          </a:lstStyle>
          <a:p>
            <a:pPr lvl="0"/>
            <a:endParaRPr lang="id-ID" dirty="0"/>
          </a:p>
        </p:txBody>
      </p:sp>
      <p:sp>
        <p:nvSpPr>
          <p:cNvPr id="19" name="Rectangle: Rounded Corners 18">
            <a:extLst>
              <a:ext uri="{FF2B5EF4-FFF2-40B4-BE49-F238E27FC236}">
                <a16:creationId xmlns:a16="http://schemas.microsoft.com/office/drawing/2014/main" id="{6A6AC5B3-3C18-4589-B117-895BF9E8EC1A}"/>
              </a:ext>
            </a:extLst>
          </p:cNvPr>
          <p:cNvSpPr/>
          <p:nvPr userDrawn="1"/>
        </p:nvSpPr>
        <p:spPr>
          <a:xfrm>
            <a:off x="841449" y="1545268"/>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6219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tmplLst>
          <p:tmpl lvl="1">
            <p:tnLst>
              <p:par>
                <p:cTn presetID="2" presetClass="entr" presetSubtype="8" decel="10000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24C3A-8429-4A6D-8749-F37B6527B379}"/>
              </a:ext>
            </a:extLst>
          </p:cNvPr>
          <p:cNvSpPr/>
          <p:nvPr userDrawn="1"/>
        </p:nvSpPr>
        <p:spPr>
          <a:xfrm>
            <a:off x="6096000" y="0"/>
            <a:ext cx="6096000" cy="63182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3">
            <a:extLst>
              <a:ext uri="{FF2B5EF4-FFF2-40B4-BE49-F238E27FC236}">
                <a16:creationId xmlns:a16="http://schemas.microsoft.com/office/drawing/2014/main" id="{D088A780-F430-491F-9B92-2010E76A8C35}"/>
              </a:ext>
            </a:extLst>
          </p:cNvPr>
          <p:cNvSpPr>
            <a:spLocks noGrp="1"/>
          </p:cNvSpPr>
          <p:nvPr>
            <p:ph type="pic" sz="quarter" idx="10"/>
          </p:nvPr>
        </p:nvSpPr>
        <p:spPr>
          <a:xfrm>
            <a:off x="2790360" y="4103773"/>
            <a:ext cx="1085850" cy="1085850"/>
          </a:xfrm>
          <a:custGeom>
            <a:avLst/>
            <a:gdLst>
              <a:gd name="connsiteX0" fmla="*/ 542925 w 1085850"/>
              <a:gd name="connsiteY0" fmla="*/ 0 h 1085850"/>
              <a:gd name="connsiteX1" fmla="*/ 1085850 w 1085850"/>
              <a:gd name="connsiteY1" fmla="*/ 542925 h 1085850"/>
              <a:gd name="connsiteX2" fmla="*/ 542925 w 1085850"/>
              <a:gd name="connsiteY2" fmla="*/ 1085850 h 1085850"/>
              <a:gd name="connsiteX3" fmla="*/ 0 w 1085850"/>
              <a:gd name="connsiteY3" fmla="*/ 542925 h 1085850"/>
              <a:gd name="connsiteX4" fmla="*/ 542925 w 108585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85850">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1856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23D7E11-3A8F-4BEB-89D1-294C27B06381}"/>
              </a:ext>
            </a:extLst>
          </p:cNvPr>
          <p:cNvSpPr>
            <a:spLocks noGrp="1"/>
          </p:cNvSpPr>
          <p:nvPr>
            <p:ph type="pic" sz="quarter" idx="10"/>
          </p:nvPr>
        </p:nvSpPr>
        <p:spPr>
          <a:xfrm>
            <a:off x="2254600" y="1"/>
            <a:ext cx="3841400" cy="3981450"/>
          </a:xfrm>
          <a:prstGeom prst="rect">
            <a:avLst/>
          </a:prstGeom>
          <a:solidFill>
            <a:schemeClr val="bg1">
              <a:lumMod val="95000"/>
              <a:alpha val="37000"/>
            </a:schemeClr>
          </a:solidFill>
        </p:spPr>
        <p:txBody>
          <a:bodyPr/>
          <a:lstStyle>
            <a:lvl1pPr marL="0" indent="0" algn="ctr">
              <a:buNone/>
              <a:defRPr sz="1600">
                <a:solidFill>
                  <a:schemeClr val="bg1">
                    <a:lumMod val="50000"/>
                  </a:schemeClr>
                </a:solidFill>
              </a:defRPr>
            </a:lvl1pPr>
          </a:lstStyle>
          <a:p>
            <a:endParaRPr lang="id-ID"/>
          </a:p>
        </p:txBody>
      </p:sp>
      <p:sp>
        <p:nvSpPr>
          <p:cNvPr id="5" name="Picture Placeholder 2">
            <a:extLst>
              <a:ext uri="{FF2B5EF4-FFF2-40B4-BE49-F238E27FC236}">
                <a16:creationId xmlns:a16="http://schemas.microsoft.com/office/drawing/2014/main" id="{B6714C58-60ED-4CF0-907F-C2A7B5C312C0}"/>
              </a:ext>
            </a:extLst>
          </p:cNvPr>
          <p:cNvSpPr>
            <a:spLocks noGrp="1"/>
          </p:cNvSpPr>
          <p:nvPr>
            <p:ph type="pic" sz="quarter" idx="11"/>
          </p:nvPr>
        </p:nvSpPr>
        <p:spPr>
          <a:xfrm>
            <a:off x="0" y="3981450"/>
            <a:ext cx="2254599" cy="2336800"/>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4539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822B003-948F-425E-AE01-97F26D4C78AB}"/>
              </a:ext>
            </a:extLst>
          </p:cNvPr>
          <p:cNvSpPr>
            <a:spLocks noGrp="1"/>
          </p:cNvSpPr>
          <p:nvPr>
            <p:ph type="pic" sz="quarter" idx="10"/>
          </p:nvPr>
        </p:nvSpPr>
        <p:spPr>
          <a:xfrm>
            <a:off x="0" y="899648"/>
            <a:ext cx="12192000" cy="4704735"/>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469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2F8E49-7BA9-4DB4-81DB-F77983387A59}"/>
              </a:ext>
            </a:extLst>
          </p:cNvPr>
          <p:cNvSpPr>
            <a:spLocks noGrp="1"/>
          </p:cNvSpPr>
          <p:nvPr>
            <p:ph type="pic" sz="quarter" idx="10"/>
          </p:nvPr>
        </p:nvSpPr>
        <p:spPr>
          <a:xfrm>
            <a:off x="0" y="2728451"/>
            <a:ext cx="3048000" cy="3599324"/>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9447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10CA5-FD7D-434E-9419-484DE67ADD2A}"/>
              </a:ext>
            </a:extLst>
          </p:cNvPr>
          <p:cNvSpPr/>
          <p:nvPr userDrawn="1"/>
        </p:nvSpPr>
        <p:spPr>
          <a:xfrm>
            <a:off x="6096000" y="6318250"/>
            <a:ext cx="6096000" cy="539750"/>
          </a:xfrm>
          <a:prstGeom prst="rect">
            <a:avLst/>
          </a:prstGeom>
          <a:gradFill>
            <a:gsLst>
              <a:gs pos="100000">
                <a:schemeClr val="accent5"/>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latin typeface="Mada Light" pitchFamily="2"/>
              <a:ea typeface="Open Sans Light" panose="020B0306030504020204" pitchFamily="34" charset="0"/>
              <a:cs typeface="Open Sans Light" panose="020B0306030504020204" pitchFamily="34" charset="0"/>
            </a:endParaRPr>
          </a:p>
        </p:txBody>
      </p:sp>
      <p:sp>
        <p:nvSpPr>
          <p:cNvPr id="3" name="Rectangle 2">
            <a:extLst>
              <a:ext uri="{FF2B5EF4-FFF2-40B4-BE49-F238E27FC236}">
                <a16:creationId xmlns:a16="http://schemas.microsoft.com/office/drawing/2014/main" id="{0E3765FB-B2CE-4A87-A1DE-3CCD2F7910D7}"/>
              </a:ext>
            </a:extLst>
          </p:cNvPr>
          <p:cNvSpPr/>
          <p:nvPr userDrawn="1"/>
        </p:nvSpPr>
        <p:spPr>
          <a:xfrm>
            <a:off x="0" y="6318250"/>
            <a:ext cx="6096000" cy="5397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18" name="Group 17">
            <a:extLst>
              <a:ext uri="{FF2B5EF4-FFF2-40B4-BE49-F238E27FC236}">
                <a16:creationId xmlns:a16="http://schemas.microsoft.com/office/drawing/2014/main" id="{AEE31A45-CD6C-43B0-96B1-4730E1DCB073}"/>
              </a:ext>
            </a:extLst>
          </p:cNvPr>
          <p:cNvGrpSpPr/>
          <p:nvPr userDrawn="1"/>
        </p:nvGrpSpPr>
        <p:grpSpPr>
          <a:xfrm>
            <a:off x="1212285" y="6457320"/>
            <a:ext cx="3467848" cy="261610"/>
            <a:chOff x="1020727" y="6457320"/>
            <a:chExt cx="3467848" cy="261610"/>
          </a:xfrm>
        </p:grpSpPr>
        <p:sp>
          <p:nvSpPr>
            <p:cNvPr id="5" name="Freeform 62">
              <a:extLst>
                <a:ext uri="{FF2B5EF4-FFF2-40B4-BE49-F238E27FC236}">
                  <a16:creationId xmlns:a16="http://schemas.microsoft.com/office/drawing/2014/main" id="{52CCA0E4-FB18-4A0D-A739-E5EE07397E47}"/>
                </a:ext>
              </a:extLst>
            </p:cNvPr>
            <p:cNvSpPr>
              <a:spLocks noEditPoints="1"/>
            </p:cNvSpPr>
            <p:nvPr/>
          </p:nvSpPr>
          <p:spPr bwMode="auto">
            <a:xfrm>
              <a:off x="1020727" y="6528406"/>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000" b="0" dirty="0">
                <a:solidFill>
                  <a:schemeClr val="bg1">
                    <a:lumMod val="50000"/>
                  </a:schemeClr>
                </a:solidFill>
                <a:latin typeface="Mada Light" pitchFamily="2"/>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20313DB6-FC9E-4637-A690-8B252A7EF021}"/>
                </a:ext>
              </a:extLst>
            </p:cNvPr>
            <p:cNvSpPr txBox="1"/>
            <p:nvPr/>
          </p:nvSpPr>
          <p:spPr>
            <a:xfrm>
              <a:off x="1152405" y="6457320"/>
              <a:ext cx="3336170" cy="261610"/>
            </a:xfrm>
            <a:prstGeom prst="rect">
              <a:avLst/>
            </a:prstGeom>
            <a:noFill/>
          </p:spPr>
          <p:txBody>
            <a:bodyPr wrap="none" rtlCol="0">
              <a:spAutoFit/>
            </a:bodyPr>
            <a:lstStyle/>
            <a:p>
              <a:r>
                <a:rPr lang="en-ID" sz="1100" b="0" i="0" u="none" strike="noStrike" spc="300" dirty="0">
                  <a:solidFill>
                    <a:srgbClr val="666666"/>
                  </a:solidFill>
                  <a:effectLst/>
                  <a:latin typeface="Mada SemiBold" pitchFamily="2"/>
                </a:rPr>
                <a:t>Connections</a:t>
              </a:r>
              <a:r>
                <a:rPr lang="en-US" sz="1100" b="0" spc="300" dirty="0">
                  <a:solidFill>
                    <a:schemeClr val="bg1">
                      <a:lumMod val="50000"/>
                    </a:schemeClr>
                  </a:solidFill>
                  <a:latin typeface="Mada SemiBold" pitchFamily="2"/>
                  <a:ea typeface="Open Sans Light" panose="020B0306030504020204" pitchFamily="34" charset="0"/>
                  <a:cs typeface="Open Sans Light" panose="020B0306030504020204" pitchFamily="34" charset="0"/>
                </a:rPr>
                <a:t>.All Rights Reserved</a:t>
              </a:r>
              <a:endParaRPr lang="id-ID" sz="1100" b="0" spc="300" dirty="0">
                <a:solidFill>
                  <a:schemeClr val="bg1">
                    <a:lumMod val="50000"/>
                  </a:schemeClr>
                </a:solidFill>
                <a:latin typeface="Mada SemiBold" pitchFamily="2"/>
                <a:ea typeface="Open Sans Light" panose="020B0306030504020204" pitchFamily="34" charset="0"/>
                <a:cs typeface="Open Sans Light" panose="020B0306030504020204" pitchFamily="34" charset="0"/>
              </a:endParaRPr>
            </a:p>
          </p:txBody>
        </p:sp>
      </p:grpSp>
      <p:grpSp>
        <p:nvGrpSpPr>
          <p:cNvPr id="20" name="Group 19">
            <a:extLst>
              <a:ext uri="{FF2B5EF4-FFF2-40B4-BE49-F238E27FC236}">
                <a16:creationId xmlns:a16="http://schemas.microsoft.com/office/drawing/2014/main" id="{EB012655-C2DF-48FA-B1EA-A4DB2E6271CF}"/>
              </a:ext>
            </a:extLst>
          </p:cNvPr>
          <p:cNvGrpSpPr/>
          <p:nvPr userDrawn="1"/>
        </p:nvGrpSpPr>
        <p:grpSpPr>
          <a:xfrm>
            <a:off x="6581058" y="6448406"/>
            <a:ext cx="5125884" cy="279438"/>
            <a:chOff x="6399284" y="6448406"/>
            <a:chExt cx="5125884" cy="279438"/>
          </a:xfrm>
        </p:grpSpPr>
        <p:grpSp>
          <p:nvGrpSpPr>
            <p:cNvPr id="9" name="Group 8">
              <a:extLst>
                <a:ext uri="{FF2B5EF4-FFF2-40B4-BE49-F238E27FC236}">
                  <a16:creationId xmlns:a16="http://schemas.microsoft.com/office/drawing/2014/main" id="{CA723739-C402-4F93-82AD-B536C29B8015}"/>
                </a:ext>
              </a:extLst>
            </p:cNvPr>
            <p:cNvGrpSpPr/>
            <p:nvPr userDrawn="1"/>
          </p:nvGrpSpPr>
          <p:grpSpPr>
            <a:xfrm>
              <a:off x="8128798" y="6454308"/>
              <a:ext cx="1504259" cy="273536"/>
              <a:chOff x="5600637" y="7189647"/>
              <a:chExt cx="2811353" cy="511219"/>
            </a:xfrm>
            <a:solidFill>
              <a:schemeClr val="bg1"/>
            </a:solidFill>
          </p:grpSpPr>
          <p:sp>
            <p:nvSpPr>
              <p:cNvPr id="16" name="Freeform 85">
                <a:extLst>
                  <a:ext uri="{FF2B5EF4-FFF2-40B4-BE49-F238E27FC236}">
                    <a16:creationId xmlns:a16="http://schemas.microsoft.com/office/drawing/2014/main" id="{51C52D55-95BA-46AA-A9EE-C9BB5FD8FF5A}"/>
                  </a:ext>
                </a:extLst>
              </p:cNvPr>
              <p:cNvSpPr>
                <a:spLocks noChangeArrowheads="1"/>
              </p:cNvSpPr>
              <p:nvPr/>
            </p:nvSpPr>
            <p:spPr bwMode="auto">
              <a:xfrm>
                <a:off x="5600637" y="7313118"/>
                <a:ext cx="328789" cy="264278"/>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sz="1200" dirty="0">
                  <a:solidFill>
                    <a:schemeClr val="bg1"/>
                  </a:solidFill>
                </a:endParaRPr>
              </a:p>
            </p:txBody>
          </p:sp>
          <p:sp>
            <p:nvSpPr>
              <p:cNvPr id="17" name="Rectangle 16">
                <a:extLst>
                  <a:ext uri="{FF2B5EF4-FFF2-40B4-BE49-F238E27FC236}">
                    <a16:creationId xmlns:a16="http://schemas.microsoft.com/office/drawing/2014/main" id="{30123E16-3CB2-4C92-9509-7FC76A634C39}"/>
                  </a:ext>
                </a:extLst>
              </p:cNvPr>
              <p:cNvSpPr/>
              <p:nvPr/>
            </p:nvSpPr>
            <p:spPr>
              <a:xfrm>
                <a:off x="6089504" y="7189647"/>
                <a:ext cx="2322486" cy="511219"/>
              </a:xfrm>
              <a:prstGeom prst="rect">
                <a:avLst/>
              </a:prstGeom>
              <a:noFill/>
            </p:spPr>
            <p:txBody>
              <a:bodyPr wrap="square">
                <a:spAutoFit/>
              </a:bodyPr>
              <a:lstStyle/>
              <a:p>
                <a:pPr lvl="0">
                  <a:lnSpc>
                    <a:spcPct val="114000"/>
                  </a:lnSpc>
                  <a:defRPr/>
                </a:pPr>
                <a:r>
                  <a:rPr lang="en-US" sz="1100" dirty="0">
                    <a:solidFill>
                      <a:schemeClr val="bg1"/>
                    </a:solidFill>
                    <a:latin typeface="Mada SemiBold" pitchFamily="2"/>
                    <a:ea typeface="Open Sans Light" panose="020B0306030504020204" pitchFamily="34" charset="0"/>
                    <a:cs typeface="Open Sans Light" panose="020B0306030504020204" pitchFamily="34" charset="0"/>
                  </a:rPr>
                  <a:t>@youraccount</a:t>
                </a:r>
                <a:endParaRPr lang="id-ID" sz="1100" dirty="0">
                  <a:solidFill>
                    <a:schemeClr val="bg1"/>
                  </a:solidFill>
                  <a:latin typeface="Mada SemiBold" pitchFamily="2"/>
                  <a:ea typeface="Open Sans Light" panose="020B0306030504020204" pitchFamily="34" charset="0"/>
                  <a:cs typeface="Open Sans Light" panose="020B0306030504020204" pitchFamily="34" charset="0"/>
                </a:endParaRPr>
              </a:p>
            </p:txBody>
          </p:sp>
        </p:grpSp>
        <p:grpSp>
          <p:nvGrpSpPr>
            <p:cNvPr id="10" name="Group 9">
              <a:extLst>
                <a:ext uri="{FF2B5EF4-FFF2-40B4-BE49-F238E27FC236}">
                  <a16:creationId xmlns:a16="http://schemas.microsoft.com/office/drawing/2014/main" id="{71466556-9D74-4157-8EC7-63486E7D65E2}"/>
                </a:ext>
              </a:extLst>
            </p:cNvPr>
            <p:cNvGrpSpPr/>
            <p:nvPr userDrawn="1"/>
          </p:nvGrpSpPr>
          <p:grpSpPr>
            <a:xfrm>
              <a:off x="6399284" y="6454308"/>
              <a:ext cx="1501031" cy="273536"/>
              <a:chOff x="8606137" y="6377343"/>
              <a:chExt cx="2805319" cy="511219"/>
            </a:xfrm>
            <a:solidFill>
              <a:schemeClr val="bg1"/>
            </a:solidFill>
          </p:grpSpPr>
          <p:sp>
            <p:nvSpPr>
              <p:cNvPr id="14" name="Freeform 106">
                <a:extLst>
                  <a:ext uri="{FF2B5EF4-FFF2-40B4-BE49-F238E27FC236}">
                    <a16:creationId xmlns:a16="http://schemas.microsoft.com/office/drawing/2014/main" id="{51AFF362-250C-43C1-BBFC-08973B2CBB15}"/>
                  </a:ext>
                </a:extLst>
              </p:cNvPr>
              <p:cNvSpPr>
                <a:spLocks noChangeArrowheads="1"/>
              </p:cNvSpPr>
              <p:nvPr/>
            </p:nvSpPr>
            <p:spPr bwMode="auto">
              <a:xfrm>
                <a:off x="8606137" y="6480003"/>
                <a:ext cx="303817" cy="30589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p:spPr>
            <p:txBody>
              <a:bodyPr wrap="none" lIns="34290" tIns="17145" rIns="34290" bIns="17145" anchor="ctr"/>
              <a:lstStyle/>
              <a:p>
                <a:endParaRPr lang="en-US" sz="1200" dirty="0">
                  <a:solidFill>
                    <a:schemeClr val="bg1"/>
                  </a:solidFill>
                </a:endParaRPr>
              </a:p>
            </p:txBody>
          </p:sp>
          <p:sp>
            <p:nvSpPr>
              <p:cNvPr id="15" name="Rectangle 14">
                <a:extLst>
                  <a:ext uri="{FF2B5EF4-FFF2-40B4-BE49-F238E27FC236}">
                    <a16:creationId xmlns:a16="http://schemas.microsoft.com/office/drawing/2014/main" id="{D44B09DF-428C-4F8C-9967-0CD5B1549BA6}"/>
                  </a:ext>
                </a:extLst>
              </p:cNvPr>
              <p:cNvSpPr/>
              <p:nvPr/>
            </p:nvSpPr>
            <p:spPr>
              <a:xfrm>
                <a:off x="9088971" y="6377343"/>
                <a:ext cx="2322485" cy="511219"/>
              </a:xfrm>
              <a:prstGeom prst="rect">
                <a:avLst/>
              </a:prstGeom>
              <a:noFill/>
            </p:spPr>
            <p:txBody>
              <a:bodyPr wrap="square">
                <a:spAutoFit/>
              </a:bodyPr>
              <a:lstStyle/>
              <a:p>
                <a:pPr lvl="0">
                  <a:lnSpc>
                    <a:spcPct val="114000"/>
                  </a:lnSpc>
                  <a:defRPr/>
                </a:pPr>
                <a:r>
                  <a:rPr lang="en-US" sz="1100" dirty="0">
                    <a:solidFill>
                      <a:schemeClr val="bg1"/>
                    </a:solidFill>
                    <a:latin typeface="Mada SemiBold" pitchFamily="2"/>
                    <a:ea typeface="Open Sans Light" panose="020B0306030504020204" pitchFamily="34" charset="0"/>
                    <a:cs typeface="Open Sans Light" panose="020B0306030504020204" pitchFamily="34" charset="0"/>
                  </a:rPr>
                  <a:t>Your Account</a:t>
                </a:r>
                <a:endParaRPr lang="id-ID" sz="1100" dirty="0">
                  <a:solidFill>
                    <a:schemeClr val="bg1"/>
                  </a:solidFill>
                  <a:latin typeface="Mada SemiBold" pitchFamily="2"/>
                  <a:ea typeface="Open Sans Light" panose="020B0306030504020204" pitchFamily="34" charset="0"/>
                  <a:cs typeface="Open Sans Light" panose="020B0306030504020204" pitchFamily="34" charset="0"/>
                </a:endParaRPr>
              </a:p>
            </p:txBody>
          </p:sp>
        </p:grpSp>
        <p:grpSp>
          <p:nvGrpSpPr>
            <p:cNvPr id="11" name="Group 10">
              <a:extLst>
                <a:ext uri="{FF2B5EF4-FFF2-40B4-BE49-F238E27FC236}">
                  <a16:creationId xmlns:a16="http://schemas.microsoft.com/office/drawing/2014/main" id="{DEB1B0F6-68F9-4B27-B76F-4A543D4FFACD}"/>
                </a:ext>
              </a:extLst>
            </p:cNvPr>
            <p:cNvGrpSpPr/>
            <p:nvPr userDrawn="1"/>
          </p:nvGrpSpPr>
          <p:grpSpPr>
            <a:xfrm>
              <a:off x="9861539" y="6448406"/>
              <a:ext cx="1663629" cy="273536"/>
              <a:chOff x="8598841" y="7178613"/>
              <a:chExt cx="3109203" cy="511219"/>
            </a:xfrm>
            <a:solidFill>
              <a:schemeClr val="bg1"/>
            </a:solidFill>
          </p:grpSpPr>
          <p:sp>
            <p:nvSpPr>
              <p:cNvPr id="12" name="AutoShape 83">
                <a:extLst>
                  <a:ext uri="{FF2B5EF4-FFF2-40B4-BE49-F238E27FC236}">
                    <a16:creationId xmlns:a16="http://schemas.microsoft.com/office/drawing/2014/main" id="{6DC42481-7FC8-4BF6-9C71-ED92A27BE343}"/>
                  </a:ext>
                </a:extLst>
              </p:cNvPr>
              <p:cNvSpPr>
                <a:spLocks/>
              </p:cNvSpPr>
              <p:nvPr/>
            </p:nvSpPr>
            <p:spPr bwMode="auto">
              <a:xfrm>
                <a:off x="8598841" y="7336244"/>
                <a:ext cx="332120" cy="218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dirty="0">
                  <a:solidFill>
                    <a:schemeClr val="bg1"/>
                  </a:solidFill>
                  <a:effectLst>
                    <a:outerShdw blurRad="38100" dist="38100" dir="2700000" algn="tl">
                      <a:srgbClr val="000000"/>
                    </a:outerShdw>
                  </a:effectLst>
                  <a:latin typeface="Gill Sans" charset="0"/>
                  <a:sym typeface="Gill Sans" charset="0"/>
                </a:endParaRPr>
              </a:p>
            </p:txBody>
          </p:sp>
          <p:sp>
            <p:nvSpPr>
              <p:cNvPr id="13" name="Rectangle 12">
                <a:extLst>
                  <a:ext uri="{FF2B5EF4-FFF2-40B4-BE49-F238E27FC236}">
                    <a16:creationId xmlns:a16="http://schemas.microsoft.com/office/drawing/2014/main" id="{B99B0922-DC95-4055-9BFE-A4BC00F0818F}"/>
                  </a:ext>
                </a:extLst>
              </p:cNvPr>
              <p:cNvSpPr/>
              <p:nvPr/>
            </p:nvSpPr>
            <p:spPr>
              <a:xfrm>
                <a:off x="9088973" y="7178613"/>
                <a:ext cx="2619071" cy="511219"/>
              </a:xfrm>
              <a:prstGeom prst="rect">
                <a:avLst/>
              </a:prstGeom>
              <a:noFill/>
            </p:spPr>
            <p:txBody>
              <a:bodyPr wrap="square">
                <a:spAutoFit/>
              </a:bodyPr>
              <a:lstStyle/>
              <a:p>
                <a:pPr lvl="0">
                  <a:lnSpc>
                    <a:spcPct val="114000"/>
                  </a:lnSpc>
                  <a:defRPr/>
                </a:pPr>
                <a:r>
                  <a:rPr lang="en-US" sz="1100" dirty="0">
                    <a:solidFill>
                      <a:schemeClr val="bg1"/>
                    </a:solidFill>
                    <a:latin typeface="Mada SemiBold" pitchFamily="2"/>
                    <a:ea typeface="Open Sans Light" panose="020B0306030504020204" pitchFamily="34" charset="0"/>
                    <a:cs typeface="Open Sans Light" panose="020B0306030504020204" pitchFamily="34" charset="0"/>
                  </a:rPr>
                  <a:t>your@account.com</a:t>
                </a:r>
                <a:endParaRPr lang="id-ID" sz="1100" dirty="0">
                  <a:solidFill>
                    <a:schemeClr val="bg1"/>
                  </a:solidFill>
                  <a:latin typeface="Mada SemiBold" pitchFamily="2"/>
                  <a:ea typeface="Open Sans Light" panose="020B0306030504020204" pitchFamily="34" charset="0"/>
                  <a:cs typeface="Open Sans Light" panose="020B0306030504020204" pitchFamily="34" charset="0"/>
                </a:endParaRPr>
              </a:p>
            </p:txBody>
          </p:sp>
        </p:grpSp>
      </p:grpSp>
      <p:sp>
        <p:nvSpPr>
          <p:cNvPr id="19" name="TextBox 18">
            <a:extLst>
              <a:ext uri="{FF2B5EF4-FFF2-40B4-BE49-F238E27FC236}">
                <a16:creationId xmlns:a16="http://schemas.microsoft.com/office/drawing/2014/main" id="{1B93805B-2744-4AE7-AA2D-EF0F5E143DEE}"/>
              </a:ext>
            </a:extLst>
          </p:cNvPr>
          <p:cNvSpPr txBox="1"/>
          <p:nvPr userDrawn="1"/>
        </p:nvSpPr>
        <p:spPr>
          <a:xfrm>
            <a:off x="172499" y="6434237"/>
            <a:ext cx="463550" cy="307777"/>
          </a:xfrm>
          <a:prstGeom prst="rect">
            <a:avLst/>
          </a:prstGeom>
          <a:noFill/>
        </p:spPr>
        <p:txBody>
          <a:bodyPr wrap="square" rtlCol="0" anchor="ctr">
            <a:spAutoFit/>
          </a:bodyPr>
          <a:lstStyle/>
          <a:p>
            <a:pPr algn="ctr"/>
            <a:fld id="{260E2A6B-A809-4840-BF14-8648BC0BDF87}" type="slidenum">
              <a:rPr lang="id-ID" sz="1400" i="0" smtClean="0">
                <a:solidFill>
                  <a:schemeClr val="bg1">
                    <a:lumMod val="65000"/>
                  </a:schemeClr>
                </a:solidFill>
                <a:latin typeface="Mada SemiBold" pitchFamily="2"/>
                <a:ea typeface="Open Sans" panose="020B0606030504020204" pitchFamily="34" charset="0"/>
                <a:cs typeface="Open Sans" panose="020B0606030504020204" pitchFamily="34" charset="0"/>
              </a:rPr>
              <a:pPr algn="ctr"/>
              <a:t>‹№›</a:t>
            </a:fld>
            <a:endParaRPr lang="id-ID" sz="4400" i="0" dirty="0">
              <a:solidFill>
                <a:schemeClr val="bg1">
                  <a:lumMod val="65000"/>
                </a:schemeClr>
              </a:solidFill>
              <a:latin typeface="Mada SemiBold" pitchFamily="2"/>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23C6285B-0824-4003-A732-DCDA810AB0D4}"/>
              </a:ext>
            </a:extLst>
          </p:cNvPr>
          <p:cNvCxnSpPr>
            <a:cxnSpLocks/>
          </p:cNvCxnSpPr>
          <p:nvPr userDrawn="1"/>
        </p:nvCxnSpPr>
        <p:spPr>
          <a:xfrm>
            <a:off x="775119" y="6442982"/>
            <a:ext cx="0" cy="290286"/>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4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cuc.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02C36C9-3326-446A-A93C-F61B89DE08EE}"/>
              </a:ext>
            </a:extLst>
          </p:cNvPr>
          <p:cNvSpPr/>
          <p:nvPr/>
        </p:nvSpPr>
        <p:spPr>
          <a:xfrm>
            <a:off x="0" y="0"/>
            <a:ext cx="12192000" cy="6858000"/>
          </a:xfrm>
          <a:prstGeom prst="rect">
            <a:avLst/>
          </a:prstGeom>
          <a:gradFill flip="none" rotWithShape="1">
            <a:gsLst>
              <a:gs pos="0">
                <a:srgbClr val="020319">
                  <a:alpha val="85000"/>
                </a:srgbClr>
              </a:gs>
              <a:gs pos="89000">
                <a:srgbClr val="020319">
                  <a:alpha val="9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C94302FB-2689-4EF8-8EFD-916D54305202}"/>
              </a:ext>
            </a:extLst>
          </p:cNvPr>
          <p:cNvSpPr txBox="1"/>
          <p:nvPr/>
        </p:nvSpPr>
        <p:spPr>
          <a:xfrm>
            <a:off x="3248808" y="2804519"/>
            <a:ext cx="5694379" cy="707886"/>
          </a:xfrm>
          <a:prstGeom prst="rect">
            <a:avLst/>
          </a:prstGeom>
          <a:noFill/>
        </p:spPr>
        <p:txBody>
          <a:bodyPr wrap="none" rtlCol="0" anchor="ctr">
            <a:spAutoFit/>
          </a:bodyPr>
          <a:lstStyle/>
          <a:p>
            <a:r>
              <a:rPr lang="uk-UA" sz="4000" dirty="0">
                <a:solidFill>
                  <a:schemeClr val="bg1"/>
                </a:solidFill>
                <a:latin typeface="Nexa Light" panose="02000000000000000000" pitchFamily="50" charset="0"/>
              </a:rPr>
              <a:t>Військові кредитні спілки</a:t>
            </a:r>
            <a:endParaRPr lang="en-GB" sz="4000" dirty="0">
              <a:solidFill>
                <a:schemeClr val="bg1"/>
              </a:solidFill>
              <a:latin typeface="Nexa Light" panose="02000000000000000000" pitchFamily="50" charset="0"/>
            </a:endParaRPr>
          </a:p>
        </p:txBody>
      </p:sp>
      <p:cxnSp>
        <p:nvCxnSpPr>
          <p:cNvPr id="53" name="Straight Connector 52">
            <a:extLst>
              <a:ext uri="{FF2B5EF4-FFF2-40B4-BE49-F238E27FC236}">
                <a16:creationId xmlns:a16="http://schemas.microsoft.com/office/drawing/2014/main" id="{A24EDC6C-4038-44F4-8697-FE56D5CA0B97}"/>
              </a:ext>
            </a:extLst>
          </p:cNvPr>
          <p:cNvCxnSpPr>
            <a:cxnSpLocks/>
          </p:cNvCxnSpPr>
          <p:nvPr/>
        </p:nvCxnSpPr>
        <p:spPr>
          <a:xfrm flipH="1">
            <a:off x="710912" y="3205566"/>
            <a:ext cx="2388177" cy="0"/>
          </a:xfrm>
          <a:prstGeom prst="line">
            <a:avLst/>
          </a:prstGeom>
          <a:ln cap="rnd">
            <a:gradFill flip="none" rotWithShape="1">
              <a:gsLst>
                <a:gs pos="100000">
                  <a:schemeClr val="bg1">
                    <a:alpha val="50000"/>
                  </a:schemeClr>
                </a:gs>
                <a:gs pos="0">
                  <a:schemeClr val="bg1">
                    <a:alpha val="28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4690D6-C495-4EE6-B21E-56A24E4DC49F}"/>
              </a:ext>
            </a:extLst>
          </p:cNvPr>
          <p:cNvCxnSpPr>
            <a:cxnSpLocks/>
          </p:cNvCxnSpPr>
          <p:nvPr/>
        </p:nvCxnSpPr>
        <p:spPr>
          <a:xfrm>
            <a:off x="9092912" y="3205566"/>
            <a:ext cx="2388177" cy="0"/>
          </a:xfrm>
          <a:prstGeom prst="line">
            <a:avLst/>
          </a:prstGeom>
          <a:ln cap="rnd">
            <a:gradFill flip="none" rotWithShape="1">
              <a:gsLst>
                <a:gs pos="0">
                  <a:schemeClr val="bg1">
                    <a:alpha val="0"/>
                  </a:schemeClr>
                </a:gs>
                <a:gs pos="100000">
                  <a:schemeClr val="bg1">
                    <a:alpha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C11E4D69-CAA8-4F2E-B9F5-46E2403D3A7A}"/>
              </a:ext>
            </a:extLst>
          </p:cNvPr>
          <p:cNvSpPr/>
          <p:nvPr/>
        </p:nvSpPr>
        <p:spPr>
          <a:xfrm>
            <a:off x="5322842" y="5101963"/>
            <a:ext cx="1546315" cy="459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latin typeface="Nexa Light" panose="02000000000000000000" pitchFamily="50" charset="0"/>
              </a:rPr>
              <a:t>Старт</a:t>
            </a:r>
            <a:endParaRPr lang="en-GB" sz="1400" dirty="0">
              <a:latin typeface="Nexa Light" panose="02000000000000000000" pitchFamily="50" charset="0"/>
            </a:endParaRPr>
          </a:p>
        </p:txBody>
      </p:sp>
      <p:sp>
        <p:nvSpPr>
          <p:cNvPr id="64" name="TextBox 63">
            <a:extLst>
              <a:ext uri="{FF2B5EF4-FFF2-40B4-BE49-F238E27FC236}">
                <a16:creationId xmlns:a16="http://schemas.microsoft.com/office/drawing/2014/main" id="{433A71C8-9D05-44E7-A786-2C23AE36131E}"/>
              </a:ext>
            </a:extLst>
          </p:cNvPr>
          <p:cNvSpPr txBox="1"/>
          <p:nvPr/>
        </p:nvSpPr>
        <p:spPr>
          <a:xfrm>
            <a:off x="1285227" y="3699538"/>
            <a:ext cx="10532050" cy="830997"/>
          </a:xfrm>
          <a:prstGeom prst="rect">
            <a:avLst/>
          </a:prstGeom>
          <a:noFill/>
        </p:spPr>
        <p:txBody>
          <a:bodyPr wrap="none" rtlCol="0">
            <a:spAutoFit/>
          </a:bodyPr>
          <a:lstStyle/>
          <a:p>
            <a:pPr algn="ctr"/>
            <a:r>
              <a:rPr lang="uk-UA" sz="2400" spc="800" dirty="0">
                <a:solidFill>
                  <a:schemeClr val="bg1">
                    <a:lumMod val="95000"/>
                  </a:schemeClr>
                </a:solidFill>
                <a:latin typeface="+mj-lt"/>
              </a:rPr>
              <a:t>Презентація потенційного законопроекту</a:t>
            </a:r>
          </a:p>
          <a:p>
            <a:pPr algn="ctr"/>
            <a:r>
              <a:rPr lang="uk-UA" sz="2400" spc="800" dirty="0">
                <a:solidFill>
                  <a:schemeClr val="bg1">
                    <a:lumMod val="95000"/>
                  </a:schemeClr>
                </a:solidFill>
                <a:latin typeface="+mj-lt"/>
              </a:rPr>
              <a:t>Доповнення до ЗУ Про кредитні спілки №5125</a:t>
            </a:r>
            <a:endParaRPr lang="en-GB" sz="2400" spc="800" dirty="0">
              <a:solidFill>
                <a:schemeClr val="bg1">
                  <a:lumMod val="95000"/>
                </a:schemeClr>
              </a:solidFill>
              <a:latin typeface="+mj-lt"/>
            </a:endParaRPr>
          </a:p>
        </p:txBody>
      </p:sp>
      <p:pic>
        <p:nvPicPr>
          <p:cNvPr id="4" name="Рисунок 3">
            <a:extLst>
              <a:ext uri="{FF2B5EF4-FFF2-40B4-BE49-F238E27FC236}">
                <a16:creationId xmlns:a16="http://schemas.microsoft.com/office/drawing/2014/main" id="{3448F41A-3E11-EF9B-EE83-719B0132F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205" y="1165606"/>
            <a:ext cx="3675584" cy="902133"/>
          </a:xfrm>
          <a:prstGeom prst="rect">
            <a:avLst/>
          </a:prstGeom>
        </p:spPr>
      </p:pic>
    </p:spTree>
    <p:extLst>
      <p:ext uri="{BB962C8B-B14F-4D97-AF65-F5344CB8AC3E}">
        <p14:creationId xmlns:p14="http://schemas.microsoft.com/office/powerpoint/2010/main" val="51014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par>
                                <p:cTn id="12" presetID="22" presetClass="entr" presetSubtype="2" fill="hold" nodeType="withEffect">
                                  <p:stCondLst>
                                    <p:cond delay="50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par>
                                <p:cTn id="15" presetID="2" presetClass="entr" presetSubtype="4" decel="100000" fill="hold" grpId="0" nodeType="withEffect">
                                  <p:stCondLst>
                                    <p:cond delay="75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25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2" grpId="0" animBg="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Місце для зображення 52">
            <a:extLst>
              <a:ext uri="{FF2B5EF4-FFF2-40B4-BE49-F238E27FC236}">
                <a16:creationId xmlns:a16="http://schemas.microsoft.com/office/drawing/2014/main" id="{1195E5E0-A2FA-38E8-C71A-98066BD8AA2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432" b="14432"/>
          <a:stretch>
            <a:fillRect/>
          </a:stretch>
        </p:blipFill>
        <p:spPr>
          <a:xfrm>
            <a:off x="6094413" y="0"/>
            <a:ext cx="6096000" cy="6318250"/>
          </a:xfrm>
        </p:spPr>
      </p:pic>
      <p:grpSp>
        <p:nvGrpSpPr>
          <p:cNvPr id="10" name="Group 9">
            <a:extLst>
              <a:ext uri="{FF2B5EF4-FFF2-40B4-BE49-F238E27FC236}">
                <a16:creationId xmlns:a16="http://schemas.microsoft.com/office/drawing/2014/main" id="{4DBE4C51-1AFA-4724-A9E0-80581CEF36B4}"/>
              </a:ext>
            </a:extLst>
          </p:cNvPr>
          <p:cNvGrpSpPr/>
          <p:nvPr/>
        </p:nvGrpSpPr>
        <p:grpSpPr>
          <a:xfrm>
            <a:off x="1753853" y="4738689"/>
            <a:ext cx="4342148" cy="1579563"/>
            <a:chOff x="2081643" y="4738689"/>
            <a:chExt cx="4014357" cy="1579563"/>
          </a:xfrm>
        </p:grpSpPr>
        <p:sp>
          <p:nvSpPr>
            <p:cNvPr id="8" name="Rectangle 7">
              <a:extLst>
                <a:ext uri="{FF2B5EF4-FFF2-40B4-BE49-F238E27FC236}">
                  <a16:creationId xmlns:a16="http://schemas.microsoft.com/office/drawing/2014/main" id="{3E413A9A-4136-4A9C-8351-EBEE5BBCFE15}"/>
                </a:ext>
              </a:extLst>
            </p:cNvPr>
            <p:cNvSpPr/>
            <p:nvPr/>
          </p:nvSpPr>
          <p:spPr>
            <a:xfrm>
              <a:off x="2081643" y="4738689"/>
              <a:ext cx="4014357" cy="15795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Rectangle 49">
              <a:extLst>
                <a:ext uri="{FF2B5EF4-FFF2-40B4-BE49-F238E27FC236}">
                  <a16:creationId xmlns:a16="http://schemas.microsoft.com/office/drawing/2014/main" id="{AE32952D-81C4-4DAB-9704-685557D80EAD}"/>
                </a:ext>
              </a:extLst>
            </p:cNvPr>
            <p:cNvSpPr/>
            <p:nvPr/>
          </p:nvSpPr>
          <p:spPr>
            <a:xfrm>
              <a:off x="2638173" y="4771340"/>
              <a:ext cx="3436938" cy="1402307"/>
            </a:xfrm>
            <a:prstGeom prst="rect">
              <a:avLst/>
            </a:prstGeom>
          </p:spPr>
          <p:txBody>
            <a:bodyPr wrap="square">
              <a:spAutoFit/>
            </a:bodyPr>
            <a:lstStyle/>
            <a:p>
              <a:pPr>
                <a:lnSpc>
                  <a:spcPct val="120000"/>
                </a:lnSpc>
              </a:pPr>
              <a:r>
                <a:rPr lang="uk-UA" sz="1200" dirty="0">
                  <a:solidFill>
                    <a:schemeClr val="bg1"/>
                  </a:solidFill>
                  <a:effectLst/>
                  <a:latin typeface="Times New Roman" panose="02020603050405020304" pitchFamily="18" charset="0"/>
                  <a:ea typeface="Times New Roman" panose="02020603050405020304" pitchFamily="18" charset="0"/>
                </a:rPr>
                <a:t>Законопроектом визначено основні моменти, що складають основу організаційної та законодавчої підтримки приватної ініціативи військовослужбовців, </a:t>
              </a:r>
              <a:r>
                <a:rPr lang="uk-UA" sz="1200" dirty="0" err="1">
                  <a:solidFill>
                    <a:schemeClr val="bg1"/>
                  </a:solidFill>
                  <a:effectLst/>
                  <a:latin typeface="Times New Roman" panose="02020603050405020304" pitchFamily="18" charset="0"/>
                  <a:ea typeface="Times New Roman" panose="02020603050405020304" pitchFamily="18" charset="0"/>
                </a:rPr>
                <a:t>дотичність</a:t>
              </a:r>
              <a:r>
                <a:rPr lang="uk-UA" sz="1200" dirty="0">
                  <a:solidFill>
                    <a:schemeClr val="bg1"/>
                  </a:solidFill>
                  <a:effectLst/>
                  <a:latin typeface="Times New Roman" panose="02020603050405020304" pitchFamily="18" charset="0"/>
                  <a:ea typeface="Times New Roman" panose="02020603050405020304" pitchFamily="18" charset="0"/>
                </a:rPr>
                <a:t> системи кредитних спілок до існуючої системи соціального забезпечення військовослужбовців.</a:t>
              </a:r>
              <a:endParaRPr lang="id-ID" sz="1000" dirty="0">
                <a:solidFill>
                  <a:schemeClr val="bg1"/>
                </a:solidFill>
                <a:latin typeface="Segoe UI Light" panose="020B0502040204020203" pitchFamily="34" charset="0"/>
                <a:cs typeface="Segoe UI Light" panose="020B0502040204020203" pitchFamily="34" charset="0"/>
              </a:endParaRPr>
            </a:p>
          </p:txBody>
        </p:sp>
      </p:grpSp>
      <p:sp>
        <p:nvSpPr>
          <p:cNvPr id="3" name="Rectangle: Rounded Corners 2">
            <a:extLst>
              <a:ext uri="{FF2B5EF4-FFF2-40B4-BE49-F238E27FC236}">
                <a16:creationId xmlns:a16="http://schemas.microsoft.com/office/drawing/2014/main" id="{7FFDA344-F500-442F-BF1D-5A0781123C01}"/>
              </a:ext>
            </a:extLst>
          </p:cNvPr>
          <p:cNvSpPr/>
          <p:nvPr/>
        </p:nvSpPr>
        <p:spPr>
          <a:xfrm>
            <a:off x="6096000" y="0"/>
            <a:ext cx="6096000" cy="6318250"/>
          </a:xfrm>
          <a:prstGeom prst="roundRect">
            <a:avLst>
              <a:gd name="adj" fmla="val 0"/>
            </a:avLst>
          </a:prstGeom>
          <a:solidFill>
            <a:schemeClr val="tx1">
              <a:lumMod val="85000"/>
              <a:lumOff val="1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a:extLst>
              <a:ext uri="{FF2B5EF4-FFF2-40B4-BE49-F238E27FC236}">
                <a16:creationId xmlns:a16="http://schemas.microsoft.com/office/drawing/2014/main" id="{5ED96FAC-F4CD-4884-9685-8E4D7731A8F7}"/>
              </a:ext>
            </a:extLst>
          </p:cNvPr>
          <p:cNvGrpSpPr/>
          <p:nvPr/>
        </p:nvGrpSpPr>
        <p:grpSpPr>
          <a:xfrm>
            <a:off x="6870299" y="2194261"/>
            <a:ext cx="5135361" cy="2308324"/>
            <a:chOff x="739851" y="300695"/>
            <a:chExt cx="3654349" cy="2308324"/>
          </a:xfrm>
        </p:grpSpPr>
        <p:sp>
          <p:nvSpPr>
            <p:cNvPr id="17" name="Rectangle: Rounded Corners 16">
              <a:extLst>
                <a:ext uri="{FF2B5EF4-FFF2-40B4-BE49-F238E27FC236}">
                  <a16:creationId xmlns:a16="http://schemas.microsoft.com/office/drawing/2014/main" id="{AE629BB2-85F7-4BE5-8545-453943E92CAA}"/>
                </a:ext>
              </a:extLst>
            </p:cNvPr>
            <p:cNvSpPr/>
            <p:nvPr/>
          </p:nvSpPr>
          <p:spPr>
            <a:xfrm>
              <a:off x="810813" y="2102432"/>
              <a:ext cx="288000" cy="62627"/>
            </a:xfrm>
            <a:prstGeom prst="roundRect">
              <a:avLst>
                <a:gd name="adj" fmla="val 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TextBox 17">
              <a:extLst>
                <a:ext uri="{FF2B5EF4-FFF2-40B4-BE49-F238E27FC236}">
                  <a16:creationId xmlns:a16="http://schemas.microsoft.com/office/drawing/2014/main" id="{BF241BD4-2A48-4AB6-9115-095830C5F2B8}"/>
                </a:ext>
              </a:extLst>
            </p:cNvPr>
            <p:cNvSpPr txBox="1"/>
            <p:nvPr/>
          </p:nvSpPr>
          <p:spPr>
            <a:xfrm>
              <a:off x="739851" y="300695"/>
              <a:ext cx="3654349" cy="2308324"/>
            </a:xfrm>
            <a:prstGeom prst="rect">
              <a:avLst/>
            </a:prstGeom>
            <a:noFill/>
          </p:spPr>
          <p:txBody>
            <a:bodyPr wrap="square" rtlCol="0">
              <a:spAutoFit/>
            </a:bodyPr>
            <a:lstStyle/>
            <a:p>
              <a:r>
                <a:rPr lang="uk-UA" sz="3600" b="1" dirty="0">
                  <a:solidFill>
                    <a:schemeClr val="bg1"/>
                  </a:solidFill>
                  <a:latin typeface="Mada SemiBold" pitchFamily="2"/>
                  <a:ea typeface="Open Sans" panose="020B0606030504020204" pitchFamily="34" charset="0"/>
                  <a:cs typeface="Open Sans" panose="020B0606030504020204" pitchFamily="34" charset="0"/>
                </a:rPr>
                <a:t>Основні положення нормативно-правового акту </a:t>
              </a:r>
              <a:endParaRPr lang="id-ID" sz="3600" b="1" dirty="0">
                <a:solidFill>
                  <a:schemeClr val="bg1"/>
                </a:solidFill>
                <a:latin typeface="Mada SemiBold" pitchFamily="2"/>
                <a:ea typeface="Open Sans" panose="020B0606030504020204" pitchFamily="34" charset="0"/>
                <a:cs typeface="Open Sans" panose="020B0606030504020204" pitchFamily="34" charset="0"/>
              </a:endParaRPr>
            </a:p>
          </p:txBody>
        </p:sp>
      </p:grpSp>
      <p:grpSp>
        <p:nvGrpSpPr>
          <p:cNvPr id="2" name="Group 1">
            <a:extLst>
              <a:ext uri="{FF2B5EF4-FFF2-40B4-BE49-F238E27FC236}">
                <a16:creationId xmlns:a16="http://schemas.microsoft.com/office/drawing/2014/main" id="{87FFD1C3-5F5A-4FFB-8126-050FECBA7163}"/>
              </a:ext>
            </a:extLst>
          </p:cNvPr>
          <p:cNvGrpSpPr/>
          <p:nvPr/>
        </p:nvGrpSpPr>
        <p:grpSpPr>
          <a:xfrm>
            <a:off x="2081643" y="0"/>
            <a:ext cx="7472184" cy="4897816"/>
            <a:chOff x="2081643" y="0"/>
            <a:chExt cx="7472184" cy="4897816"/>
          </a:xfrm>
        </p:grpSpPr>
        <p:sp>
          <p:nvSpPr>
            <p:cNvPr id="4" name="Rectangle 3">
              <a:extLst>
                <a:ext uri="{FF2B5EF4-FFF2-40B4-BE49-F238E27FC236}">
                  <a16:creationId xmlns:a16="http://schemas.microsoft.com/office/drawing/2014/main" id="{E26F799F-B06D-4004-B712-49676037BC9C}"/>
                </a:ext>
              </a:extLst>
            </p:cNvPr>
            <p:cNvSpPr/>
            <p:nvPr/>
          </p:nvSpPr>
          <p:spPr>
            <a:xfrm>
              <a:off x="2081643" y="0"/>
              <a:ext cx="4014357" cy="15795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a:extLst>
                <a:ext uri="{FF2B5EF4-FFF2-40B4-BE49-F238E27FC236}">
                  <a16:creationId xmlns:a16="http://schemas.microsoft.com/office/drawing/2014/main" id="{95D8A1B6-0D03-4730-A769-336F819A053D}"/>
                </a:ext>
              </a:extLst>
            </p:cNvPr>
            <p:cNvSpPr/>
            <p:nvPr/>
          </p:nvSpPr>
          <p:spPr>
            <a:xfrm>
              <a:off x="6590590" y="4605557"/>
              <a:ext cx="2963237" cy="292259"/>
            </a:xfrm>
            <a:prstGeom prst="rect">
              <a:avLst/>
            </a:prstGeom>
          </p:spPr>
          <p:txBody>
            <a:bodyPr wrap="square">
              <a:spAutoFit/>
            </a:bodyPr>
            <a:lstStyle/>
            <a:p>
              <a:pPr indent="571500">
                <a:lnSpc>
                  <a:spcPct val="115000"/>
                </a:lnSpc>
                <a:spcAft>
                  <a:spcPts val="1000"/>
                </a:spcAft>
              </a:pPr>
              <a:endParaRPr lang="uk-UA" sz="1200" dirty="0">
                <a:solidFill>
                  <a:schemeClr val="bg1"/>
                </a:solidFill>
                <a:effectLst/>
                <a:latin typeface="Calibri" panose="020F0502020204030204" pitchFamily="34" charset="0"/>
                <a:ea typeface="Calibri" panose="020F0502020204030204" pitchFamily="34" charset="0"/>
              </a:endParaRPr>
            </a:p>
          </p:txBody>
        </p:sp>
      </p:grpSp>
      <p:grpSp>
        <p:nvGrpSpPr>
          <p:cNvPr id="32" name="Group 31">
            <a:extLst>
              <a:ext uri="{FF2B5EF4-FFF2-40B4-BE49-F238E27FC236}">
                <a16:creationId xmlns:a16="http://schemas.microsoft.com/office/drawing/2014/main" id="{4DCAD2F8-BE1F-41D9-A0BE-BD1EFD6503F3}"/>
              </a:ext>
            </a:extLst>
          </p:cNvPr>
          <p:cNvGrpSpPr/>
          <p:nvPr/>
        </p:nvGrpSpPr>
        <p:grpSpPr>
          <a:xfrm>
            <a:off x="1869445" y="3411876"/>
            <a:ext cx="406400" cy="464344"/>
            <a:chOff x="9162373" y="3045147"/>
            <a:chExt cx="406400" cy="464344"/>
          </a:xfrm>
          <a:solidFill>
            <a:schemeClr val="bg1"/>
          </a:solidFill>
        </p:grpSpPr>
        <p:sp>
          <p:nvSpPr>
            <p:cNvPr id="33" name="AutoShape 48">
              <a:extLst>
                <a:ext uri="{FF2B5EF4-FFF2-40B4-BE49-F238E27FC236}">
                  <a16:creationId xmlns:a16="http://schemas.microsoft.com/office/drawing/2014/main" id="{972FC328-D4A1-4B17-93C0-D5AFB05230CE}"/>
                </a:ext>
              </a:extLst>
            </p:cNvPr>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4" name="AutoShape 49">
              <a:extLst>
                <a:ext uri="{FF2B5EF4-FFF2-40B4-BE49-F238E27FC236}">
                  <a16:creationId xmlns:a16="http://schemas.microsoft.com/office/drawing/2014/main" id="{4EA029E3-A340-4D16-ABE8-097B44A312C0}"/>
                </a:ext>
              </a:extLst>
            </p:cNvPr>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50">
              <a:extLst>
                <a:ext uri="{FF2B5EF4-FFF2-40B4-BE49-F238E27FC236}">
                  <a16:creationId xmlns:a16="http://schemas.microsoft.com/office/drawing/2014/main" id="{2E584BAC-C527-4ADD-8E80-CA58A7BE8F43}"/>
                </a:ext>
              </a:extLst>
            </p:cNvPr>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6" name="AutoShape 51">
              <a:extLst>
                <a:ext uri="{FF2B5EF4-FFF2-40B4-BE49-F238E27FC236}">
                  <a16:creationId xmlns:a16="http://schemas.microsoft.com/office/drawing/2014/main" id="{9B512648-0CE5-44D6-AD5D-DC6E2C137F74}"/>
                </a:ext>
              </a:extLst>
            </p:cNvPr>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7" name="Group 6">
            <a:extLst>
              <a:ext uri="{FF2B5EF4-FFF2-40B4-BE49-F238E27FC236}">
                <a16:creationId xmlns:a16="http://schemas.microsoft.com/office/drawing/2014/main" id="{6F05BA01-3084-45D8-9781-6642A7541387}"/>
              </a:ext>
            </a:extLst>
          </p:cNvPr>
          <p:cNvGrpSpPr/>
          <p:nvPr/>
        </p:nvGrpSpPr>
        <p:grpSpPr>
          <a:xfrm>
            <a:off x="928914" y="1579563"/>
            <a:ext cx="5167086" cy="3159126"/>
            <a:chOff x="928914" y="1579563"/>
            <a:chExt cx="5167086" cy="1579563"/>
          </a:xfrm>
        </p:grpSpPr>
        <p:sp>
          <p:nvSpPr>
            <p:cNvPr id="5" name="Rectangle 4">
              <a:extLst>
                <a:ext uri="{FF2B5EF4-FFF2-40B4-BE49-F238E27FC236}">
                  <a16:creationId xmlns:a16="http://schemas.microsoft.com/office/drawing/2014/main" id="{631906CF-BF44-47DA-99F7-8C24D1288D84}"/>
                </a:ext>
              </a:extLst>
            </p:cNvPr>
            <p:cNvSpPr/>
            <p:nvPr/>
          </p:nvSpPr>
          <p:spPr>
            <a:xfrm>
              <a:off x="928914" y="1579563"/>
              <a:ext cx="5167086" cy="1579563"/>
            </a:xfrm>
            <a:prstGeom prst="rect">
              <a:avLst/>
            </a:prstGeom>
            <a:gradFill>
              <a:gsLst>
                <a:gs pos="0">
                  <a:schemeClr val="accent1"/>
                </a:gs>
                <a:gs pos="100000">
                  <a:schemeClr val="accent5"/>
                </a:gs>
              </a:gsLst>
              <a:lin ang="2700000" scaled="0"/>
            </a:gradFill>
            <a:ln>
              <a:noFill/>
            </a:ln>
            <a:effectLst>
              <a:outerShdw blurRad="1270000" sx="90000" sy="9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a:extLst>
                <a:ext uri="{FF2B5EF4-FFF2-40B4-BE49-F238E27FC236}">
                  <a16:creationId xmlns:a16="http://schemas.microsoft.com/office/drawing/2014/main" id="{245A87C4-27C5-4216-AC82-8DF660C9C4B8}"/>
                </a:ext>
              </a:extLst>
            </p:cNvPr>
            <p:cNvSpPr/>
            <p:nvPr/>
          </p:nvSpPr>
          <p:spPr>
            <a:xfrm>
              <a:off x="2113652" y="1709178"/>
              <a:ext cx="3442866" cy="1365951"/>
            </a:xfrm>
            <a:prstGeom prst="rect">
              <a:avLst/>
            </a:prstGeom>
          </p:spPr>
          <p:txBody>
            <a:bodyPr wrap="square">
              <a:spAutoFit/>
            </a:bodyPr>
            <a:lstStyle/>
            <a:p>
              <a:pPr>
                <a:lnSpc>
                  <a:spcPct val="120000"/>
                </a:lnSpc>
              </a:pPr>
              <a:r>
                <a:rPr lang="uk-UA" sz="1200" dirty="0">
                  <a:solidFill>
                    <a:schemeClr val="bg1"/>
                  </a:solidFill>
                  <a:effectLst/>
                  <a:latin typeface="Times New Roman" panose="02020603050405020304" pitchFamily="18" charset="0"/>
                  <a:ea typeface="Times New Roman" panose="02020603050405020304" pitchFamily="18" charset="0"/>
                </a:rPr>
                <a:t>Із прийняттям цього законопроекту, чинне законодавство про кредитні спілки наповниться законодавчими положеннями, що дозволять запровадити систему довгострокового (іпотечного) кредитування військовослужбовців на основі членства у неприбуткових кооперативних кредитних спілках, мобілізувати з цією метою як заощадження самих військовослужбовців, так і інституційних та комерційних інвесторів будівництва із походженням коштів як в Україні, так і з-за кордону.</a:t>
              </a:r>
              <a:endParaRPr lang="id-ID" sz="1000" dirty="0">
                <a:solidFill>
                  <a:schemeClr val="bg1"/>
                </a:solidFill>
                <a:latin typeface="Segoe UI Light" panose="020B0502040204020203" pitchFamily="34" charset="0"/>
                <a:cs typeface="Segoe UI Light" panose="020B0502040204020203" pitchFamily="34" charset="0"/>
              </a:endParaRPr>
            </a:p>
          </p:txBody>
        </p:sp>
      </p:grpSp>
      <p:sp>
        <p:nvSpPr>
          <p:cNvPr id="14" name="Rectangle 46">
            <a:extLst>
              <a:ext uri="{FF2B5EF4-FFF2-40B4-BE49-F238E27FC236}">
                <a16:creationId xmlns:a16="http://schemas.microsoft.com/office/drawing/2014/main" id="{419F9D0A-FA01-E729-AABF-11A1BDE58BD2}"/>
              </a:ext>
            </a:extLst>
          </p:cNvPr>
          <p:cNvSpPr/>
          <p:nvPr/>
        </p:nvSpPr>
        <p:spPr>
          <a:xfrm>
            <a:off x="2855276" y="150544"/>
            <a:ext cx="3076418" cy="1622945"/>
          </a:xfrm>
          <a:prstGeom prst="rect">
            <a:avLst/>
          </a:prstGeom>
        </p:spPr>
        <p:txBody>
          <a:bodyPr wrap="square">
            <a:spAutoFit/>
          </a:bodyPr>
          <a:lstStyle/>
          <a:p>
            <a:pPr>
              <a:lnSpc>
                <a:spcPct val="120000"/>
              </a:lnSpc>
            </a:pPr>
            <a:r>
              <a:rPr lang="uk-UA" sz="1200" dirty="0">
                <a:solidFill>
                  <a:schemeClr val="bg1"/>
                </a:solidFill>
                <a:latin typeface="Times New Roman" panose="02020603050405020304" pitchFamily="18" charset="0"/>
                <a:cs typeface="Times New Roman" panose="02020603050405020304" pitchFamily="18" charset="0"/>
              </a:rPr>
              <a:t>Законопроектом</a:t>
            </a:r>
            <a:r>
              <a:rPr lang="uk-UA" sz="1200" dirty="0">
                <a:solidFill>
                  <a:schemeClr val="bg1"/>
                </a:solidFill>
                <a:latin typeface="Segoe UI Light" panose="020B0502040204020203" pitchFamily="34" charset="0"/>
                <a:cs typeface="Segoe UI Light" panose="020B0502040204020203" pitchFamily="34" charset="0"/>
              </a:rPr>
              <a:t> </a:t>
            </a:r>
            <a:r>
              <a:rPr lang="uk-UA" sz="1200" dirty="0">
                <a:solidFill>
                  <a:schemeClr val="bg1"/>
                </a:solidFill>
                <a:effectLst/>
                <a:latin typeface="Times New Roman" panose="02020603050405020304" pitchFamily="18" charset="0"/>
                <a:ea typeface="Times New Roman" panose="02020603050405020304" pitchFamily="18" charset="0"/>
              </a:rPr>
              <a:t>встановлюються правові та організаційні засади  створення та розбудови кредитних спілок для військовослужбовців України, які проходять дійсну військову службу або пішли у відставку, та для членів їх сімей.</a:t>
            </a:r>
            <a:endParaRPr lang="uk-UA" sz="1200" dirty="0">
              <a:solidFill>
                <a:schemeClr val="bg1"/>
              </a:solidFill>
              <a:effectLst/>
              <a:latin typeface="Calibri" panose="020F0502020204030204" pitchFamily="34" charset="0"/>
              <a:ea typeface="Calibri" panose="020F0502020204030204" pitchFamily="34" charset="0"/>
            </a:endParaRPr>
          </a:p>
          <a:p>
            <a:pPr>
              <a:lnSpc>
                <a:spcPct val="120000"/>
              </a:lnSpc>
            </a:pPr>
            <a:endParaRPr lang="id-ID" sz="1200" dirty="0">
              <a:solidFill>
                <a:schemeClr val="bg1"/>
              </a:solidFill>
              <a:latin typeface="Segoe UI Light" panose="020B0502040204020203" pitchFamily="34" charset="0"/>
              <a:cs typeface="Segoe UI Light" panose="020B0502040204020203" pitchFamily="34" charset="0"/>
            </a:endParaRPr>
          </a:p>
        </p:txBody>
      </p:sp>
      <p:sp>
        <p:nvSpPr>
          <p:cNvPr id="51" name="Прямокутник 50">
            <a:extLst>
              <a:ext uri="{FF2B5EF4-FFF2-40B4-BE49-F238E27FC236}">
                <a16:creationId xmlns:a16="http://schemas.microsoft.com/office/drawing/2014/main" id="{3F4F9653-037A-CFAA-7752-A7DF4C2A57E8}"/>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68" name="Group 95">
            <a:extLst>
              <a:ext uri="{FF2B5EF4-FFF2-40B4-BE49-F238E27FC236}">
                <a16:creationId xmlns:a16="http://schemas.microsoft.com/office/drawing/2014/main" id="{6A988492-5374-074D-49BA-790AAC05455A}"/>
              </a:ext>
            </a:extLst>
          </p:cNvPr>
          <p:cNvGrpSpPr/>
          <p:nvPr/>
        </p:nvGrpSpPr>
        <p:grpSpPr>
          <a:xfrm>
            <a:off x="2232253" y="539748"/>
            <a:ext cx="465138" cy="464344"/>
            <a:chOff x="6357938" y="1647825"/>
            <a:chExt cx="465138" cy="464344"/>
          </a:xfrm>
          <a:solidFill>
            <a:schemeClr val="bg1"/>
          </a:solidFill>
        </p:grpSpPr>
        <p:sp>
          <p:nvSpPr>
            <p:cNvPr id="69" name="AutoShape 84">
              <a:extLst>
                <a:ext uri="{FF2B5EF4-FFF2-40B4-BE49-F238E27FC236}">
                  <a16:creationId xmlns:a16="http://schemas.microsoft.com/office/drawing/2014/main" id="{A231EBCC-E6AA-EB29-3EF0-60C999A2E869}"/>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0" name="AutoShape 85">
              <a:extLst>
                <a:ext uri="{FF2B5EF4-FFF2-40B4-BE49-F238E27FC236}">
                  <a16:creationId xmlns:a16="http://schemas.microsoft.com/office/drawing/2014/main" id="{158CFDC5-BB5C-8F98-C618-8CB6DCA063BF}"/>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1" name="AutoShape 86">
              <a:extLst>
                <a:ext uri="{FF2B5EF4-FFF2-40B4-BE49-F238E27FC236}">
                  <a16:creationId xmlns:a16="http://schemas.microsoft.com/office/drawing/2014/main" id="{62892666-3F1D-6C3D-9526-2CA99C2EB0ED}"/>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2" name="AutoShape 87">
              <a:extLst>
                <a:ext uri="{FF2B5EF4-FFF2-40B4-BE49-F238E27FC236}">
                  <a16:creationId xmlns:a16="http://schemas.microsoft.com/office/drawing/2014/main" id="{70578AE2-015C-CF2D-C315-534DF988AC8D}"/>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3" name="AutoShape 88">
              <a:extLst>
                <a:ext uri="{FF2B5EF4-FFF2-40B4-BE49-F238E27FC236}">
                  <a16:creationId xmlns:a16="http://schemas.microsoft.com/office/drawing/2014/main" id="{17F5A8DD-91EB-C83B-6C44-2C0B3E9609D5}"/>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4" name="AutoShape 89">
              <a:extLst>
                <a:ext uri="{FF2B5EF4-FFF2-40B4-BE49-F238E27FC236}">
                  <a16:creationId xmlns:a16="http://schemas.microsoft.com/office/drawing/2014/main" id="{A86C5A8F-7A9E-885E-94EB-1A26EC520A0D}"/>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5" name="AutoShape 90">
              <a:extLst>
                <a:ext uri="{FF2B5EF4-FFF2-40B4-BE49-F238E27FC236}">
                  <a16:creationId xmlns:a16="http://schemas.microsoft.com/office/drawing/2014/main" id="{CA164372-A524-1285-7B72-A4E229E8CBC2}"/>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91">
              <a:extLst>
                <a:ext uri="{FF2B5EF4-FFF2-40B4-BE49-F238E27FC236}">
                  <a16:creationId xmlns:a16="http://schemas.microsoft.com/office/drawing/2014/main" id="{F576BEBB-FCB2-4119-DB67-967ECC7188AE}"/>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7" name="AutoShape 92">
              <a:extLst>
                <a:ext uri="{FF2B5EF4-FFF2-40B4-BE49-F238E27FC236}">
                  <a16:creationId xmlns:a16="http://schemas.microsoft.com/office/drawing/2014/main" id="{C4961D0F-A0A7-DEDA-46B4-17AB7A1FA7B2}"/>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8" name="AutoShape 93">
              <a:extLst>
                <a:ext uri="{FF2B5EF4-FFF2-40B4-BE49-F238E27FC236}">
                  <a16:creationId xmlns:a16="http://schemas.microsoft.com/office/drawing/2014/main" id="{85D6DF63-67AD-33AE-23F6-E9FDF4A840BC}"/>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9" name="AutoShape 94">
              <a:extLst>
                <a:ext uri="{FF2B5EF4-FFF2-40B4-BE49-F238E27FC236}">
                  <a16:creationId xmlns:a16="http://schemas.microsoft.com/office/drawing/2014/main" id="{127DAD79-584B-93FA-E534-7EAD09C6D7B6}"/>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0" name="AutoShape 95">
              <a:extLst>
                <a:ext uri="{FF2B5EF4-FFF2-40B4-BE49-F238E27FC236}">
                  <a16:creationId xmlns:a16="http://schemas.microsoft.com/office/drawing/2014/main" id="{3442F86B-7451-AD96-06D7-280076B80811}"/>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1" name="AutoShape 96">
              <a:extLst>
                <a:ext uri="{FF2B5EF4-FFF2-40B4-BE49-F238E27FC236}">
                  <a16:creationId xmlns:a16="http://schemas.microsoft.com/office/drawing/2014/main" id="{58CAEB99-3583-FBEC-631F-AF07E2EFCF60}"/>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82" name="Group 95">
            <a:extLst>
              <a:ext uri="{FF2B5EF4-FFF2-40B4-BE49-F238E27FC236}">
                <a16:creationId xmlns:a16="http://schemas.microsoft.com/office/drawing/2014/main" id="{A6F4AF97-DBC1-6F3C-C3DA-D23709539EE1}"/>
              </a:ext>
            </a:extLst>
          </p:cNvPr>
          <p:cNvGrpSpPr/>
          <p:nvPr/>
        </p:nvGrpSpPr>
        <p:grpSpPr>
          <a:xfrm>
            <a:off x="1288714" y="2972572"/>
            <a:ext cx="465138" cy="464344"/>
            <a:chOff x="6357938" y="1647825"/>
            <a:chExt cx="465138" cy="464344"/>
          </a:xfrm>
          <a:solidFill>
            <a:schemeClr val="bg1"/>
          </a:solidFill>
        </p:grpSpPr>
        <p:sp>
          <p:nvSpPr>
            <p:cNvPr id="83" name="AutoShape 84">
              <a:extLst>
                <a:ext uri="{FF2B5EF4-FFF2-40B4-BE49-F238E27FC236}">
                  <a16:creationId xmlns:a16="http://schemas.microsoft.com/office/drawing/2014/main" id="{CAA29050-7DEF-2D99-06D2-106127B63AAB}"/>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4" name="AutoShape 85">
              <a:extLst>
                <a:ext uri="{FF2B5EF4-FFF2-40B4-BE49-F238E27FC236}">
                  <a16:creationId xmlns:a16="http://schemas.microsoft.com/office/drawing/2014/main" id="{11B686EB-29A4-3C2C-E718-5D1A692A76C2}"/>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5" name="AutoShape 86">
              <a:extLst>
                <a:ext uri="{FF2B5EF4-FFF2-40B4-BE49-F238E27FC236}">
                  <a16:creationId xmlns:a16="http://schemas.microsoft.com/office/drawing/2014/main" id="{B6FA00C5-DF2C-DC0E-C23C-16CD05907048}"/>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6" name="AutoShape 87">
              <a:extLst>
                <a:ext uri="{FF2B5EF4-FFF2-40B4-BE49-F238E27FC236}">
                  <a16:creationId xmlns:a16="http://schemas.microsoft.com/office/drawing/2014/main" id="{52C952A7-2E79-D1A3-97BA-01093CACD3B2}"/>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7" name="AutoShape 88">
              <a:extLst>
                <a:ext uri="{FF2B5EF4-FFF2-40B4-BE49-F238E27FC236}">
                  <a16:creationId xmlns:a16="http://schemas.microsoft.com/office/drawing/2014/main" id="{B4765352-9726-FE57-D2C9-9B67C1247837}"/>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8" name="AutoShape 89">
              <a:extLst>
                <a:ext uri="{FF2B5EF4-FFF2-40B4-BE49-F238E27FC236}">
                  <a16:creationId xmlns:a16="http://schemas.microsoft.com/office/drawing/2014/main" id="{A3273320-922F-D634-F341-43E5FEF7504B}"/>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9" name="AutoShape 90">
              <a:extLst>
                <a:ext uri="{FF2B5EF4-FFF2-40B4-BE49-F238E27FC236}">
                  <a16:creationId xmlns:a16="http://schemas.microsoft.com/office/drawing/2014/main" id="{0526B2CD-C4B2-A0C9-F47A-0782040F3D1F}"/>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0" name="AutoShape 91">
              <a:extLst>
                <a:ext uri="{FF2B5EF4-FFF2-40B4-BE49-F238E27FC236}">
                  <a16:creationId xmlns:a16="http://schemas.microsoft.com/office/drawing/2014/main" id="{61A3F2A3-606B-6F55-5DC2-73217CDE95E9}"/>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1" name="AutoShape 92">
              <a:extLst>
                <a:ext uri="{FF2B5EF4-FFF2-40B4-BE49-F238E27FC236}">
                  <a16:creationId xmlns:a16="http://schemas.microsoft.com/office/drawing/2014/main" id="{EC6E3FB2-2F24-9E03-41B9-E85AB3379F98}"/>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2" name="AutoShape 93">
              <a:extLst>
                <a:ext uri="{FF2B5EF4-FFF2-40B4-BE49-F238E27FC236}">
                  <a16:creationId xmlns:a16="http://schemas.microsoft.com/office/drawing/2014/main" id="{8F8D924A-FAE2-04A7-59D0-C42245A5EF8F}"/>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3" name="AutoShape 94">
              <a:extLst>
                <a:ext uri="{FF2B5EF4-FFF2-40B4-BE49-F238E27FC236}">
                  <a16:creationId xmlns:a16="http://schemas.microsoft.com/office/drawing/2014/main" id="{6EDE2481-DF93-6B41-755F-0E4D08DD317A}"/>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4" name="AutoShape 95">
              <a:extLst>
                <a:ext uri="{FF2B5EF4-FFF2-40B4-BE49-F238E27FC236}">
                  <a16:creationId xmlns:a16="http://schemas.microsoft.com/office/drawing/2014/main" id="{527CDFFB-F32D-FAF2-4C12-185D2820EB08}"/>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5" name="AutoShape 96">
              <a:extLst>
                <a:ext uri="{FF2B5EF4-FFF2-40B4-BE49-F238E27FC236}">
                  <a16:creationId xmlns:a16="http://schemas.microsoft.com/office/drawing/2014/main" id="{534098E3-5AEF-CB06-F526-69D8A7576398}"/>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96" name="Group 95">
            <a:extLst>
              <a:ext uri="{FF2B5EF4-FFF2-40B4-BE49-F238E27FC236}">
                <a16:creationId xmlns:a16="http://schemas.microsoft.com/office/drawing/2014/main" id="{6437692D-AF45-31B5-0AA2-749C41B4AFFB}"/>
              </a:ext>
            </a:extLst>
          </p:cNvPr>
          <p:cNvGrpSpPr/>
          <p:nvPr/>
        </p:nvGrpSpPr>
        <p:grpSpPr>
          <a:xfrm>
            <a:off x="1889676" y="5246613"/>
            <a:ext cx="465138" cy="464344"/>
            <a:chOff x="6357938" y="1647825"/>
            <a:chExt cx="465138" cy="464344"/>
          </a:xfrm>
          <a:solidFill>
            <a:schemeClr val="bg1"/>
          </a:solidFill>
        </p:grpSpPr>
        <p:sp>
          <p:nvSpPr>
            <p:cNvPr id="97" name="AutoShape 84">
              <a:extLst>
                <a:ext uri="{FF2B5EF4-FFF2-40B4-BE49-F238E27FC236}">
                  <a16:creationId xmlns:a16="http://schemas.microsoft.com/office/drawing/2014/main" id="{2F5AA698-8F2E-FC2C-7779-A164ED117BB7}"/>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8" name="AutoShape 85">
              <a:extLst>
                <a:ext uri="{FF2B5EF4-FFF2-40B4-BE49-F238E27FC236}">
                  <a16:creationId xmlns:a16="http://schemas.microsoft.com/office/drawing/2014/main" id="{066F108A-1AAA-8754-7CF1-1EEF62B8C28E}"/>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99" name="AutoShape 86">
              <a:extLst>
                <a:ext uri="{FF2B5EF4-FFF2-40B4-BE49-F238E27FC236}">
                  <a16:creationId xmlns:a16="http://schemas.microsoft.com/office/drawing/2014/main" id="{AC5D6532-93BB-9B83-1E42-B5B7BF73B385}"/>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0" name="AutoShape 87">
              <a:extLst>
                <a:ext uri="{FF2B5EF4-FFF2-40B4-BE49-F238E27FC236}">
                  <a16:creationId xmlns:a16="http://schemas.microsoft.com/office/drawing/2014/main" id="{C310059D-8DA8-9AED-6BDD-40BD7E4685CF}"/>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1" name="AutoShape 88">
              <a:extLst>
                <a:ext uri="{FF2B5EF4-FFF2-40B4-BE49-F238E27FC236}">
                  <a16:creationId xmlns:a16="http://schemas.microsoft.com/office/drawing/2014/main" id="{6F89FA7C-8CBC-EE8C-3CB2-11CF125A5164}"/>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2" name="AutoShape 89">
              <a:extLst>
                <a:ext uri="{FF2B5EF4-FFF2-40B4-BE49-F238E27FC236}">
                  <a16:creationId xmlns:a16="http://schemas.microsoft.com/office/drawing/2014/main" id="{2EB63543-A5A6-A38C-2926-4D7C0B9C7D09}"/>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3" name="AutoShape 90">
              <a:extLst>
                <a:ext uri="{FF2B5EF4-FFF2-40B4-BE49-F238E27FC236}">
                  <a16:creationId xmlns:a16="http://schemas.microsoft.com/office/drawing/2014/main" id="{0D4B95A6-D4D2-7672-2157-DC239143F8FE}"/>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4" name="AutoShape 91">
              <a:extLst>
                <a:ext uri="{FF2B5EF4-FFF2-40B4-BE49-F238E27FC236}">
                  <a16:creationId xmlns:a16="http://schemas.microsoft.com/office/drawing/2014/main" id="{5B6B8601-FA19-24CB-E4FD-984708BBDAFF}"/>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5" name="AutoShape 92">
              <a:extLst>
                <a:ext uri="{FF2B5EF4-FFF2-40B4-BE49-F238E27FC236}">
                  <a16:creationId xmlns:a16="http://schemas.microsoft.com/office/drawing/2014/main" id="{3281BDE9-2C32-5022-FC96-03D13F4E9D1D}"/>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6" name="AutoShape 93">
              <a:extLst>
                <a:ext uri="{FF2B5EF4-FFF2-40B4-BE49-F238E27FC236}">
                  <a16:creationId xmlns:a16="http://schemas.microsoft.com/office/drawing/2014/main" id="{55374099-508F-6CAC-42DE-CDCD8C8863D4}"/>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7" name="AutoShape 94">
              <a:extLst>
                <a:ext uri="{FF2B5EF4-FFF2-40B4-BE49-F238E27FC236}">
                  <a16:creationId xmlns:a16="http://schemas.microsoft.com/office/drawing/2014/main" id="{3D4A50C2-6398-5E34-38C8-BEA7DA05DAC6}"/>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8" name="AutoShape 95">
              <a:extLst>
                <a:ext uri="{FF2B5EF4-FFF2-40B4-BE49-F238E27FC236}">
                  <a16:creationId xmlns:a16="http://schemas.microsoft.com/office/drawing/2014/main" id="{1DBD08B6-FFE2-8BE8-E5A5-66C611EFBC85}"/>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09" name="AutoShape 96">
              <a:extLst>
                <a:ext uri="{FF2B5EF4-FFF2-40B4-BE49-F238E27FC236}">
                  <a16:creationId xmlns:a16="http://schemas.microsoft.com/office/drawing/2014/main" id="{D250C743-0E99-6355-B82D-BCEE091646F1}"/>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pic>
        <p:nvPicPr>
          <p:cNvPr id="110" name="Рисунок 109">
            <a:extLst>
              <a:ext uri="{FF2B5EF4-FFF2-40B4-BE49-F238E27FC236}">
                <a16:creationId xmlns:a16="http://schemas.microsoft.com/office/drawing/2014/main" id="{A522DA6C-1747-17FE-0947-4CB822DDC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66" y="171111"/>
            <a:ext cx="1746911" cy="443057"/>
          </a:xfrm>
          <a:prstGeom prst="rect">
            <a:avLst/>
          </a:prstGeom>
        </p:spPr>
      </p:pic>
    </p:spTree>
    <p:extLst>
      <p:ext uri="{BB962C8B-B14F-4D97-AF65-F5344CB8AC3E}">
        <p14:creationId xmlns:p14="http://schemas.microsoft.com/office/powerpoint/2010/main" val="35911556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ppt_x"/>
                                          </p:val>
                                        </p:tav>
                                        <p:tav tm="100000">
                                          <p:val>
                                            <p:strVal val="#ppt_x"/>
                                          </p:val>
                                        </p:tav>
                                      </p:tavLst>
                                    </p:anim>
                                    <p:anim calcmode="lin" valueType="num">
                                      <p:cBhvr additive="base">
                                        <p:cTn id="24" dur="75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Pentagon 16">
            <a:extLst>
              <a:ext uri="{FF2B5EF4-FFF2-40B4-BE49-F238E27FC236}">
                <a16:creationId xmlns:a16="http://schemas.microsoft.com/office/drawing/2014/main" id="{781E0679-E6A1-4A4D-9722-D6D5A6F4EACB}"/>
              </a:ext>
            </a:extLst>
          </p:cNvPr>
          <p:cNvSpPr/>
          <p:nvPr/>
        </p:nvSpPr>
        <p:spPr>
          <a:xfrm rot="5400000">
            <a:off x="4576916" y="-726950"/>
            <a:ext cx="3038168" cy="4492068"/>
          </a:xfrm>
          <a:prstGeom prst="homePlate">
            <a:avLst>
              <a:gd name="adj" fmla="val 57554"/>
            </a:avLst>
          </a:prstGeom>
          <a:gradFill>
            <a:gsLst>
              <a:gs pos="0">
                <a:schemeClr val="accent1"/>
              </a:gs>
              <a:gs pos="100000">
                <a:schemeClr val="accent5"/>
              </a:gs>
            </a:gsLst>
            <a:lin ang="0" scaled="0"/>
          </a:gradFill>
          <a:ln>
            <a:noFill/>
          </a:ln>
          <a:effectLst>
            <a:outerShdw blurRad="1270000" dist="1016000" dir="5400000" sx="70000" sy="7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Group 27">
            <a:extLst>
              <a:ext uri="{FF2B5EF4-FFF2-40B4-BE49-F238E27FC236}">
                <a16:creationId xmlns:a16="http://schemas.microsoft.com/office/drawing/2014/main" id="{02896DF5-EB14-4CC5-BBDB-067132AB30B9}"/>
              </a:ext>
            </a:extLst>
          </p:cNvPr>
          <p:cNvGrpSpPr/>
          <p:nvPr/>
        </p:nvGrpSpPr>
        <p:grpSpPr>
          <a:xfrm>
            <a:off x="4587240" y="360504"/>
            <a:ext cx="3017520" cy="1736914"/>
            <a:chOff x="4587240" y="339120"/>
            <a:chExt cx="3017520" cy="1736914"/>
          </a:xfrm>
        </p:grpSpPr>
        <p:sp>
          <p:nvSpPr>
            <p:cNvPr id="26" name="TextBox 25">
              <a:extLst>
                <a:ext uri="{FF2B5EF4-FFF2-40B4-BE49-F238E27FC236}">
                  <a16:creationId xmlns:a16="http://schemas.microsoft.com/office/drawing/2014/main" id="{6D51FC16-C79A-4C8E-8B7C-BCB2561FA6CA}"/>
                </a:ext>
              </a:extLst>
            </p:cNvPr>
            <p:cNvSpPr txBox="1"/>
            <p:nvPr/>
          </p:nvSpPr>
          <p:spPr>
            <a:xfrm>
              <a:off x="4587240" y="339120"/>
              <a:ext cx="3017520" cy="1569660"/>
            </a:xfrm>
            <a:prstGeom prst="rect">
              <a:avLst/>
            </a:prstGeom>
            <a:noFill/>
          </p:spPr>
          <p:txBody>
            <a:bodyPr wrap="square" rtlCol="0">
              <a:spAutoFit/>
            </a:bodyPr>
            <a:lstStyle/>
            <a:p>
              <a:pPr algn="ctr"/>
              <a:r>
                <a:rPr lang="uk-UA" sz="3200" b="1" dirty="0">
                  <a:solidFill>
                    <a:schemeClr val="bg1"/>
                  </a:solidFill>
                  <a:latin typeface="Mada SemiBold" pitchFamily="2"/>
                  <a:ea typeface="Open Sans" panose="020B0606030504020204" pitchFamily="34" charset="0"/>
                  <a:cs typeface="Open Sans" panose="020B0606030504020204" pitchFamily="34" charset="0"/>
                </a:rPr>
                <a:t>Фінансово-економічне обґрунтування</a:t>
              </a:r>
              <a:endParaRPr lang="id-ID" sz="3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27" name="Rectangle: Rounded Corners 26">
              <a:extLst>
                <a:ext uri="{FF2B5EF4-FFF2-40B4-BE49-F238E27FC236}">
                  <a16:creationId xmlns:a16="http://schemas.microsoft.com/office/drawing/2014/main" id="{954BA532-662A-4CA4-90F5-864611061F84}"/>
                </a:ext>
              </a:extLst>
            </p:cNvPr>
            <p:cNvSpPr/>
            <p:nvPr/>
          </p:nvSpPr>
          <p:spPr>
            <a:xfrm>
              <a:off x="5952000" y="2013407"/>
              <a:ext cx="288000" cy="62627"/>
            </a:xfrm>
            <a:prstGeom prst="roundRect">
              <a:avLst>
                <a:gd name="adj" fmla="val 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solidFill>
                <a:latin typeface="Mada SemiBold" pitchFamily="2"/>
                <a:ea typeface="Open Sans" panose="020B0606030504020204" pitchFamily="34" charset="0"/>
                <a:cs typeface="Open Sans" panose="020B0606030504020204" pitchFamily="34" charset="0"/>
              </a:endParaRPr>
            </a:p>
          </p:txBody>
        </p:sp>
      </p:grpSp>
      <p:sp>
        <p:nvSpPr>
          <p:cNvPr id="38" name="Rectangle 37">
            <a:extLst>
              <a:ext uri="{FF2B5EF4-FFF2-40B4-BE49-F238E27FC236}">
                <a16:creationId xmlns:a16="http://schemas.microsoft.com/office/drawing/2014/main" id="{07BE97FB-A57B-4D80-9CA4-0635C4C57E84}"/>
              </a:ext>
            </a:extLst>
          </p:cNvPr>
          <p:cNvSpPr/>
          <p:nvPr/>
        </p:nvSpPr>
        <p:spPr>
          <a:xfrm>
            <a:off x="1746935" y="2691428"/>
            <a:ext cx="4205059" cy="2287742"/>
          </a:xfrm>
          <a:prstGeom prst="rect">
            <a:avLst/>
          </a:prstGeom>
        </p:spPr>
        <p:txBody>
          <a:bodyPr wrap="square">
            <a:spAutoFit/>
          </a:bodyPr>
          <a:lstStyle/>
          <a:p>
            <a:pPr>
              <a:lnSpc>
                <a:spcPct val="120000"/>
              </a:lnSpc>
            </a:pPr>
            <a:r>
              <a:rPr lang="uk-UA" sz="1200" dirty="0">
                <a:latin typeface="Times New Roman" panose="02020603050405020304" pitchFamily="18" charset="0"/>
                <a:ea typeface="Times New Roman" panose="02020603050405020304" pitchFamily="18" charset="0"/>
              </a:rPr>
              <a:t>За умови прийняття законопроекту, передбачається, що значна частина коштів, мобілізованих кредитними спілками з різних джерел, буде спрямована ними на формування </a:t>
            </a:r>
            <a:r>
              <a:rPr lang="uk-UA" sz="1200" dirty="0" err="1">
                <a:latin typeface="Times New Roman" panose="02020603050405020304" pitchFamily="18" charset="0"/>
                <a:ea typeface="Times New Roman" panose="02020603050405020304" pitchFamily="18" charset="0"/>
              </a:rPr>
              <a:t>резерва</a:t>
            </a:r>
            <a:r>
              <a:rPr lang="uk-UA" sz="1200" dirty="0">
                <a:latin typeface="Times New Roman" panose="02020603050405020304" pitchFamily="18" charset="0"/>
                <a:ea typeface="Times New Roman" panose="02020603050405020304" pitchFamily="18" charset="0"/>
              </a:rPr>
              <a:t> ліквідності, тобто у цінні папери, емітовані Міністерством Фінансів України. Очікувана кількість військовослужбовців, що отримають статус членів таких спілок протягом найближчих 10 років складатиме не менше </a:t>
            </a:r>
            <a:r>
              <a:rPr lang="uk-UA" sz="1200" b="1" dirty="0">
                <a:latin typeface="Times New Roman" panose="02020603050405020304" pitchFamily="18" charset="0"/>
                <a:ea typeface="Times New Roman" panose="02020603050405020304" pitchFamily="18" charset="0"/>
              </a:rPr>
              <a:t>100000 осіб</a:t>
            </a:r>
            <a:r>
              <a:rPr lang="uk-UA" sz="1200" dirty="0">
                <a:latin typeface="Times New Roman" panose="02020603050405020304" pitchFamily="18" charset="0"/>
                <a:ea typeface="Times New Roman" panose="02020603050405020304" pitchFamily="18" charset="0"/>
              </a:rPr>
              <a:t>, а сума заощаджень, що надійдуть тільки із цього джерела складе не менше </a:t>
            </a:r>
            <a:r>
              <a:rPr lang="uk-UA" sz="1200" b="1" dirty="0">
                <a:latin typeface="Times New Roman" panose="02020603050405020304" pitchFamily="18" charset="0"/>
                <a:ea typeface="Times New Roman" panose="02020603050405020304" pitchFamily="18" charset="0"/>
              </a:rPr>
              <a:t>450 млн. гривень</a:t>
            </a:r>
            <a:r>
              <a:rPr lang="uk-UA" sz="1200" dirty="0">
                <a:latin typeface="Times New Roman" panose="02020603050405020304" pitchFamily="18" charset="0"/>
                <a:ea typeface="Times New Roman" panose="02020603050405020304" pitchFamily="18" charset="0"/>
              </a:rPr>
              <a:t>.</a:t>
            </a:r>
            <a:endParaRPr lang="uk-UA" sz="1050" dirty="0">
              <a:latin typeface="Calibri" panose="020F0502020204030204" pitchFamily="34" charset="0"/>
              <a:ea typeface="Calibri" panose="020F0502020204030204" pitchFamily="34" charset="0"/>
            </a:endParaRPr>
          </a:p>
          <a:p>
            <a:pPr>
              <a:lnSpc>
                <a:spcPct val="120000"/>
              </a:lnSpc>
            </a:pPr>
            <a:endParaRPr lang="id-ID"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43" name="Arrow: Pentagon 42">
            <a:extLst>
              <a:ext uri="{FF2B5EF4-FFF2-40B4-BE49-F238E27FC236}">
                <a16:creationId xmlns:a16="http://schemas.microsoft.com/office/drawing/2014/main" id="{10FF3E6C-506C-4167-8FE3-CA689DE20436}"/>
              </a:ext>
            </a:extLst>
          </p:cNvPr>
          <p:cNvSpPr/>
          <p:nvPr/>
        </p:nvSpPr>
        <p:spPr>
          <a:xfrm>
            <a:off x="1849043" y="2069262"/>
            <a:ext cx="948432" cy="530981"/>
          </a:xfrm>
          <a:prstGeom prst="homePlate">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Arrow: Pentagon 48">
            <a:extLst>
              <a:ext uri="{FF2B5EF4-FFF2-40B4-BE49-F238E27FC236}">
                <a16:creationId xmlns:a16="http://schemas.microsoft.com/office/drawing/2014/main" id="{13082C17-F39F-4DB1-9196-DE6F8FBBBA78}"/>
              </a:ext>
            </a:extLst>
          </p:cNvPr>
          <p:cNvSpPr/>
          <p:nvPr/>
        </p:nvSpPr>
        <p:spPr>
          <a:xfrm flipH="1">
            <a:off x="9424063" y="2069262"/>
            <a:ext cx="948432" cy="530981"/>
          </a:xfrm>
          <a:prstGeom prst="homePlate">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dirty="0"/>
          </a:p>
        </p:txBody>
      </p:sp>
      <p:sp>
        <p:nvSpPr>
          <p:cNvPr id="8" name="Rectangle 37">
            <a:extLst>
              <a:ext uri="{FF2B5EF4-FFF2-40B4-BE49-F238E27FC236}">
                <a16:creationId xmlns:a16="http://schemas.microsoft.com/office/drawing/2014/main" id="{64D84DCA-6319-BEFB-6EAB-C4E8756B7997}"/>
              </a:ext>
            </a:extLst>
          </p:cNvPr>
          <p:cNvSpPr/>
          <p:nvPr/>
        </p:nvSpPr>
        <p:spPr>
          <a:xfrm>
            <a:off x="6631133" y="2688661"/>
            <a:ext cx="4205059" cy="1622945"/>
          </a:xfrm>
          <a:prstGeom prst="rect">
            <a:avLst/>
          </a:prstGeom>
        </p:spPr>
        <p:txBody>
          <a:bodyPr wrap="square">
            <a:spAutoFit/>
          </a:bodyPr>
          <a:lstStyle/>
          <a:p>
            <a:pPr>
              <a:lnSpc>
                <a:spcPct val="120000"/>
              </a:lnSpc>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Реалізація завдань цього законопроекту, </a:t>
            </a:r>
            <a:r>
              <a:rPr lang="uk-UA" sz="1200" b="1" dirty="0">
                <a:latin typeface="Times New Roman" panose="02020603050405020304" pitchFamily="18" charset="0"/>
                <a:ea typeface="Times New Roman" panose="02020603050405020304" pitchFamily="18" charset="0"/>
                <a:cs typeface="Times New Roman" panose="02020603050405020304" pitchFamily="18" charset="0"/>
              </a:rPr>
              <a:t>не</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200" b="1" dirty="0">
                <a:latin typeface="Times New Roman" panose="02020603050405020304" pitchFamily="18" charset="0"/>
                <a:ea typeface="Times New Roman" panose="02020603050405020304" pitchFamily="18" charset="0"/>
                <a:cs typeface="Times New Roman" panose="02020603050405020304" pitchFamily="18" charset="0"/>
              </a:rPr>
              <a:t>вимагає</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200" b="1" dirty="0">
                <a:latin typeface="Times New Roman" panose="02020603050405020304" pitchFamily="18" charset="0"/>
                <a:ea typeface="Times New Roman" panose="02020603050405020304" pitchFamily="18" charset="0"/>
                <a:cs typeface="Times New Roman" panose="02020603050405020304" pitchFamily="18" charset="0"/>
              </a:rPr>
              <a:t>додаткових витрат Державного бюджету України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та не передбачає витрати жодної частини сплачених кредитними спілками податків на прибуток та податків на доходи фізичних осіб.</a:t>
            </a:r>
            <a:endParaRPr lang="uk-UA"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endParaRPr lang="uk-UA"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endParaRPr lang="id-ID"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0" name="Прямокутник 9">
            <a:extLst>
              <a:ext uri="{FF2B5EF4-FFF2-40B4-BE49-F238E27FC236}">
                <a16:creationId xmlns:a16="http://schemas.microsoft.com/office/drawing/2014/main" id="{649DD3B5-9765-C998-92F6-A9C71CE9E649}"/>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Freeform 137">
            <a:extLst>
              <a:ext uri="{FF2B5EF4-FFF2-40B4-BE49-F238E27FC236}">
                <a16:creationId xmlns:a16="http://schemas.microsoft.com/office/drawing/2014/main" id="{B06DEB09-B525-BC59-C465-9024C4024FB3}"/>
              </a:ext>
            </a:extLst>
          </p:cNvPr>
          <p:cNvSpPr>
            <a:spLocks noChangeArrowheads="1"/>
          </p:cNvSpPr>
          <p:nvPr/>
        </p:nvSpPr>
        <p:spPr bwMode="auto">
          <a:xfrm>
            <a:off x="2117385" y="2239274"/>
            <a:ext cx="238694" cy="190956"/>
          </a:xfrm>
          <a:custGeom>
            <a:avLst/>
            <a:gdLst>
              <a:gd name="T0" fmla="*/ 202669 w 497"/>
              <a:gd name="T1" fmla="*/ 53150 h 400"/>
              <a:gd name="T2" fmla="*/ 202669 w 497"/>
              <a:gd name="T3" fmla="*/ 53150 h 400"/>
              <a:gd name="T4" fmla="*/ 11211 w 497"/>
              <a:gd name="T5" fmla="*/ 53150 h 400"/>
              <a:gd name="T6" fmla="*/ 0 w 497"/>
              <a:gd name="T7" fmla="*/ 64722 h 400"/>
              <a:gd name="T8" fmla="*/ 7762 w 497"/>
              <a:gd name="T9" fmla="*/ 159449 h 400"/>
              <a:gd name="T10" fmla="*/ 18973 w 497"/>
              <a:gd name="T11" fmla="*/ 171021 h 400"/>
              <a:gd name="T12" fmla="*/ 194907 w 497"/>
              <a:gd name="T13" fmla="*/ 171021 h 400"/>
              <a:gd name="T14" fmla="*/ 206550 w 497"/>
              <a:gd name="T15" fmla="*/ 159449 h 400"/>
              <a:gd name="T16" fmla="*/ 213881 w 497"/>
              <a:gd name="T17" fmla="*/ 64722 h 400"/>
              <a:gd name="T18" fmla="*/ 202669 w 497"/>
              <a:gd name="T19" fmla="*/ 53150 h 400"/>
              <a:gd name="T20" fmla="*/ 198788 w 497"/>
              <a:gd name="T21" fmla="*/ 30432 h 400"/>
              <a:gd name="T22" fmla="*/ 198788 w 497"/>
              <a:gd name="T23" fmla="*/ 30432 h 400"/>
              <a:gd name="T24" fmla="*/ 183696 w 497"/>
              <a:gd name="T25" fmla="*/ 22717 h 400"/>
              <a:gd name="T26" fmla="*/ 110821 w 497"/>
              <a:gd name="T27" fmla="*/ 22717 h 400"/>
              <a:gd name="T28" fmla="*/ 91848 w 497"/>
              <a:gd name="T29" fmla="*/ 15431 h 400"/>
              <a:gd name="T30" fmla="*/ 87967 w 497"/>
              <a:gd name="T31" fmla="*/ 7715 h 400"/>
              <a:gd name="T32" fmla="*/ 68994 w 497"/>
              <a:gd name="T33" fmla="*/ 0 h 400"/>
              <a:gd name="T34" fmla="*/ 34066 w 497"/>
              <a:gd name="T35" fmla="*/ 0 h 400"/>
              <a:gd name="T36" fmla="*/ 18973 w 497"/>
              <a:gd name="T37" fmla="*/ 11573 h 400"/>
              <a:gd name="T38" fmla="*/ 18973 w 497"/>
              <a:gd name="T39" fmla="*/ 38148 h 400"/>
              <a:gd name="T40" fmla="*/ 198788 w 497"/>
              <a:gd name="T41" fmla="*/ 38148 h 400"/>
              <a:gd name="T42" fmla="*/ 198788 w 497"/>
              <a:gd name="T43" fmla="*/ 30432 h 4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bg1"/>
          </a:solidFill>
          <a:ln>
            <a:noFill/>
          </a:ln>
          <a:effectLst/>
        </p:spPr>
        <p:txBody>
          <a:bodyPr wrap="none" lIns="34290" tIns="17145" rIns="34290" bIns="17145" anchor="ctr"/>
          <a:lstStyle/>
          <a:p>
            <a:endParaRPr lang="en-US" dirty="0"/>
          </a:p>
        </p:txBody>
      </p:sp>
      <p:sp>
        <p:nvSpPr>
          <p:cNvPr id="12" name="Freeform 15">
            <a:extLst>
              <a:ext uri="{FF2B5EF4-FFF2-40B4-BE49-F238E27FC236}">
                <a16:creationId xmlns:a16="http://schemas.microsoft.com/office/drawing/2014/main" id="{7A25CC33-DCD9-44C9-EFC9-7424666455FF}"/>
              </a:ext>
            </a:extLst>
          </p:cNvPr>
          <p:cNvSpPr>
            <a:spLocks noChangeArrowheads="1"/>
          </p:cNvSpPr>
          <p:nvPr/>
        </p:nvSpPr>
        <p:spPr bwMode="auto">
          <a:xfrm>
            <a:off x="9971558" y="2225849"/>
            <a:ext cx="206113" cy="204381"/>
          </a:xfrm>
          <a:custGeom>
            <a:avLst/>
            <a:gdLst>
              <a:gd name="T0" fmla="*/ 96495 w 417"/>
              <a:gd name="T1" fmla="*/ 0 h 417"/>
              <a:gd name="T2" fmla="*/ 96495 w 417"/>
              <a:gd name="T3" fmla="*/ 0 h 417"/>
              <a:gd name="T4" fmla="*/ 0 w 417"/>
              <a:gd name="T5" fmla="*/ 91641 h 417"/>
              <a:gd name="T6" fmla="*/ 96495 w 417"/>
              <a:gd name="T7" fmla="*/ 186876 h 417"/>
              <a:gd name="T8" fmla="*/ 188459 w 417"/>
              <a:gd name="T9" fmla="*/ 91641 h 417"/>
              <a:gd name="T10" fmla="*/ 96495 w 417"/>
              <a:gd name="T11" fmla="*/ 0 h 417"/>
              <a:gd name="T12" fmla="*/ 116428 w 417"/>
              <a:gd name="T13" fmla="*/ 91641 h 417"/>
              <a:gd name="T14" fmla="*/ 116428 w 417"/>
              <a:gd name="T15" fmla="*/ 91641 h 417"/>
              <a:gd name="T16" fmla="*/ 148593 w 417"/>
              <a:gd name="T17" fmla="*/ 127579 h 417"/>
              <a:gd name="T18" fmla="*/ 128659 w 417"/>
              <a:gd name="T19" fmla="*/ 147344 h 417"/>
              <a:gd name="T20" fmla="*/ 96495 w 417"/>
              <a:gd name="T21" fmla="*/ 111407 h 417"/>
              <a:gd name="T22" fmla="*/ 59799 w 417"/>
              <a:gd name="T23" fmla="*/ 147344 h 417"/>
              <a:gd name="T24" fmla="*/ 39866 w 417"/>
              <a:gd name="T25" fmla="*/ 127579 h 417"/>
              <a:gd name="T26" fmla="*/ 76108 w 417"/>
              <a:gd name="T27" fmla="*/ 91641 h 417"/>
              <a:gd name="T28" fmla="*/ 39866 w 417"/>
              <a:gd name="T29" fmla="*/ 60196 h 417"/>
              <a:gd name="T30" fmla="*/ 59799 w 417"/>
              <a:gd name="T31" fmla="*/ 39981 h 417"/>
              <a:gd name="T32" fmla="*/ 96495 w 417"/>
              <a:gd name="T33" fmla="*/ 71426 h 417"/>
              <a:gd name="T34" fmla="*/ 128659 w 417"/>
              <a:gd name="T35" fmla="*/ 39981 h 417"/>
              <a:gd name="T36" fmla="*/ 148593 w 417"/>
              <a:gd name="T37" fmla="*/ 60196 h 417"/>
              <a:gd name="T38" fmla="*/ 116428 w 417"/>
              <a:gd name="T39" fmla="*/ 91641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pic>
        <p:nvPicPr>
          <p:cNvPr id="16" name="Рисунок 15">
            <a:extLst>
              <a:ext uri="{FF2B5EF4-FFF2-40B4-BE49-F238E27FC236}">
                <a16:creationId xmlns:a16="http://schemas.microsoft.com/office/drawing/2014/main" id="{CEDBA035-6ECC-85B4-C141-DF31869B4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525573099"/>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7A381B6-69B4-468A-A5E0-4C8658EB7E93}"/>
              </a:ext>
            </a:extLst>
          </p:cNvPr>
          <p:cNvSpPr/>
          <p:nvPr/>
        </p:nvSpPr>
        <p:spPr>
          <a:xfrm>
            <a:off x="2214699" y="3957207"/>
            <a:ext cx="3925752" cy="2385286"/>
          </a:xfrm>
          <a:prstGeom prst="roundRect">
            <a:avLst>
              <a:gd name="adj" fmla="val 0"/>
            </a:avLst>
          </a:prstGeom>
          <a:gradFill>
            <a:gsLst>
              <a:gs pos="0">
                <a:schemeClr val="accent1"/>
              </a:gs>
              <a:gs pos="100000">
                <a:schemeClr val="accent4"/>
              </a:gs>
            </a:gsLst>
            <a:lin ang="2700000" scaled="0"/>
          </a:gradFill>
          <a:ln>
            <a:noFill/>
          </a:ln>
          <a:effectLst>
            <a:outerShdw blurRad="1270000" sx="90000" sy="9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a:extLst>
              <a:ext uri="{FF2B5EF4-FFF2-40B4-BE49-F238E27FC236}">
                <a16:creationId xmlns:a16="http://schemas.microsoft.com/office/drawing/2014/main" id="{E1BA2B3D-70CF-401A-A1F4-11530DEA642E}"/>
              </a:ext>
            </a:extLst>
          </p:cNvPr>
          <p:cNvSpPr/>
          <p:nvPr/>
        </p:nvSpPr>
        <p:spPr>
          <a:xfrm>
            <a:off x="337301" y="685986"/>
            <a:ext cx="1857448" cy="3395738"/>
          </a:xfrm>
          <a:prstGeom prst="rect">
            <a:avLst/>
          </a:prstGeom>
        </p:spPr>
        <p:txBody>
          <a:bodyPr wrap="square">
            <a:spAutoFit/>
          </a:bodyPr>
          <a:lstStyle/>
          <a:p>
            <a:pPr>
              <a:lnSpc>
                <a:spcPct val="120000"/>
              </a:lnSpc>
            </a:pPr>
            <a:r>
              <a:rPr lang="uk-UA" sz="1200" dirty="0"/>
              <a:t>Програма банківських пільг для ветеранів (VBBP) надає всім ветеранам безпечний, надійний та недорогий спосіб отримання та управління грошовими пільгами, шляхом внесення коштів безпосередньо на їхні нові або існуючі банківські рахунки, які пропонують кредитні спілки, що беруть участь.</a:t>
            </a:r>
          </a:p>
          <a:p>
            <a:pPr>
              <a:lnSpc>
                <a:spcPct val="120000"/>
              </a:lnSpc>
            </a:pPr>
            <a:endParaRPr lang="id-ID" sz="1200" dirty="0">
              <a:solidFill>
                <a:schemeClr val="bg1">
                  <a:lumMod val="50000"/>
                </a:schemeClr>
              </a:solidFill>
              <a:latin typeface="Segoe UI Light" panose="020B0502040204020203" pitchFamily="34" charset="0"/>
              <a:cs typeface="Segoe UI Light" panose="020B0502040204020203" pitchFamily="34" charset="0"/>
            </a:endParaRPr>
          </a:p>
        </p:txBody>
      </p:sp>
      <p:grpSp>
        <p:nvGrpSpPr>
          <p:cNvPr id="50" name="Group 49">
            <a:extLst>
              <a:ext uri="{FF2B5EF4-FFF2-40B4-BE49-F238E27FC236}">
                <a16:creationId xmlns:a16="http://schemas.microsoft.com/office/drawing/2014/main" id="{4173C571-9F40-46B9-AAEB-719DC14F70C9}"/>
              </a:ext>
            </a:extLst>
          </p:cNvPr>
          <p:cNvGrpSpPr/>
          <p:nvPr/>
        </p:nvGrpSpPr>
        <p:grpSpPr>
          <a:xfrm>
            <a:off x="2522776" y="4188759"/>
            <a:ext cx="3309598" cy="2123200"/>
            <a:chOff x="2587276" y="4174554"/>
            <a:chExt cx="3309598" cy="2123200"/>
          </a:xfrm>
        </p:grpSpPr>
        <p:sp>
          <p:nvSpPr>
            <p:cNvPr id="45" name="Freeform 5">
              <a:extLst>
                <a:ext uri="{FF2B5EF4-FFF2-40B4-BE49-F238E27FC236}">
                  <a16:creationId xmlns:a16="http://schemas.microsoft.com/office/drawing/2014/main" id="{17A2FCE3-F4A4-4E3F-A53F-FAD3462EEB77}"/>
                </a:ext>
              </a:extLst>
            </p:cNvPr>
            <p:cNvSpPr>
              <a:spLocks noChangeArrowheads="1"/>
            </p:cNvSpPr>
            <p:nvPr/>
          </p:nvSpPr>
          <p:spPr bwMode="auto">
            <a:xfrm rot="5400000">
              <a:off x="2731277" y="4125802"/>
              <a:ext cx="133426" cy="230929"/>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47" name="Rectangle 46">
              <a:extLst>
                <a:ext uri="{FF2B5EF4-FFF2-40B4-BE49-F238E27FC236}">
                  <a16:creationId xmlns:a16="http://schemas.microsoft.com/office/drawing/2014/main" id="{C4860C8F-4AEE-4ABB-9A29-9A22B33FD8B6}"/>
                </a:ext>
              </a:extLst>
            </p:cNvPr>
            <p:cNvSpPr/>
            <p:nvPr/>
          </p:nvSpPr>
          <p:spPr>
            <a:xfrm>
              <a:off x="2587276" y="4896408"/>
              <a:ext cx="3309598" cy="1401346"/>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DCUC – </a:t>
              </a:r>
              <a:r>
                <a:rPr lang="uk-UA" sz="1200" dirty="0">
                  <a:solidFill>
                    <a:schemeClr val="bg1"/>
                  </a:solidFill>
                  <a:latin typeface="Segoe UI Light" panose="020B0502040204020203" pitchFamily="34" charset="0"/>
                  <a:cs typeface="Segoe UI Light" panose="020B0502040204020203" pitchFamily="34" charset="0"/>
                </a:rPr>
                <a:t>це місце, де можна отримати галузеві ресурси, актуальні новини, ідеї та матеріали для професійного розвитку. </a:t>
              </a:r>
              <a:r>
                <a:rPr lang="en-US" sz="1200" dirty="0">
                  <a:solidFill>
                    <a:schemeClr val="bg1"/>
                  </a:solidFill>
                  <a:latin typeface="Segoe UI Light" panose="020B0502040204020203" pitchFamily="34" charset="0"/>
                  <a:cs typeface="Segoe UI Light" panose="020B0502040204020203" pitchFamily="34" charset="0"/>
                </a:rPr>
                <a:t>DCUC</a:t>
              </a:r>
              <a:r>
                <a:rPr lang="uk-UA" sz="1200" dirty="0">
                  <a:solidFill>
                    <a:schemeClr val="bg1"/>
                  </a:solidFill>
                  <a:latin typeface="Segoe UI Light" panose="020B0502040204020203" pitchFamily="34" charset="0"/>
                  <a:cs typeface="Segoe UI Light" panose="020B0502040204020203" pitchFamily="34" charset="0"/>
                </a:rPr>
                <a:t> надає своїм співробітникам </a:t>
              </a:r>
              <a:r>
                <a:rPr lang="uk-UA" sz="1200" dirty="0" err="1">
                  <a:solidFill>
                    <a:schemeClr val="bg1"/>
                  </a:solidFill>
                  <a:latin typeface="Segoe UI Light" panose="020B0502040204020203" pitchFamily="34" charset="0"/>
                  <a:cs typeface="Segoe UI Light" panose="020B0502040204020203" pitchFamily="34" charset="0"/>
                </a:rPr>
                <a:t>можливістьі</a:t>
              </a:r>
              <a:r>
                <a:rPr lang="uk-UA" sz="1200" dirty="0">
                  <a:solidFill>
                    <a:schemeClr val="bg1"/>
                  </a:solidFill>
                  <a:latin typeface="Segoe UI Light" panose="020B0502040204020203" pitchFamily="34" charset="0"/>
                  <a:cs typeface="Segoe UI Light" panose="020B0502040204020203" pitchFamily="34" charset="0"/>
                </a:rPr>
                <a:t> для продовження освіти у рамках їх стипендіальної програми </a:t>
              </a:r>
              <a:r>
                <a:rPr lang="en-US" sz="1200" dirty="0">
                  <a:solidFill>
                    <a:schemeClr val="bg1"/>
                  </a:solidFill>
                  <a:latin typeface="Segoe UI Light" panose="020B0502040204020203" pitchFamily="34" charset="0"/>
                  <a:cs typeface="Segoe UI Light" panose="020B0502040204020203" pitchFamily="34" charset="0"/>
                </a:rPr>
                <a:t>GEM.</a:t>
              </a:r>
            </a:p>
          </p:txBody>
        </p:sp>
        <p:sp>
          <p:nvSpPr>
            <p:cNvPr id="48" name="Rectangle 9">
              <a:extLst>
                <a:ext uri="{FF2B5EF4-FFF2-40B4-BE49-F238E27FC236}">
                  <a16:creationId xmlns:a16="http://schemas.microsoft.com/office/drawing/2014/main" id="{CA23F0A7-A6E1-4EB2-8D36-6D38C11DBCF8}"/>
                </a:ext>
              </a:extLst>
            </p:cNvPr>
            <p:cNvSpPr>
              <a:spLocks/>
            </p:cNvSpPr>
            <p:nvPr/>
          </p:nvSpPr>
          <p:spPr bwMode="auto">
            <a:xfrm>
              <a:off x="2587277" y="4473490"/>
              <a:ext cx="2736760" cy="4126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indent="92075">
                <a:defRPr/>
              </a:pPr>
              <a:r>
                <a:rPr lang="uk-UA" sz="2000" b="1" dirty="0">
                  <a:solidFill>
                    <a:schemeClr val="bg1"/>
                  </a:solidFill>
                  <a:latin typeface="Aller" panose="02000503030000020004" pitchFamily="2" charset="0"/>
                  <a:ea typeface="ＭＳ Ｐゴシック" charset="0"/>
                  <a:cs typeface="Segoe UI Light" panose="020B0502040204020203" pitchFamily="34" charset="0"/>
                  <a:sym typeface="Source Sans Pro Bold" charset="0"/>
                </a:rPr>
                <a:t>Стипендії</a:t>
              </a:r>
              <a:endParaRPr lang="en-US" sz="2000" b="1" dirty="0">
                <a:solidFill>
                  <a:schemeClr val="bg1"/>
                </a:solidFill>
                <a:latin typeface="Aller" panose="02000503030000020004" pitchFamily="2" charset="0"/>
                <a:ea typeface="ＭＳ Ｐゴシック" charset="0"/>
                <a:cs typeface="Segoe UI Light" panose="020B0502040204020203" pitchFamily="34" charset="0"/>
                <a:sym typeface="Source Sans Pro Bold" charset="0"/>
              </a:endParaRPr>
            </a:p>
          </p:txBody>
        </p:sp>
      </p:grpSp>
      <p:grpSp>
        <p:nvGrpSpPr>
          <p:cNvPr id="21" name="Group 20">
            <a:extLst>
              <a:ext uri="{FF2B5EF4-FFF2-40B4-BE49-F238E27FC236}">
                <a16:creationId xmlns:a16="http://schemas.microsoft.com/office/drawing/2014/main" id="{74BA1800-9D98-4CFE-88D8-729D77585A41}"/>
              </a:ext>
            </a:extLst>
          </p:cNvPr>
          <p:cNvGrpSpPr/>
          <p:nvPr/>
        </p:nvGrpSpPr>
        <p:grpSpPr>
          <a:xfrm>
            <a:off x="6742117" y="1475865"/>
            <a:ext cx="4628562" cy="5229740"/>
            <a:chOff x="621558" y="2523717"/>
            <a:chExt cx="4628562" cy="2314794"/>
          </a:xfrm>
        </p:grpSpPr>
        <p:sp>
          <p:nvSpPr>
            <p:cNvPr id="26" name="Rectangle 25">
              <a:extLst>
                <a:ext uri="{FF2B5EF4-FFF2-40B4-BE49-F238E27FC236}">
                  <a16:creationId xmlns:a16="http://schemas.microsoft.com/office/drawing/2014/main" id="{FC73E3AC-9625-4A53-9BEE-D80A35579209}"/>
                </a:ext>
              </a:extLst>
            </p:cNvPr>
            <p:cNvSpPr/>
            <p:nvPr/>
          </p:nvSpPr>
          <p:spPr>
            <a:xfrm>
              <a:off x="621558" y="2753875"/>
              <a:ext cx="4628562" cy="2084636"/>
            </a:xfrm>
            <a:prstGeom prst="rect">
              <a:avLst/>
            </a:prstGeom>
          </p:spPr>
          <p:txBody>
            <a:bodyPr wrap="square">
              <a:spAutoFit/>
            </a:bodyPr>
            <a:lstStyle/>
            <a:p>
              <a:pPr>
                <a:lnSpc>
                  <a:spcPct val="120000"/>
                </a:lnSpc>
              </a:pPr>
              <a:r>
                <a:rPr lang="uk-UA" sz="1200" dirty="0">
                  <a:latin typeface="Times New Roman" panose="02020603050405020304" pitchFamily="18" charset="0"/>
                  <a:ea typeface="Times New Roman" panose="02020603050405020304" pitchFamily="18" charset="0"/>
                </a:rPr>
                <a:t>Це головна оборонна торгова асоціація, яка представляє інтереси оборонних кредитних спілок, які обслуговують Збройні сили США по всьому світу. З 1963 року місія DCUC полягає в тому, щоб виступати в якості основного зв’язку з Міністерством оборони для оборонних кредитних спілок, а також є основним каналом зв’язку Департаменту з оборонними кредитними спілками, які обслуговують Збройні сили США в штаті та за кордоном. Оборонні кредитні спілки складаються з 23 мільйонів споживачів і мають понад 270 мільярдів доларів США в активах.</a:t>
              </a:r>
            </a:p>
            <a:p>
              <a:pPr>
                <a:lnSpc>
                  <a:spcPct val="120000"/>
                </a:lnSpc>
              </a:pPr>
              <a:endParaRPr lang="uk-UA" sz="1200" dirty="0">
                <a:latin typeface="Times New Roman" panose="02020603050405020304" pitchFamily="18" charset="0"/>
                <a:ea typeface="Times New Roman" panose="02020603050405020304" pitchFamily="18" charset="0"/>
              </a:endParaRPr>
            </a:p>
            <a:p>
              <a:pPr>
                <a:lnSpc>
                  <a:spcPct val="120000"/>
                </a:lnSpc>
              </a:pPr>
              <a:r>
                <a:rPr lang="en-US" sz="1200" dirty="0">
                  <a:latin typeface="Times New Roman" panose="02020603050405020304" pitchFamily="18" charset="0"/>
                  <a:ea typeface="Times New Roman" panose="02020603050405020304" pitchFamily="18" charset="0"/>
                </a:rPr>
                <a:t>DCUC </a:t>
              </a:r>
              <a:r>
                <a:rPr lang="uk-UA" sz="1200" dirty="0">
                  <a:latin typeface="Times New Roman" panose="02020603050405020304" pitchFamily="18" charset="0"/>
                  <a:ea typeface="Times New Roman" panose="02020603050405020304" pitchFamily="18" charset="0"/>
                </a:rPr>
                <a:t>пишається тим, що відображає потреби своїх членів на найвищому рівні Міністерства оборони США та Пентагону. </a:t>
              </a:r>
              <a:r>
                <a:rPr lang="en-US" sz="1200" dirty="0">
                  <a:latin typeface="Times New Roman" panose="02020603050405020304" pitchFamily="18" charset="0"/>
                  <a:ea typeface="Times New Roman" panose="02020603050405020304" pitchFamily="18" charset="0"/>
                </a:rPr>
                <a:t>DCUC </a:t>
              </a:r>
              <a:r>
                <a:rPr lang="uk-UA" sz="1200" dirty="0">
                  <a:latin typeface="Times New Roman" panose="02020603050405020304" pitchFamily="18" charset="0"/>
                  <a:ea typeface="Times New Roman" panose="02020603050405020304" pitchFamily="18" charset="0"/>
                </a:rPr>
                <a:t>допомагає вирішувати різні соціально-політичні питання, такі як операційні угоди, оренда землі та інші.</a:t>
              </a:r>
            </a:p>
            <a:p>
              <a:pPr>
                <a:lnSpc>
                  <a:spcPct val="120000"/>
                </a:lnSpc>
              </a:pPr>
              <a:endParaRPr lang="uk-UA" sz="1200" dirty="0">
                <a:latin typeface="Times New Roman" panose="02020603050405020304" pitchFamily="18" charset="0"/>
                <a:ea typeface="Times New Roman" panose="02020603050405020304" pitchFamily="18" charset="0"/>
              </a:endParaRPr>
            </a:p>
            <a:p>
              <a:pPr>
                <a:lnSpc>
                  <a:spcPct val="120000"/>
                </a:lnSpc>
              </a:pPr>
              <a:r>
                <a:rPr lang="uk-UA" sz="1200" dirty="0">
                  <a:latin typeface="Times New Roman" panose="02020603050405020304" pitchFamily="18" charset="0"/>
                  <a:ea typeface="Times New Roman" panose="02020603050405020304" pitchFamily="18" charset="0"/>
                </a:rPr>
                <a:t>Крім того, </a:t>
              </a:r>
              <a:r>
                <a:rPr lang="en-US" sz="1200" dirty="0">
                  <a:latin typeface="Times New Roman" panose="02020603050405020304" pitchFamily="18" charset="0"/>
                  <a:ea typeface="Times New Roman" panose="02020603050405020304" pitchFamily="18" charset="0"/>
                </a:rPr>
                <a:t>DCUC </a:t>
              </a:r>
              <a:r>
                <a:rPr lang="uk-UA" sz="1200" dirty="0">
                  <a:latin typeface="Times New Roman" panose="02020603050405020304" pitchFamily="18" charset="0"/>
                  <a:ea typeface="Times New Roman" panose="02020603050405020304" pitchFamily="18" charset="0"/>
                </a:rPr>
                <a:t>підтримує тісні контакти з Адміністрацією у справах ветеранів, щоб забезпечити фінансове благополуччя військовослужбовців та їхніх сімей протягом усього воєнного життєвого циклу.</a:t>
              </a:r>
            </a:p>
            <a:p>
              <a:pPr>
                <a:lnSpc>
                  <a:spcPct val="120000"/>
                </a:lnSpc>
              </a:pPr>
              <a:endParaRPr lang="uk-UA" sz="1200" dirty="0">
                <a:latin typeface="Times New Roman" panose="02020603050405020304" pitchFamily="18" charset="0"/>
                <a:ea typeface="Times New Roman" panose="02020603050405020304" pitchFamily="18" charset="0"/>
              </a:endParaRPr>
            </a:p>
            <a:p>
              <a:pPr>
                <a:lnSpc>
                  <a:spcPct val="120000"/>
                </a:lnSpc>
              </a:pPr>
              <a:endParaRPr lang="uk-UA" sz="1100" dirty="0">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E5E29EB-1CE3-497F-B802-6D01467AA589}"/>
                </a:ext>
              </a:extLst>
            </p:cNvPr>
            <p:cNvSpPr/>
            <p:nvPr/>
          </p:nvSpPr>
          <p:spPr>
            <a:xfrm>
              <a:off x="621558" y="2523717"/>
              <a:ext cx="4628562" cy="163474"/>
            </a:xfrm>
            <a:prstGeom prst="rect">
              <a:avLst/>
            </a:prstGeom>
          </p:spPr>
          <p:txBody>
            <a:bodyPr wrap="square">
              <a:spAutoFit/>
            </a:bodyPr>
            <a:lstStyle/>
            <a:p>
              <a:r>
                <a:rPr lang="uk-UA" sz="1800" dirty="0" err="1">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Defense</a:t>
              </a:r>
              <a:r>
                <a:rPr lang="uk-UA" sz="1800" dirty="0">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Credit</a:t>
              </a:r>
              <a:r>
                <a:rPr lang="uk-UA" sz="1800" dirty="0">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Union</a:t>
              </a:r>
              <a:r>
                <a:rPr lang="uk-UA" sz="1800" dirty="0">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Council</a:t>
              </a:r>
              <a:r>
                <a:rPr lang="uk-UA" sz="1800" dirty="0">
                  <a:solidFill>
                    <a:srgbClr val="1F2124"/>
                  </a:solidFill>
                  <a:effectLst/>
                  <a:latin typeface="Calibri" panose="020F0502020204030204" pitchFamily="34" charset="0"/>
                  <a:ea typeface="Calibri" panose="020F0502020204030204" pitchFamily="34" charset="0"/>
                  <a:cs typeface="Times New Roman" panose="02020603050405020304" pitchFamily="18" charset="0"/>
                </a:rPr>
                <a:t> </a:t>
              </a:r>
              <a:endParaRPr lang="id-ID" sz="14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grpSp>
      <p:grpSp>
        <p:nvGrpSpPr>
          <p:cNvPr id="30" name="Group 29">
            <a:extLst>
              <a:ext uri="{FF2B5EF4-FFF2-40B4-BE49-F238E27FC236}">
                <a16:creationId xmlns:a16="http://schemas.microsoft.com/office/drawing/2014/main" id="{2F034EF3-2EF8-4A32-BF9C-59B27D31B84D}"/>
              </a:ext>
            </a:extLst>
          </p:cNvPr>
          <p:cNvGrpSpPr/>
          <p:nvPr/>
        </p:nvGrpSpPr>
        <p:grpSpPr>
          <a:xfrm>
            <a:off x="6742116" y="216973"/>
            <a:ext cx="3841399" cy="1023277"/>
            <a:chOff x="739850" y="540374"/>
            <a:chExt cx="3841399" cy="1023277"/>
          </a:xfrm>
        </p:grpSpPr>
        <p:sp>
          <p:nvSpPr>
            <p:cNvPr id="31" name="Rectangle 30">
              <a:extLst>
                <a:ext uri="{FF2B5EF4-FFF2-40B4-BE49-F238E27FC236}">
                  <a16:creationId xmlns:a16="http://schemas.microsoft.com/office/drawing/2014/main" id="{71B49669-1E00-4A5B-800F-14B183C0DCBB}"/>
                </a:ext>
              </a:extLst>
            </p:cNvPr>
            <p:cNvSpPr/>
            <p:nvPr/>
          </p:nvSpPr>
          <p:spPr>
            <a:xfrm>
              <a:off x="739850" y="540374"/>
              <a:ext cx="3841399" cy="307777"/>
            </a:xfrm>
            <a:prstGeom prst="rect">
              <a:avLst/>
            </a:prstGeom>
          </p:spPr>
          <p:txBody>
            <a:bodyPr wrap="square">
              <a:spAutoFit/>
            </a:bodyPr>
            <a:lstStyle/>
            <a:p>
              <a:r>
                <a:rPr lang="uk-UA"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Приклад реалізації ВКС у США</a:t>
              </a:r>
              <a:endParaRPr lang="en-US" sz="1400" dirty="0">
                <a:solidFill>
                  <a:schemeClr val="bg1">
                    <a:lumMod val="50000"/>
                  </a:schemeClr>
                </a:solidFill>
                <a:latin typeface="Mada Light" pitchFamily="2"/>
                <a:ea typeface="Open Sans Light" panose="020B0306030504020204" pitchFamily="34" charset="0"/>
                <a:cs typeface="Open Sans Light" panose="020B0306030504020204" pitchFamily="34" charset="0"/>
              </a:endParaRPr>
            </a:p>
          </p:txBody>
        </p:sp>
        <p:sp>
          <p:nvSpPr>
            <p:cNvPr id="32" name="Rectangle: Rounded Corners 31">
              <a:extLst>
                <a:ext uri="{FF2B5EF4-FFF2-40B4-BE49-F238E27FC236}">
                  <a16:creationId xmlns:a16="http://schemas.microsoft.com/office/drawing/2014/main" id="{F9F5C270-9F1D-4383-AB98-01C9155F9975}"/>
                </a:ext>
              </a:extLst>
            </p:cNvPr>
            <p:cNvSpPr/>
            <p:nvPr/>
          </p:nvSpPr>
          <p:spPr>
            <a:xfrm>
              <a:off x="841449" y="1501024"/>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3" name="TextBox 32">
              <a:extLst>
                <a:ext uri="{FF2B5EF4-FFF2-40B4-BE49-F238E27FC236}">
                  <a16:creationId xmlns:a16="http://schemas.microsoft.com/office/drawing/2014/main" id="{3C3404BB-41F2-4F75-91EA-25401950FC28}"/>
                </a:ext>
              </a:extLst>
            </p:cNvPr>
            <p:cNvSpPr txBox="1"/>
            <p:nvPr/>
          </p:nvSpPr>
          <p:spPr>
            <a:xfrm>
              <a:off x="739851" y="814912"/>
              <a:ext cx="3654349" cy="646331"/>
            </a:xfrm>
            <a:prstGeom prst="rect">
              <a:avLst/>
            </a:prstGeom>
            <a:noFill/>
          </p:spPr>
          <p:txBody>
            <a:bodyPr wrap="square" rtlCol="0">
              <a:spAutoFit/>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Досвід США</a:t>
              </a:r>
              <a:endParaRPr lang="id-ID"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pic>
        <p:nvPicPr>
          <p:cNvPr id="24" name="Місце для зображення 23">
            <a:extLst>
              <a:ext uri="{FF2B5EF4-FFF2-40B4-BE49-F238E27FC236}">
                <a16:creationId xmlns:a16="http://schemas.microsoft.com/office/drawing/2014/main" id="{DE027DD5-14B6-9C62-6A9B-013AFF0C920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411" b="15411"/>
          <a:stretch>
            <a:fillRect/>
          </a:stretch>
        </p:blipFill>
        <p:spPr/>
      </p:pic>
      <p:sp>
        <p:nvSpPr>
          <p:cNvPr id="2" name="Прямокутник 1">
            <a:extLst>
              <a:ext uri="{FF2B5EF4-FFF2-40B4-BE49-F238E27FC236}">
                <a16:creationId xmlns:a16="http://schemas.microsoft.com/office/drawing/2014/main" id="{75F0F932-58F3-2B07-BFDE-5176C4E22122}"/>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Місце для зображення 14">
            <a:extLst>
              <a:ext uri="{FF2B5EF4-FFF2-40B4-BE49-F238E27FC236}">
                <a16:creationId xmlns:a16="http://schemas.microsoft.com/office/drawing/2014/main" id="{8F9DB018-7795-F1D6-F646-59583B5642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862" r="22862"/>
          <a:stretch>
            <a:fillRect/>
          </a:stretch>
        </p:blipFill>
        <p:spPr/>
      </p:pic>
      <p:pic>
        <p:nvPicPr>
          <p:cNvPr id="25" name="Рисунок 24">
            <a:extLst>
              <a:ext uri="{FF2B5EF4-FFF2-40B4-BE49-F238E27FC236}">
                <a16:creationId xmlns:a16="http://schemas.microsoft.com/office/drawing/2014/main" id="{DCB9436F-6B24-5EE2-3786-D1814D0FB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43" y="96693"/>
            <a:ext cx="1746911" cy="443057"/>
          </a:xfrm>
          <a:prstGeom prst="rect">
            <a:avLst/>
          </a:prstGeom>
        </p:spPr>
      </p:pic>
    </p:spTree>
    <p:extLst>
      <p:ext uri="{BB962C8B-B14F-4D97-AF65-F5344CB8AC3E}">
        <p14:creationId xmlns:p14="http://schemas.microsoft.com/office/powerpoint/2010/main" val="308710417"/>
      </p:ext>
    </p:extLst>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1+#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14:bounceEnd="50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ppt_x"/>
                                              </p:val>
                                            </p:tav>
                                            <p:tav tm="100000">
                                              <p:val>
                                                <p:strVal val="#ppt_x"/>
                                              </p:val>
                                            </p:tav>
                                          </p:tavLst>
                                        </p:anim>
                                        <p:anim calcmode="lin" valueType="num">
                                          <p:cBhvr additive="base">
                                            <p:cTn id="16" dur="75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ppt_x"/>
                                              </p:val>
                                            </p:tav>
                                            <p:tav tm="100000">
                                              <p:val>
                                                <p:strVal val="#ppt_x"/>
                                              </p:val>
                                            </p:tav>
                                          </p:tavLst>
                                        </p:anim>
                                        <p:anim calcmode="lin" valueType="num">
                                          <p:cBhvr additive="base">
                                            <p:cTn id="20" dur="750" fill="hold"/>
                                            <p:tgtEl>
                                              <p:spTgt spid="50"/>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25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1+#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ppt_x"/>
                                              </p:val>
                                            </p:tav>
                                            <p:tav tm="100000">
                                              <p:val>
                                                <p:strVal val="#ppt_x"/>
                                              </p:val>
                                            </p:tav>
                                          </p:tavLst>
                                        </p:anim>
                                        <p:anim calcmode="lin" valueType="num">
                                          <p:cBhvr additive="base">
                                            <p:cTn id="16" dur="75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ppt_x"/>
                                              </p:val>
                                            </p:tav>
                                            <p:tav tm="100000">
                                              <p:val>
                                                <p:strVal val="#ppt_x"/>
                                              </p:val>
                                            </p:tav>
                                          </p:tavLst>
                                        </p:anim>
                                        <p:anim calcmode="lin" valueType="num">
                                          <p:cBhvr additive="base">
                                            <p:cTn id="20" dur="750" fill="hold"/>
                                            <p:tgtEl>
                                              <p:spTgt spid="50"/>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25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B851AAB-0580-4F98-A361-66A8245DEF70}"/>
              </a:ext>
            </a:extLst>
          </p:cNvPr>
          <p:cNvSpPr/>
          <p:nvPr/>
        </p:nvSpPr>
        <p:spPr>
          <a:xfrm>
            <a:off x="0" y="0"/>
            <a:ext cx="6096000" cy="6318250"/>
          </a:xfrm>
          <a:prstGeom prst="roundRect">
            <a:avLst>
              <a:gd name="adj" fmla="val 0"/>
            </a:avLst>
          </a:prstGeom>
          <a:gradFill>
            <a:gsLst>
              <a:gs pos="0">
                <a:schemeClr val="accent1"/>
              </a:gs>
              <a:gs pos="100000">
                <a:schemeClr val="accent5"/>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B81602FE-75A9-435A-9F09-56AE27A26629}"/>
              </a:ext>
            </a:extLst>
          </p:cNvPr>
          <p:cNvGrpSpPr/>
          <p:nvPr/>
        </p:nvGrpSpPr>
        <p:grpSpPr>
          <a:xfrm>
            <a:off x="525689" y="4104921"/>
            <a:ext cx="1547553" cy="1593410"/>
            <a:chOff x="525689" y="4104921"/>
            <a:chExt cx="1547553" cy="1593410"/>
          </a:xfrm>
        </p:grpSpPr>
        <p:sp>
          <p:nvSpPr>
            <p:cNvPr id="7" name="Rectangle: Rounded Corners 6">
              <a:extLst>
                <a:ext uri="{FF2B5EF4-FFF2-40B4-BE49-F238E27FC236}">
                  <a16:creationId xmlns:a16="http://schemas.microsoft.com/office/drawing/2014/main" id="{8E1A97AE-D671-43FF-9AD4-318FF3F7B8CA}"/>
                </a:ext>
              </a:extLst>
            </p:cNvPr>
            <p:cNvSpPr/>
            <p:nvPr/>
          </p:nvSpPr>
          <p:spPr>
            <a:xfrm>
              <a:off x="525689" y="4104921"/>
              <a:ext cx="1547553" cy="1593410"/>
            </a:xfrm>
            <a:prstGeom prst="roundRect">
              <a:avLst>
                <a:gd name="adj" fmla="val 0"/>
              </a:avLst>
            </a:prstGeom>
            <a:solidFill>
              <a:schemeClr val="bg1"/>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7" name="Group 56">
              <a:extLst>
                <a:ext uri="{FF2B5EF4-FFF2-40B4-BE49-F238E27FC236}">
                  <a16:creationId xmlns:a16="http://schemas.microsoft.com/office/drawing/2014/main" id="{558ADCF6-6521-44E2-9DF6-EFC02D34F9E3}"/>
                </a:ext>
              </a:extLst>
            </p:cNvPr>
            <p:cNvGrpSpPr/>
            <p:nvPr/>
          </p:nvGrpSpPr>
          <p:grpSpPr>
            <a:xfrm>
              <a:off x="604667" y="4177895"/>
              <a:ext cx="1390731" cy="1504469"/>
              <a:chOff x="605801" y="2287587"/>
              <a:chExt cx="1390731" cy="1504469"/>
            </a:xfrm>
          </p:grpSpPr>
          <p:sp>
            <p:nvSpPr>
              <p:cNvPr id="58" name="Rectangle 57">
                <a:extLst>
                  <a:ext uri="{FF2B5EF4-FFF2-40B4-BE49-F238E27FC236}">
                    <a16:creationId xmlns:a16="http://schemas.microsoft.com/office/drawing/2014/main" id="{93434EE4-C1AF-4B32-90ED-E99C33C1B485}"/>
                  </a:ext>
                </a:extLst>
              </p:cNvPr>
              <p:cNvSpPr/>
              <p:nvPr/>
            </p:nvSpPr>
            <p:spPr>
              <a:xfrm>
                <a:off x="605801" y="3271272"/>
                <a:ext cx="1389596" cy="520784"/>
              </a:xfrm>
              <a:prstGeom prst="rect">
                <a:avLst/>
              </a:prstGeom>
            </p:spPr>
            <p:txBody>
              <a:bodyPr wrap="square">
                <a:spAutoFit/>
              </a:bodyPr>
              <a:lstStyle/>
              <a:p>
                <a:pPr algn="ctr">
                  <a:lnSpc>
                    <a:spcPct val="120000"/>
                  </a:lnSpc>
                </a:pPr>
                <a:r>
                  <a:rPr lang="uk-UA"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Індивідуальна капіталізація</a:t>
                </a:r>
                <a:endParaRPr lang="en-US"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59" name="Rectangle 58">
                <a:extLst>
                  <a:ext uri="{FF2B5EF4-FFF2-40B4-BE49-F238E27FC236}">
                    <a16:creationId xmlns:a16="http://schemas.microsoft.com/office/drawing/2014/main" id="{44884B29-4BBE-4F74-986C-294F99B96EDD}"/>
                  </a:ext>
                </a:extLst>
              </p:cNvPr>
              <p:cNvSpPr/>
              <p:nvPr/>
            </p:nvSpPr>
            <p:spPr>
              <a:xfrm>
                <a:off x="1558958" y="2287587"/>
                <a:ext cx="437574" cy="298287"/>
              </a:xfrm>
              <a:prstGeom prst="rect">
                <a:avLst/>
              </a:prstGeom>
            </p:spPr>
            <p:txBody>
              <a:bodyPr wrap="square">
                <a:spAutoFit/>
              </a:bodyPr>
              <a:lstStyle/>
              <a:p>
                <a:pPr algn="r">
                  <a:lnSpc>
                    <a:spcPct val="120000"/>
                  </a:lnSpc>
                </a:pPr>
                <a:r>
                  <a:rPr lang="en-US" sz="1200"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02</a:t>
                </a:r>
              </a:p>
            </p:txBody>
          </p:sp>
        </p:grpSp>
      </p:grpSp>
      <p:grpSp>
        <p:nvGrpSpPr>
          <p:cNvPr id="8" name="Group 7">
            <a:extLst>
              <a:ext uri="{FF2B5EF4-FFF2-40B4-BE49-F238E27FC236}">
                <a16:creationId xmlns:a16="http://schemas.microsoft.com/office/drawing/2014/main" id="{CDFBBD15-901B-4364-B64A-17EBC321A751}"/>
              </a:ext>
            </a:extLst>
          </p:cNvPr>
          <p:cNvGrpSpPr/>
          <p:nvPr/>
        </p:nvGrpSpPr>
        <p:grpSpPr>
          <a:xfrm>
            <a:off x="4022758" y="2362420"/>
            <a:ext cx="1547553" cy="1593410"/>
            <a:chOff x="4022758" y="2362420"/>
            <a:chExt cx="1547553" cy="1593410"/>
          </a:xfrm>
        </p:grpSpPr>
        <p:sp>
          <p:nvSpPr>
            <p:cNvPr id="16" name="Rectangle: Rounded Corners 15">
              <a:extLst>
                <a:ext uri="{FF2B5EF4-FFF2-40B4-BE49-F238E27FC236}">
                  <a16:creationId xmlns:a16="http://schemas.microsoft.com/office/drawing/2014/main" id="{60540258-E871-4589-ADFD-C5E9F759FD63}"/>
                </a:ext>
              </a:extLst>
            </p:cNvPr>
            <p:cNvSpPr/>
            <p:nvPr/>
          </p:nvSpPr>
          <p:spPr>
            <a:xfrm flipV="1">
              <a:off x="4022758" y="2362420"/>
              <a:ext cx="1547553" cy="1593410"/>
            </a:xfrm>
            <a:prstGeom prst="roundRect">
              <a:avLst>
                <a:gd name="adj" fmla="val 0"/>
              </a:avLst>
            </a:prstGeom>
            <a:solidFill>
              <a:schemeClr val="bg1"/>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0" name="Group 59">
              <a:extLst>
                <a:ext uri="{FF2B5EF4-FFF2-40B4-BE49-F238E27FC236}">
                  <a16:creationId xmlns:a16="http://schemas.microsoft.com/office/drawing/2014/main" id="{38E94014-E921-4313-A2A0-D03AD456D7CA}"/>
                </a:ext>
              </a:extLst>
            </p:cNvPr>
            <p:cNvGrpSpPr/>
            <p:nvPr/>
          </p:nvGrpSpPr>
          <p:grpSpPr>
            <a:xfrm>
              <a:off x="4100602" y="2435394"/>
              <a:ext cx="1391865" cy="1447462"/>
              <a:chOff x="604667" y="2287587"/>
              <a:chExt cx="1391865" cy="1447462"/>
            </a:xfrm>
          </p:grpSpPr>
          <p:sp>
            <p:nvSpPr>
              <p:cNvPr id="61" name="Rectangle 60">
                <a:extLst>
                  <a:ext uri="{FF2B5EF4-FFF2-40B4-BE49-F238E27FC236}">
                    <a16:creationId xmlns:a16="http://schemas.microsoft.com/office/drawing/2014/main" id="{B5D4C8F2-BE00-4166-ADC1-9F0A9ED9B5E5}"/>
                  </a:ext>
                </a:extLst>
              </p:cNvPr>
              <p:cNvSpPr/>
              <p:nvPr/>
            </p:nvSpPr>
            <p:spPr>
              <a:xfrm>
                <a:off x="604667" y="3436762"/>
                <a:ext cx="1389596" cy="298287"/>
              </a:xfrm>
              <a:prstGeom prst="rect">
                <a:avLst/>
              </a:prstGeom>
            </p:spPr>
            <p:txBody>
              <a:bodyPr wrap="square">
                <a:spAutoFit/>
              </a:bodyPr>
              <a:lstStyle/>
              <a:p>
                <a:pPr algn="ctr">
                  <a:lnSpc>
                    <a:spcPct val="120000"/>
                  </a:lnSpc>
                </a:pPr>
                <a:r>
                  <a:rPr lang="uk-UA"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Світовий досвід</a:t>
                </a:r>
                <a:endParaRPr lang="en-US"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62" name="Rectangle 61">
                <a:extLst>
                  <a:ext uri="{FF2B5EF4-FFF2-40B4-BE49-F238E27FC236}">
                    <a16:creationId xmlns:a16="http://schemas.microsoft.com/office/drawing/2014/main" id="{DD0F42F1-C2A6-4DA6-A085-129C9167792D}"/>
                  </a:ext>
                </a:extLst>
              </p:cNvPr>
              <p:cNvSpPr/>
              <p:nvPr/>
            </p:nvSpPr>
            <p:spPr>
              <a:xfrm>
                <a:off x="1558958" y="2287587"/>
                <a:ext cx="437574" cy="298287"/>
              </a:xfrm>
              <a:prstGeom prst="rect">
                <a:avLst/>
              </a:prstGeom>
            </p:spPr>
            <p:txBody>
              <a:bodyPr wrap="square">
                <a:spAutoFit/>
              </a:bodyPr>
              <a:lstStyle/>
              <a:p>
                <a:pPr algn="r">
                  <a:lnSpc>
                    <a:spcPct val="120000"/>
                  </a:lnSpc>
                </a:pPr>
                <a:r>
                  <a:rPr lang="en-US" sz="1200"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06</a:t>
                </a:r>
              </a:p>
            </p:txBody>
          </p:sp>
        </p:grpSp>
      </p:grpSp>
      <p:grpSp>
        <p:nvGrpSpPr>
          <p:cNvPr id="5" name="Group 4">
            <a:extLst>
              <a:ext uri="{FF2B5EF4-FFF2-40B4-BE49-F238E27FC236}">
                <a16:creationId xmlns:a16="http://schemas.microsoft.com/office/drawing/2014/main" id="{32112C3F-0641-4D3C-974D-780121AE4D34}"/>
              </a:ext>
            </a:extLst>
          </p:cNvPr>
          <p:cNvGrpSpPr/>
          <p:nvPr/>
        </p:nvGrpSpPr>
        <p:grpSpPr>
          <a:xfrm>
            <a:off x="2274223" y="619918"/>
            <a:ext cx="1547553" cy="1593409"/>
            <a:chOff x="2274223" y="619918"/>
            <a:chExt cx="1547553" cy="1593409"/>
          </a:xfrm>
        </p:grpSpPr>
        <p:sp>
          <p:nvSpPr>
            <p:cNvPr id="11" name="Rectangle: Rounded Corners 10">
              <a:extLst>
                <a:ext uri="{FF2B5EF4-FFF2-40B4-BE49-F238E27FC236}">
                  <a16:creationId xmlns:a16="http://schemas.microsoft.com/office/drawing/2014/main" id="{B28F21CE-076D-4442-A8EF-6922AE146AFC}"/>
                </a:ext>
              </a:extLst>
            </p:cNvPr>
            <p:cNvSpPr/>
            <p:nvPr/>
          </p:nvSpPr>
          <p:spPr>
            <a:xfrm flipV="1">
              <a:off x="2274223" y="619918"/>
              <a:ext cx="1547553" cy="1593409"/>
            </a:xfrm>
            <a:prstGeom prst="roundRect">
              <a:avLst>
                <a:gd name="adj" fmla="val 0"/>
              </a:avLst>
            </a:prstGeom>
            <a:solidFill>
              <a:schemeClr val="bg1"/>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9" name="Group 68">
              <a:extLst>
                <a:ext uri="{FF2B5EF4-FFF2-40B4-BE49-F238E27FC236}">
                  <a16:creationId xmlns:a16="http://schemas.microsoft.com/office/drawing/2014/main" id="{3672842C-B94C-4C69-AF75-13E9C833A072}"/>
                </a:ext>
              </a:extLst>
            </p:cNvPr>
            <p:cNvGrpSpPr/>
            <p:nvPr/>
          </p:nvGrpSpPr>
          <p:grpSpPr>
            <a:xfrm>
              <a:off x="2352067" y="692891"/>
              <a:ext cx="1391865" cy="1447462"/>
              <a:chOff x="604667" y="2287587"/>
              <a:chExt cx="1391865" cy="1447462"/>
            </a:xfrm>
          </p:grpSpPr>
          <p:sp>
            <p:nvSpPr>
              <p:cNvPr id="70" name="Rectangle 69">
                <a:extLst>
                  <a:ext uri="{FF2B5EF4-FFF2-40B4-BE49-F238E27FC236}">
                    <a16:creationId xmlns:a16="http://schemas.microsoft.com/office/drawing/2014/main" id="{28E2FAA2-908E-4A0D-85D4-13FBC9F55780}"/>
                  </a:ext>
                </a:extLst>
              </p:cNvPr>
              <p:cNvSpPr/>
              <p:nvPr/>
            </p:nvSpPr>
            <p:spPr>
              <a:xfrm>
                <a:off x="604667" y="3436762"/>
                <a:ext cx="1389596" cy="298287"/>
              </a:xfrm>
              <a:prstGeom prst="rect">
                <a:avLst/>
              </a:prstGeom>
            </p:spPr>
            <p:txBody>
              <a:bodyPr wrap="square">
                <a:spAutoFit/>
              </a:bodyPr>
              <a:lstStyle/>
              <a:p>
                <a:pPr algn="ctr">
                  <a:lnSpc>
                    <a:spcPct val="120000"/>
                  </a:lnSpc>
                </a:pPr>
                <a:r>
                  <a:rPr lang="uk-UA"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Швидкість</a:t>
                </a:r>
                <a:endParaRPr lang="en-US" sz="12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53D293A9-7974-4443-A181-1E5350C38D5A}"/>
                  </a:ext>
                </a:extLst>
              </p:cNvPr>
              <p:cNvSpPr/>
              <p:nvPr/>
            </p:nvSpPr>
            <p:spPr>
              <a:xfrm>
                <a:off x="1558958" y="2287587"/>
                <a:ext cx="437574" cy="298287"/>
              </a:xfrm>
              <a:prstGeom prst="rect">
                <a:avLst/>
              </a:prstGeom>
            </p:spPr>
            <p:txBody>
              <a:bodyPr wrap="square">
                <a:spAutoFit/>
              </a:bodyPr>
              <a:lstStyle/>
              <a:p>
                <a:pPr algn="r">
                  <a:lnSpc>
                    <a:spcPct val="120000"/>
                  </a:lnSpc>
                </a:pPr>
                <a:r>
                  <a:rPr lang="en-US" sz="1200"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03</a:t>
                </a:r>
              </a:p>
            </p:txBody>
          </p:sp>
        </p:grpSp>
      </p:grpSp>
      <p:grpSp>
        <p:nvGrpSpPr>
          <p:cNvPr id="20" name="Group 19">
            <a:extLst>
              <a:ext uri="{FF2B5EF4-FFF2-40B4-BE49-F238E27FC236}">
                <a16:creationId xmlns:a16="http://schemas.microsoft.com/office/drawing/2014/main" id="{0CA9D421-6102-482F-81E6-7F67A7CC312B}"/>
              </a:ext>
            </a:extLst>
          </p:cNvPr>
          <p:cNvGrpSpPr/>
          <p:nvPr/>
        </p:nvGrpSpPr>
        <p:grpSpPr>
          <a:xfrm>
            <a:off x="6742116" y="1507824"/>
            <a:ext cx="4628563" cy="4170091"/>
            <a:chOff x="621557" y="2523717"/>
            <a:chExt cx="4628563" cy="4170091"/>
          </a:xfrm>
        </p:grpSpPr>
        <p:sp>
          <p:nvSpPr>
            <p:cNvPr id="21" name="Rectangle 20">
              <a:extLst>
                <a:ext uri="{FF2B5EF4-FFF2-40B4-BE49-F238E27FC236}">
                  <a16:creationId xmlns:a16="http://schemas.microsoft.com/office/drawing/2014/main" id="{E9231234-C230-4A90-BCBD-48D45FE96E8F}"/>
                </a:ext>
              </a:extLst>
            </p:cNvPr>
            <p:cNvSpPr/>
            <p:nvPr/>
          </p:nvSpPr>
          <p:spPr>
            <a:xfrm>
              <a:off x="621557" y="3075253"/>
              <a:ext cx="4628562" cy="3618555"/>
            </a:xfrm>
            <a:prstGeom prst="rect">
              <a:avLst/>
            </a:prstGeom>
          </p:spPr>
          <p:txBody>
            <a:bodyPr wrap="square">
              <a:spAutoFit/>
            </a:bodyPr>
            <a:lstStyle/>
            <a:p>
              <a:pPr marL="228600" indent="-228600">
                <a:lnSpc>
                  <a:spcPct val="120000"/>
                </a:lnSpc>
                <a:buAutoNum type="arabicPeriod"/>
              </a:pPr>
              <a:r>
                <a:rPr lang="uk-UA" sz="1200" dirty="0">
                  <a:latin typeface="Times New Roman" panose="02020603050405020304" pitchFamily="18" charset="0"/>
                  <a:cs typeface="Times New Roman" panose="02020603050405020304" pitchFamily="18" charset="0"/>
                </a:rPr>
                <a:t>Фонд може акумулювати та розподіляти кошти, але він належить державі, а не самим громадянам;</a:t>
              </a:r>
            </a:p>
            <a:p>
              <a:pPr marL="228600" indent="-228600">
                <a:lnSpc>
                  <a:spcPct val="120000"/>
                </a:lnSpc>
                <a:buAutoNum type="arabicPeriod"/>
              </a:pPr>
              <a:r>
                <a:rPr lang="uk-UA" sz="1200" dirty="0">
                  <a:latin typeface="Times New Roman" panose="02020603050405020304" pitchFamily="18" charset="0"/>
                  <a:cs typeface="Times New Roman" panose="02020603050405020304" pitchFamily="18" charset="0"/>
                </a:rPr>
                <a:t>Військовослужбовці при Фонді не мають права голосу в процесі прийняття рішень, як та куди саме залучати їх кошти. Структура пайової або акціонерної власності відсутня. Немає відчуття причетності. Клієнти Фонду більше об'єкти, аніж суб'єкти прийняття економічних рішень;</a:t>
              </a:r>
            </a:p>
            <a:p>
              <a:pPr marL="228600" indent="-228600">
                <a:lnSpc>
                  <a:spcPct val="120000"/>
                </a:lnSpc>
                <a:buAutoNum type="arabicPeriod"/>
              </a:pPr>
              <a:r>
                <a:rPr lang="uk-UA" sz="1200" dirty="0">
                  <a:latin typeface="Times New Roman" panose="02020603050405020304" pitchFamily="18" charset="0"/>
                  <a:cs typeface="Times New Roman" panose="02020603050405020304" pitchFamily="18" charset="0"/>
                </a:rPr>
                <a:t>Фонд не має права надавати фінансові послуги депозитного вкладу і реалізовувати персоніфіковані довгострокові цільові накопичення;</a:t>
              </a:r>
            </a:p>
            <a:p>
              <a:pPr marL="228600" indent="-228600">
                <a:lnSpc>
                  <a:spcPct val="120000"/>
                </a:lnSpc>
                <a:buAutoNum type="arabicPeriod"/>
              </a:pPr>
              <a:r>
                <a:rPr lang="uk-UA" sz="1200" dirty="0">
                  <a:latin typeface="Times New Roman" panose="02020603050405020304" pitchFamily="18" charset="0"/>
                  <a:cs typeface="Times New Roman" panose="02020603050405020304" pitchFamily="18" charset="0"/>
                </a:rPr>
                <a:t>Фонд не має «Боргів» та не може ними </a:t>
              </a:r>
              <a:r>
                <a:rPr lang="uk-UA" sz="1200" dirty="0" err="1">
                  <a:latin typeface="Times New Roman" panose="02020603050405020304" pitchFamily="18" charset="0"/>
                  <a:cs typeface="Times New Roman" panose="02020603050405020304" pitchFamily="18" charset="0"/>
                </a:rPr>
                <a:t>професійно</a:t>
              </a:r>
              <a:r>
                <a:rPr lang="uk-UA" sz="1200" dirty="0">
                  <a:latin typeface="Times New Roman" panose="02020603050405020304" pitchFamily="18" charset="0"/>
                  <a:cs typeface="Times New Roman" panose="02020603050405020304" pitchFamily="18" charset="0"/>
                </a:rPr>
                <a:t> керувати. Тому можливості кредитування громадян терміном на декілька десятків років (іпотека) у нього відсутня;</a:t>
              </a:r>
            </a:p>
            <a:p>
              <a:pPr marL="228600" indent="-228600">
                <a:lnSpc>
                  <a:spcPct val="120000"/>
                </a:lnSpc>
                <a:buAutoNum type="arabicPeriod"/>
              </a:pPr>
              <a:r>
                <a:rPr lang="uk-UA" sz="1200" dirty="0">
                  <a:latin typeface="Times New Roman" panose="02020603050405020304" pitchFamily="18" charset="0"/>
                  <a:cs typeface="Times New Roman" panose="02020603050405020304" pitchFamily="18" charset="0"/>
                </a:rPr>
                <a:t>Фонд </a:t>
              </a:r>
              <a:r>
                <a:rPr lang="uk-UA" sz="1200" dirty="0" err="1">
                  <a:latin typeface="Times New Roman" panose="02020603050405020304" pitchFamily="18" charset="0"/>
                  <a:cs typeface="Times New Roman" panose="02020603050405020304" pitchFamily="18" charset="0"/>
                </a:rPr>
                <a:t>Мінветеранів</a:t>
              </a:r>
              <a:r>
                <a:rPr lang="uk-UA" sz="1200" dirty="0">
                  <a:latin typeface="Times New Roman" panose="02020603050405020304" pitchFamily="18" charset="0"/>
                  <a:cs typeface="Times New Roman" panose="02020603050405020304" pitchFamily="18" charset="0"/>
                </a:rPr>
                <a:t> має менше фінансових можливостей (політика Фонду), аніж військові кредитні спілки, де існує безліч варіантів фінансової допомоги кожному його учаснику.</a:t>
              </a:r>
              <a:endParaRPr lang="en-US" sz="1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5D3AD80-B706-4D99-8B58-E2ECAB6E02B7}"/>
                </a:ext>
              </a:extLst>
            </p:cNvPr>
            <p:cNvSpPr/>
            <p:nvPr/>
          </p:nvSpPr>
          <p:spPr>
            <a:xfrm>
              <a:off x="621558" y="2523717"/>
              <a:ext cx="4628562" cy="307777"/>
            </a:xfrm>
            <a:prstGeom prst="rect">
              <a:avLst/>
            </a:prstGeom>
          </p:spPr>
          <p:txBody>
            <a:bodyPr wrap="square">
              <a:spAutoFit/>
            </a:bodyPr>
            <a:lstStyle/>
            <a:p>
              <a:r>
                <a:rPr lang="uk-UA" sz="14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Переваги ВКС над Українським ветеранським фондом.</a:t>
              </a:r>
              <a:endParaRPr lang="id-ID" sz="14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grpSp>
      <p:grpSp>
        <p:nvGrpSpPr>
          <p:cNvPr id="23" name="Group 22">
            <a:extLst>
              <a:ext uri="{FF2B5EF4-FFF2-40B4-BE49-F238E27FC236}">
                <a16:creationId xmlns:a16="http://schemas.microsoft.com/office/drawing/2014/main" id="{A8509BA1-3AED-432B-8C4B-B3612F14EB7F}"/>
              </a:ext>
            </a:extLst>
          </p:cNvPr>
          <p:cNvGrpSpPr/>
          <p:nvPr/>
        </p:nvGrpSpPr>
        <p:grpSpPr>
          <a:xfrm>
            <a:off x="6742116" y="199992"/>
            <a:ext cx="5126796" cy="583544"/>
            <a:chOff x="739850" y="-683615"/>
            <a:chExt cx="5126796" cy="583544"/>
          </a:xfrm>
        </p:grpSpPr>
        <p:sp>
          <p:nvSpPr>
            <p:cNvPr id="25" name="Rectangle: Rounded Corners 24">
              <a:extLst>
                <a:ext uri="{FF2B5EF4-FFF2-40B4-BE49-F238E27FC236}">
                  <a16:creationId xmlns:a16="http://schemas.microsoft.com/office/drawing/2014/main" id="{245B2EE2-7DF5-48A9-BA10-0089BDB84448}"/>
                </a:ext>
              </a:extLst>
            </p:cNvPr>
            <p:cNvSpPr/>
            <p:nvPr/>
          </p:nvSpPr>
          <p:spPr>
            <a:xfrm>
              <a:off x="837869" y="-162698"/>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TextBox 25">
              <a:extLst>
                <a:ext uri="{FF2B5EF4-FFF2-40B4-BE49-F238E27FC236}">
                  <a16:creationId xmlns:a16="http://schemas.microsoft.com/office/drawing/2014/main" id="{574009F8-A467-4CCE-B67D-22D1812420B4}"/>
                </a:ext>
              </a:extLst>
            </p:cNvPr>
            <p:cNvSpPr txBox="1"/>
            <p:nvPr/>
          </p:nvSpPr>
          <p:spPr>
            <a:xfrm>
              <a:off x="739850" y="-683615"/>
              <a:ext cx="5126796" cy="461665"/>
            </a:xfrm>
            <a:prstGeom prst="rect">
              <a:avLst/>
            </a:prstGeom>
            <a:noFill/>
          </p:spPr>
          <p:txBody>
            <a:bodyPr wrap="square" rtlCol="0">
              <a:spAutoFit/>
            </a:bodyPr>
            <a:lstStyle/>
            <a:p>
              <a:r>
                <a:rPr lang="uk-UA" sz="24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Порівняння з Фондом </a:t>
              </a:r>
              <a:r>
                <a:rPr lang="uk-UA" sz="2400" b="1" dirty="0" err="1">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Мінветеранів</a:t>
              </a:r>
              <a:endParaRPr lang="id-ID" sz="24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sp>
        <p:nvSpPr>
          <p:cNvPr id="31" name="AutoShape 4">
            <a:extLst>
              <a:ext uri="{FF2B5EF4-FFF2-40B4-BE49-F238E27FC236}">
                <a16:creationId xmlns:a16="http://schemas.microsoft.com/office/drawing/2014/main" id="{2419B8D6-FCFD-419A-8B81-16E4DAE8959A}"/>
              </a:ext>
            </a:extLst>
          </p:cNvPr>
          <p:cNvSpPr>
            <a:spLocks/>
          </p:cNvSpPr>
          <p:nvPr/>
        </p:nvSpPr>
        <p:spPr bwMode="auto">
          <a:xfrm>
            <a:off x="4571903" y="2933700"/>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adFill>
            <a:gsLst>
              <a:gs pos="0">
                <a:schemeClr val="accent1"/>
              </a:gs>
              <a:gs pos="100000">
                <a:schemeClr val="accent5"/>
              </a:gs>
            </a:gsLst>
            <a:lin ang="2700000" scaled="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36" name="Group 35">
            <a:extLst>
              <a:ext uri="{FF2B5EF4-FFF2-40B4-BE49-F238E27FC236}">
                <a16:creationId xmlns:a16="http://schemas.microsoft.com/office/drawing/2014/main" id="{F284391D-522A-42B7-9A21-A99DA4A2D8A0}"/>
              </a:ext>
            </a:extLst>
          </p:cNvPr>
          <p:cNvGrpSpPr/>
          <p:nvPr/>
        </p:nvGrpSpPr>
        <p:grpSpPr>
          <a:xfrm>
            <a:off x="2844799" y="3798202"/>
            <a:ext cx="406400" cy="464344"/>
            <a:chOff x="9162373" y="3045147"/>
            <a:chExt cx="406400" cy="464344"/>
          </a:xfrm>
          <a:solidFill>
            <a:schemeClr val="bg1"/>
          </a:solidFill>
        </p:grpSpPr>
        <p:sp>
          <p:nvSpPr>
            <p:cNvPr id="37" name="AutoShape 48">
              <a:extLst>
                <a:ext uri="{FF2B5EF4-FFF2-40B4-BE49-F238E27FC236}">
                  <a16:creationId xmlns:a16="http://schemas.microsoft.com/office/drawing/2014/main" id="{8F0E2FB8-DFDF-4194-8705-7F0A831E936E}"/>
                </a:ext>
              </a:extLst>
            </p:cNvPr>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49">
              <a:extLst>
                <a:ext uri="{FF2B5EF4-FFF2-40B4-BE49-F238E27FC236}">
                  <a16:creationId xmlns:a16="http://schemas.microsoft.com/office/drawing/2014/main" id="{86D9F5EC-C712-42DA-BEAF-EB3965AA8386}"/>
                </a:ext>
              </a:extLst>
            </p:cNvPr>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50">
              <a:extLst>
                <a:ext uri="{FF2B5EF4-FFF2-40B4-BE49-F238E27FC236}">
                  <a16:creationId xmlns:a16="http://schemas.microsoft.com/office/drawing/2014/main" id="{FE281142-2EAC-4CFD-8923-94B7B0A141CA}"/>
                </a:ext>
              </a:extLst>
            </p:cNvPr>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51">
              <a:extLst>
                <a:ext uri="{FF2B5EF4-FFF2-40B4-BE49-F238E27FC236}">
                  <a16:creationId xmlns:a16="http://schemas.microsoft.com/office/drawing/2014/main" id="{70181DB3-3EB0-4621-A7FF-7784574A662A}"/>
                </a:ext>
              </a:extLst>
            </p:cNvPr>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1" name="Group 40">
            <a:extLst>
              <a:ext uri="{FF2B5EF4-FFF2-40B4-BE49-F238E27FC236}">
                <a16:creationId xmlns:a16="http://schemas.microsoft.com/office/drawing/2014/main" id="{49790A83-9A34-4DF4-89A6-4976DE73F201}"/>
              </a:ext>
            </a:extLst>
          </p:cNvPr>
          <p:cNvGrpSpPr/>
          <p:nvPr/>
        </p:nvGrpSpPr>
        <p:grpSpPr>
          <a:xfrm>
            <a:off x="1076818" y="4522374"/>
            <a:ext cx="464344" cy="464344"/>
            <a:chOff x="8216107" y="2577307"/>
            <a:chExt cx="464344" cy="464344"/>
          </a:xfrm>
          <a:gradFill>
            <a:gsLst>
              <a:gs pos="0">
                <a:schemeClr val="accent1"/>
              </a:gs>
              <a:gs pos="100000">
                <a:schemeClr val="accent5"/>
              </a:gs>
            </a:gsLst>
            <a:lin ang="2700000" scaled="0"/>
          </a:gradFill>
        </p:grpSpPr>
        <p:sp>
          <p:nvSpPr>
            <p:cNvPr id="42" name="AutoShape 52">
              <a:extLst>
                <a:ext uri="{FF2B5EF4-FFF2-40B4-BE49-F238E27FC236}">
                  <a16:creationId xmlns:a16="http://schemas.microsoft.com/office/drawing/2014/main" id="{8032AF72-F8FE-4029-A86C-FD3924F87C93}"/>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53">
              <a:extLst>
                <a:ext uri="{FF2B5EF4-FFF2-40B4-BE49-F238E27FC236}">
                  <a16:creationId xmlns:a16="http://schemas.microsoft.com/office/drawing/2014/main" id="{88F3A20F-0FDF-4B8F-B073-3FEDC7EFAE0F}"/>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4" name="AutoShape 54">
              <a:extLst>
                <a:ext uri="{FF2B5EF4-FFF2-40B4-BE49-F238E27FC236}">
                  <a16:creationId xmlns:a16="http://schemas.microsoft.com/office/drawing/2014/main" id="{275CA56D-92BB-4D24-9F99-EB1677818982}"/>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5" name="AutoShape 55">
              <a:extLst>
                <a:ext uri="{FF2B5EF4-FFF2-40B4-BE49-F238E27FC236}">
                  <a16:creationId xmlns:a16="http://schemas.microsoft.com/office/drawing/2014/main" id="{9BC2591A-45B4-4101-BEB8-4AF34E632729}"/>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0" name="AutoShape 59">
            <a:extLst>
              <a:ext uri="{FF2B5EF4-FFF2-40B4-BE49-F238E27FC236}">
                <a16:creationId xmlns:a16="http://schemas.microsoft.com/office/drawing/2014/main" id="{76C509F8-6DD6-482D-9F8C-B09892842DF2}"/>
              </a:ext>
            </a:extLst>
          </p:cNvPr>
          <p:cNvSpPr>
            <a:spLocks/>
          </p:cNvSpPr>
          <p:nvPr/>
        </p:nvSpPr>
        <p:spPr bwMode="auto">
          <a:xfrm>
            <a:off x="2773783" y="1122585"/>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adFill>
            <a:gsLst>
              <a:gs pos="0">
                <a:schemeClr val="accent1"/>
              </a:gs>
              <a:gs pos="100000">
                <a:schemeClr val="accent5"/>
              </a:gs>
            </a:gsLst>
            <a:lin ang="2700000" scaled="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2" name="Group 1">
            <a:extLst>
              <a:ext uri="{FF2B5EF4-FFF2-40B4-BE49-F238E27FC236}">
                <a16:creationId xmlns:a16="http://schemas.microsoft.com/office/drawing/2014/main" id="{8ED5DC2D-10FB-4AD5-BBA1-774ED7EE44BC}"/>
              </a:ext>
            </a:extLst>
          </p:cNvPr>
          <p:cNvGrpSpPr/>
          <p:nvPr/>
        </p:nvGrpSpPr>
        <p:grpSpPr>
          <a:xfrm>
            <a:off x="580113" y="619918"/>
            <a:ext cx="1547553" cy="3337628"/>
            <a:chOff x="580113" y="619918"/>
            <a:chExt cx="1547553" cy="3337628"/>
          </a:xfrm>
        </p:grpSpPr>
        <p:sp>
          <p:nvSpPr>
            <p:cNvPr id="4" name="Rectangle: Rounded Corners 3">
              <a:extLst>
                <a:ext uri="{FF2B5EF4-FFF2-40B4-BE49-F238E27FC236}">
                  <a16:creationId xmlns:a16="http://schemas.microsoft.com/office/drawing/2014/main" id="{C867824F-37EE-4D94-B0DD-BB4B784AC9DF}"/>
                </a:ext>
              </a:extLst>
            </p:cNvPr>
            <p:cNvSpPr/>
            <p:nvPr/>
          </p:nvSpPr>
          <p:spPr>
            <a:xfrm>
              <a:off x="580113" y="619918"/>
              <a:ext cx="1547553" cy="3335911"/>
            </a:xfrm>
            <a:prstGeom prst="roundRect">
              <a:avLst>
                <a:gd name="adj" fmla="val 0"/>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53" name="Group 52">
              <a:extLst>
                <a:ext uri="{FF2B5EF4-FFF2-40B4-BE49-F238E27FC236}">
                  <a16:creationId xmlns:a16="http://schemas.microsoft.com/office/drawing/2014/main" id="{E6559267-3DD1-4C78-96F7-15C97B558268}"/>
                </a:ext>
              </a:extLst>
            </p:cNvPr>
            <p:cNvGrpSpPr/>
            <p:nvPr/>
          </p:nvGrpSpPr>
          <p:grpSpPr>
            <a:xfrm>
              <a:off x="604667" y="700088"/>
              <a:ext cx="1391865" cy="3257458"/>
              <a:chOff x="604667" y="700088"/>
              <a:chExt cx="1391865" cy="3257458"/>
            </a:xfrm>
          </p:grpSpPr>
          <p:sp>
            <p:nvSpPr>
              <p:cNvPr id="51" name="Rectangle 50">
                <a:extLst>
                  <a:ext uri="{FF2B5EF4-FFF2-40B4-BE49-F238E27FC236}">
                    <a16:creationId xmlns:a16="http://schemas.microsoft.com/office/drawing/2014/main" id="{C18C9E56-0C36-437B-9AEA-2E6A0CBF3F5D}"/>
                  </a:ext>
                </a:extLst>
              </p:cNvPr>
              <p:cNvSpPr/>
              <p:nvPr/>
            </p:nvSpPr>
            <p:spPr>
              <a:xfrm>
                <a:off x="604667" y="3436762"/>
                <a:ext cx="1389596" cy="520784"/>
              </a:xfrm>
              <a:prstGeom prst="rect">
                <a:avLst/>
              </a:prstGeom>
            </p:spPr>
            <p:txBody>
              <a:bodyPr wrap="square">
                <a:spAutoFit/>
              </a:bodyPr>
              <a:lstStyle/>
              <a:p>
                <a:pPr algn="ctr">
                  <a:lnSpc>
                    <a:spcPct val="120000"/>
                  </a:lnSpc>
                </a:pPr>
                <a:r>
                  <a:rPr lang="uk-UA" sz="1200" b="1" dirty="0">
                    <a:solidFill>
                      <a:schemeClr val="bg1"/>
                    </a:solidFill>
                    <a:latin typeface="Mada SemiBold" pitchFamily="2"/>
                    <a:ea typeface="Open Sans" panose="020B0606030504020204" pitchFamily="34" charset="0"/>
                    <a:cs typeface="Open Sans" panose="020B0606030504020204" pitchFamily="34" charset="0"/>
                  </a:rPr>
                  <a:t>Відсутня бюрократія</a:t>
                </a:r>
                <a:endParaRPr lang="en-US" sz="1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63BA0D25-5AAD-48EF-89A6-C5D1C5591D5B}"/>
                  </a:ext>
                </a:extLst>
              </p:cNvPr>
              <p:cNvSpPr/>
              <p:nvPr/>
            </p:nvSpPr>
            <p:spPr>
              <a:xfrm>
                <a:off x="1558958" y="700088"/>
                <a:ext cx="437574" cy="298287"/>
              </a:xfrm>
              <a:prstGeom prst="rect">
                <a:avLst/>
              </a:prstGeom>
            </p:spPr>
            <p:txBody>
              <a:bodyPr wrap="square">
                <a:spAutoFit/>
              </a:bodyPr>
              <a:lstStyle/>
              <a:p>
                <a:pPr algn="r">
                  <a:lnSpc>
                    <a:spcPct val="120000"/>
                  </a:lnSpc>
                </a:pPr>
                <a:r>
                  <a:rPr lang="en-US" sz="1200" dirty="0">
                    <a:solidFill>
                      <a:schemeClr val="bg1"/>
                    </a:solidFill>
                    <a:latin typeface="Mada SemiBold" pitchFamily="2"/>
                    <a:ea typeface="Open Sans" panose="020B0606030504020204" pitchFamily="34" charset="0"/>
                    <a:cs typeface="Open Sans" panose="020B0606030504020204" pitchFamily="34" charset="0"/>
                  </a:rPr>
                  <a:t>01</a:t>
                </a:r>
              </a:p>
            </p:txBody>
          </p:sp>
        </p:grpSp>
      </p:grpSp>
      <p:grpSp>
        <p:nvGrpSpPr>
          <p:cNvPr id="12" name="Group 11">
            <a:extLst>
              <a:ext uri="{FF2B5EF4-FFF2-40B4-BE49-F238E27FC236}">
                <a16:creationId xmlns:a16="http://schemas.microsoft.com/office/drawing/2014/main" id="{2AAA111B-F288-409A-B6D4-7F4E7BB071AA}"/>
              </a:ext>
            </a:extLst>
          </p:cNvPr>
          <p:cNvGrpSpPr/>
          <p:nvPr/>
        </p:nvGrpSpPr>
        <p:grpSpPr>
          <a:xfrm>
            <a:off x="2274223" y="2362419"/>
            <a:ext cx="1547553" cy="3400110"/>
            <a:chOff x="2274223" y="2362419"/>
            <a:chExt cx="1547553" cy="3400110"/>
          </a:xfrm>
        </p:grpSpPr>
        <p:sp>
          <p:nvSpPr>
            <p:cNvPr id="10" name="Rectangle: Rounded Corners 9">
              <a:extLst>
                <a:ext uri="{FF2B5EF4-FFF2-40B4-BE49-F238E27FC236}">
                  <a16:creationId xmlns:a16="http://schemas.microsoft.com/office/drawing/2014/main" id="{C0787244-AF5E-4531-9F4B-10F137873FA7}"/>
                </a:ext>
              </a:extLst>
            </p:cNvPr>
            <p:cNvSpPr/>
            <p:nvPr/>
          </p:nvSpPr>
          <p:spPr>
            <a:xfrm flipV="1">
              <a:off x="2274223" y="2362419"/>
              <a:ext cx="1547553" cy="3335911"/>
            </a:xfrm>
            <a:prstGeom prst="roundRect">
              <a:avLst>
                <a:gd name="adj" fmla="val 0"/>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4" name="Group 53">
              <a:extLst>
                <a:ext uri="{FF2B5EF4-FFF2-40B4-BE49-F238E27FC236}">
                  <a16:creationId xmlns:a16="http://schemas.microsoft.com/office/drawing/2014/main" id="{DEC3EB3D-DC26-44FE-AD00-278196A9CAED}"/>
                </a:ext>
              </a:extLst>
            </p:cNvPr>
            <p:cNvGrpSpPr/>
            <p:nvPr/>
          </p:nvGrpSpPr>
          <p:grpSpPr>
            <a:xfrm>
              <a:off x="2352067" y="2505071"/>
              <a:ext cx="1391865" cy="3257458"/>
              <a:chOff x="604667" y="700088"/>
              <a:chExt cx="1391865" cy="3257458"/>
            </a:xfrm>
          </p:grpSpPr>
          <p:sp>
            <p:nvSpPr>
              <p:cNvPr id="55" name="Rectangle 54">
                <a:extLst>
                  <a:ext uri="{FF2B5EF4-FFF2-40B4-BE49-F238E27FC236}">
                    <a16:creationId xmlns:a16="http://schemas.microsoft.com/office/drawing/2014/main" id="{33B28BEE-55B5-4B88-8A57-F8D0AE395BD0}"/>
                  </a:ext>
                </a:extLst>
              </p:cNvPr>
              <p:cNvSpPr/>
              <p:nvPr/>
            </p:nvSpPr>
            <p:spPr>
              <a:xfrm>
                <a:off x="604667" y="3436762"/>
                <a:ext cx="1389596" cy="520784"/>
              </a:xfrm>
              <a:prstGeom prst="rect">
                <a:avLst/>
              </a:prstGeom>
            </p:spPr>
            <p:txBody>
              <a:bodyPr wrap="square">
                <a:spAutoFit/>
              </a:bodyPr>
              <a:lstStyle/>
              <a:p>
                <a:pPr algn="ctr">
                  <a:lnSpc>
                    <a:spcPct val="120000"/>
                  </a:lnSpc>
                </a:pPr>
                <a:r>
                  <a:rPr lang="uk-UA" sz="1200" b="1" dirty="0">
                    <a:solidFill>
                      <a:schemeClr val="bg1"/>
                    </a:solidFill>
                    <a:latin typeface="Mada SemiBold" pitchFamily="2"/>
                    <a:ea typeface="Open Sans" panose="020B0606030504020204" pitchFamily="34" charset="0"/>
                    <a:cs typeface="Open Sans" panose="020B0606030504020204" pitchFamily="34" charset="0"/>
                  </a:rPr>
                  <a:t>Накопичення активів</a:t>
                </a:r>
                <a:endParaRPr lang="en-US" sz="1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7E86F293-1C66-4861-B60E-4B5C5E8F1C0E}"/>
                  </a:ext>
                </a:extLst>
              </p:cNvPr>
              <p:cNvSpPr/>
              <p:nvPr/>
            </p:nvSpPr>
            <p:spPr>
              <a:xfrm>
                <a:off x="1558958" y="700088"/>
                <a:ext cx="437574" cy="298287"/>
              </a:xfrm>
              <a:prstGeom prst="rect">
                <a:avLst/>
              </a:prstGeom>
            </p:spPr>
            <p:txBody>
              <a:bodyPr wrap="square">
                <a:spAutoFit/>
              </a:bodyPr>
              <a:lstStyle/>
              <a:p>
                <a:pPr algn="r">
                  <a:lnSpc>
                    <a:spcPct val="120000"/>
                  </a:lnSpc>
                </a:pPr>
                <a:r>
                  <a:rPr lang="en-US" sz="1200" dirty="0">
                    <a:solidFill>
                      <a:schemeClr val="bg1"/>
                    </a:solidFill>
                    <a:latin typeface="Mada SemiBold" pitchFamily="2"/>
                    <a:ea typeface="Open Sans" panose="020B0606030504020204" pitchFamily="34" charset="0"/>
                    <a:cs typeface="Open Sans" panose="020B0606030504020204" pitchFamily="34" charset="0"/>
                  </a:rPr>
                  <a:t>04</a:t>
                </a:r>
              </a:p>
            </p:txBody>
          </p:sp>
        </p:grpSp>
      </p:grpSp>
      <p:grpSp>
        <p:nvGrpSpPr>
          <p:cNvPr id="6" name="Group 5">
            <a:extLst>
              <a:ext uri="{FF2B5EF4-FFF2-40B4-BE49-F238E27FC236}">
                <a16:creationId xmlns:a16="http://schemas.microsoft.com/office/drawing/2014/main" id="{D9B5E48D-0F17-4851-94F7-5970AFC632AB}"/>
              </a:ext>
            </a:extLst>
          </p:cNvPr>
          <p:cNvGrpSpPr/>
          <p:nvPr/>
        </p:nvGrpSpPr>
        <p:grpSpPr>
          <a:xfrm>
            <a:off x="4021623" y="619917"/>
            <a:ext cx="1547553" cy="1593410"/>
            <a:chOff x="4021623" y="619917"/>
            <a:chExt cx="1547553" cy="1593410"/>
          </a:xfrm>
        </p:grpSpPr>
        <p:sp>
          <p:nvSpPr>
            <p:cNvPr id="14" name="Rectangle: Rounded Corners 13">
              <a:extLst>
                <a:ext uri="{FF2B5EF4-FFF2-40B4-BE49-F238E27FC236}">
                  <a16:creationId xmlns:a16="http://schemas.microsoft.com/office/drawing/2014/main" id="{AF578889-806F-48F0-B269-2821BDD41F81}"/>
                </a:ext>
              </a:extLst>
            </p:cNvPr>
            <p:cNvSpPr/>
            <p:nvPr/>
          </p:nvSpPr>
          <p:spPr>
            <a:xfrm flipV="1">
              <a:off x="4021623" y="619917"/>
              <a:ext cx="1547553" cy="1593410"/>
            </a:xfrm>
            <a:prstGeom prst="roundRect">
              <a:avLst>
                <a:gd name="adj" fmla="val 0"/>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63" name="Group 62">
              <a:extLst>
                <a:ext uri="{FF2B5EF4-FFF2-40B4-BE49-F238E27FC236}">
                  <a16:creationId xmlns:a16="http://schemas.microsoft.com/office/drawing/2014/main" id="{493A8CBF-AA7F-4091-B444-CB0BD4B65A91}"/>
                </a:ext>
              </a:extLst>
            </p:cNvPr>
            <p:cNvGrpSpPr/>
            <p:nvPr/>
          </p:nvGrpSpPr>
          <p:grpSpPr>
            <a:xfrm>
              <a:off x="4100602" y="692893"/>
              <a:ext cx="1391865" cy="1447462"/>
              <a:chOff x="604667" y="2287587"/>
              <a:chExt cx="1391865" cy="1447462"/>
            </a:xfrm>
          </p:grpSpPr>
          <p:sp>
            <p:nvSpPr>
              <p:cNvPr id="64" name="Rectangle 63">
                <a:extLst>
                  <a:ext uri="{FF2B5EF4-FFF2-40B4-BE49-F238E27FC236}">
                    <a16:creationId xmlns:a16="http://schemas.microsoft.com/office/drawing/2014/main" id="{D2E492FA-2995-4131-AE92-D6103A2AC854}"/>
                  </a:ext>
                </a:extLst>
              </p:cNvPr>
              <p:cNvSpPr/>
              <p:nvPr/>
            </p:nvSpPr>
            <p:spPr>
              <a:xfrm>
                <a:off x="604667" y="3436762"/>
                <a:ext cx="1389596" cy="298287"/>
              </a:xfrm>
              <a:prstGeom prst="rect">
                <a:avLst/>
              </a:prstGeom>
            </p:spPr>
            <p:txBody>
              <a:bodyPr wrap="square">
                <a:spAutoFit/>
              </a:bodyPr>
              <a:lstStyle/>
              <a:p>
                <a:pPr algn="ctr">
                  <a:lnSpc>
                    <a:spcPct val="120000"/>
                  </a:lnSpc>
                </a:pPr>
                <a:r>
                  <a:rPr lang="uk-UA" sz="1200" b="1" dirty="0">
                    <a:solidFill>
                      <a:schemeClr val="bg1"/>
                    </a:solidFill>
                    <a:latin typeface="Mada SemiBold" pitchFamily="2"/>
                    <a:ea typeface="Open Sans" panose="020B0606030504020204" pitchFamily="34" charset="0"/>
                    <a:cs typeface="Open Sans" panose="020B0606030504020204" pitchFamily="34" charset="0"/>
                  </a:rPr>
                  <a:t>Незалежність</a:t>
                </a:r>
                <a:endParaRPr lang="en-US" sz="1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65" name="Rectangle 64">
                <a:extLst>
                  <a:ext uri="{FF2B5EF4-FFF2-40B4-BE49-F238E27FC236}">
                    <a16:creationId xmlns:a16="http://schemas.microsoft.com/office/drawing/2014/main" id="{33634550-06AA-47D3-AB3A-1D4A0653A1D3}"/>
                  </a:ext>
                </a:extLst>
              </p:cNvPr>
              <p:cNvSpPr/>
              <p:nvPr/>
            </p:nvSpPr>
            <p:spPr>
              <a:xfrm>
                <a:off x="1558958" y="2287587"/>
                <a:ext cx="437574" cy="298287"/>
              </a:xfrm>
              <a:prstGeom prst="rect">
                <a:avLst/>
              </a:prstGeom>
            </p:spPr>
            <p:txBody>
              <a:bodyPr wrap="square">
                <a:spAutoFit/>
              </a:bodyPr>
              <a:lstStyle/>
              <a:p>
                <a:pPr algn="r">
                  <a:lnSpc>
                    <a:spcPct val="120000"/>
                  </a:lnSpc>
                </a:pPr>
                <a:r>
                  <a:rPr lang="en-US" sz="1200" dirty="0">
                    <a:solidFill>
                      <a:schemeClr val="bg1"/>
                    </a:solidFill>
                    <a:latin typeface="Mada SemiBold" pitchFamily="2"/>
                    <a:ea typeface="Open Sans" panose="020B0606030504020204" pitchFamily="34" charset="0"/>
                    <a:cs typeface="Open Sans" panose="020B0606030504020204" pitchFamily="34" charset="0"/>
                  </a:rPr>
                  <a:t>05</a:t>
                </a:r>
              </a:p>
            </p:txBody>
          </p:sp>
        </p:grpSp>
      </p:grpSp>
      <p:grpSp>
        <p:nvGrpSpPr>
          <p:cNvPr id="9" name="Group 8">
            <a:extLst>
              <a:ext uri="{FF2B5EF4-FFF2-40B4-BE49-F238E27FC236}">
                <a16:creationId xmlns:a16="http://schemas.microsoft.com/office/drawing/2014/main" id="{6B870A5B-74E2-4E31-988A-A5D664AEF808}"/>
              </a:ext>
            </a:extLst>
          </p:cNvPr>
          <p:cNvGrpSpPr/>
          <p:nvPr/>
        </p:nvGrpSpPr>
        <p:grpSpPr>
          <a:xfrm>
            <a:off x="4042238" y="4088954"/>
            <a:ext cx="1547553" cy="1593410"/>
            <a:chOff x="4042238" y="4088954"/>
            <a:chExt cx="1547553" cy="1593410"/>
          </a:xfrm>
        </p:grpSpPr>
        <p:sp>
          <p:nvSpPr>
            <p:cNvPr id="17" name="Rectangle: Rounded Corners 16">
              <a:extLst>
                <a:ext uri="{FF2B5EF4-FFF2-40B4-BE49-F238E27FC236}">
                  <a16:creationId xmlns:a16="http://schemas.microsoft.com/office/drawing/2014/main" id="{FBAE0EEC-678B-4CBF-A222-78350E1F8575}"/>
                </a:ext>
              </a:extLst>
            </p:cNvPr>
            <p:cNvSpPr/>
            <p:nvPr/>
          </p:nvSpPr>
          <p:spPr>
            <a:xfrm flipV="1">
              <a:off x="4042238" y="4088954"/>
              <a:ext cx="1547553" cy="1593410"/>
            </a:xfrm>
            <a:prstGeom prst="roundRect">
              <a:avLst>
                <a:gd name="adj" fmla="val 0"/>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66" name="Group 65">
              <a:extLst>
                <a:ext uri="{FF2B5EF4-FFF2-40B4-BE49-F238E27FC236}">
                  <a16:creationId xmlns:a16="http://schemas.microsoft.com/office/drawing/2014/main" id="{C9EC1190-E6F3-4EC9-B92F-3A98336C9066}"/>
                </a:ext>
              </a:extLst>
            </p:cNvPr>
            <p:cNvGrpSpPr/>
            <p:nvPr/>
          </p:nvGrpSpPr>
          <p:grpSpPr>
            <a:xfrm>
              <a:off x="4100602" y="4177895"/>
              <a:ext cx="1391865" cy="1447462"/>
              <a:chOff x="604667" y="2287587"/>
              <a:chExt cx="1391865" cy="1447462"/>
            </a:xfrm>
          </p:grpSpPr>
          <p:sp>
            <p:nvSpPr>
              <p:cNvPr id="67" name="Rectangle 66">
                <a:extLst>
                  <a:ext uri="{FF2B5EF4-FFF2-40B4-BE49-F238E27FC236}">
                    <a16:creationId xmlns:a16="http://schemas.microsoft.com/office/drawing/2014/main" id="{A2866A2A-8738-4998-BECD-234C52A19060}"/>
                  </a:ext>
                </a:extLst>
              </p:cNvPr>
              <p:cNvSpPr/>
              <p:nvPr/>
            </p:nvSpPr>
            <p:spPr>
              <a:xfrm>
                <a:off x="604667" y="3436762"/>
                <a:ext cx="1389596" cy="298287"/>
              </a:xfrm>
              <a:prstGeom prst="rect">
                <a:avLst/>
              </a:prstGeom>
            </p:spPr>
            <p:txBody>
              <a:bodyPr wrap="square">
                <a:spAutoFit/>
              </a:bodyPr>
              <a:lstStyle/>
              <a:p>
                <a:pPr algn="ctr">
                  <a:lnSpc>
                    <a:spcPct val="120000"/>
                  </a:lnSpc>
                </a:pPr>
                <a:r>
                  <a:rPr lang="uk-UA" sz="1200" b="1" dirty="0">
                    <a:solidFill>
                      <a:schemeClr val="bg1"/>
                    </a:solidFill>
                    <a:latin typeface="Mada SemiBold" pitchFamily="2"/>
                    <a:ea typeface="Open Sans" panose="020B0606030504020204" pitchFamily="34" charset="0"/>
                    <a:cs typeface="Open Sans" panose="020B0606030504020204" pitchFamily="34" charset="0"/>
                  </a:rPr>
                  <a:t>Стабільність</a:t>
                </a:r>
                <a:endParaRPr lang="en-US" sz="1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9B2430EA-823C-48C6-8B97-5174F925223E}"/>
                  </a:ext>
                </a:extLst>
              </p:cNvPr>
              <p:cNvSpPr/>
              <p:nvPr/>
            </p:nvSpPr>
            <p:spPr>
              <a:xfrm>
                <a:off x="1558958" y="2287587"/>
                <a:ext cx="437574" cy="298287"/>
              </a:xfrm>
              <a:prstGeom prst="rect">
                <a:avLst/>
              </a:prstGeom>
            </p:spPr>
            <p:txBody>
              <a:bodyPr wrap="square">
                <a:spAutoFit/>
              </a:bodyPr>
              <a:lstStyle/>
              <a:p>
                <a:pPr algn="r">
                  <a:lnSpc>
                    <a:spcPct val="120000"/>
                  </a:lnSpc>
                </a:pPr>
                <a:r>
                  <a:rPr lang="en-US" sz="1200" dirty="0">
                    <a:solidFill>
                      <a:schemeClr val="bg1"/>
                    </a:solidFill>
                    <a:latin typeface="Mada SemiBold" pitchFamily="2"/>
                    <a:ea typeface="Open Sans" panose="020B0606030504020204" pitchFamily="34" charset="0"/>
                    <a:cs typeface="Open Sans" panose="020B0606030504020204" pitchFamily="34" charset="0"/>
                  </a:rPr>
                  <a:t>07</a:t>
                </a:r>
              </a:p>
            </p:txBody>
          </p:sp>
        </p:grpSp>
      </p:grpSp>
      <p:sp>
        <p:nvSpPr>
          <p:cNvPr id="15" name="Прямокутник 14">
            <a:extLst>
              <a:ext uri="{FF2B5EF4-FFF2-40B4-BE49-F238E27FC236}">
                <a16:creationId xmlns:a16="http://schemas.microsoft.com/office/drawing/2014/main" id="{9B35108D-917F-3A6B-A0A6-95968C54E2C7}"/>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8" name="Group 95">
            <a:extLst>
              <a:ext uri="{FF2B5EF4-FFF2-40B4-BE49-F238E27FC236}">
                <a16:creationId xmlns:a16="http://schemas.microsoft.com/office/drawing/2014/main" id="{4DDAA6EC-8E7A-8EB1-1C2E-6CE560722685}"/>
              </a:ext>
            </a:extLst>
          </p:cNvPr>
          <p:cNvGrpSpPr/>
          <p:nvPr/>
        </p:nvGrpSpPr>
        <p:grpSpPr>
          <a:xfrm>
            <a:off x="1134762" y="2040727"/>
            <a:ext cx="465138" cy="464344"/>
            <a:chOff x="6357938" y="1647825"/>
            <a:chExt cx="465138" cy="464344"/>
          </a:xfrm>
          <a:solidFill>
            <a:schemeClr val="bg1"/>
          </a:solidFill>
        </p:grpSpPr>
        <p:sp>
          <p:nvSpPr>
            <p:cNvPr id="19" name="AutoShape 84">
              <a:extLst>
                <a:ext uri="{FF2B5EF4-FFF2-40B4-BE49-F238E27FC236}">
                  <a16:creationId xmlns:a16="http://schemas.microsoft.com/office/drawing/2014/main" id="{2FB3AEE7-74A3-70B8-D5A2-9121893EA0FA}"/>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85">
              <a:extLst>
                <a:ext uri="{FF2B5EF4-FFF2-40B4-BE49-F238E27FC236}">
                  <a16:creationId xmlns:a16="http://schemas.microsoft.com/office/drawing/2014/main" id="{F259DA1B-C0A4-8B3B-DCD9-DEF913DE1319}"/>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86">
              <a:extLst>
                <a:ext uri="{FF2B5EF4-FFF2-40B4-BE49-F238E27FC236}">
                  <a16:creationId xmlns:a16="http://schemas.microsoft.com/office/drawing/2014/main" id="{6CAD84A5-C592-196C-9DFF-0EFBD88EC202}"/>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87">
              <a:extLst>
                <a:ext uri="{FF2B5EF4-FFF2-40B4-BE49-F238E27FC236}">
                  <a16:creationId xmlns:a16="http://schemas.microsoft.com/office/drawing/2014/main" id="{F116A066-901F-3ED5-7D2F-0CC1B2AD7BD8}"/>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88">
              <a:extLst>
                <a:ext uri="{FF2B5EF4-FFF2-40B4-BE49-F238E27FC236}">
                  <a16:creationId xmlns:a16="http://schemas.microsoft.com/office/drawing/2014/main" id="{B163ACD4-5FA8-86BB-CAFD-1B655E6A542D}"/>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2" name="AutoShape 89">
              <a:extLst>
                <a:ext uri="{FF2B5EF4-FFF2-40B4-BE49-F238E27FC236}">
                  <a16:creationId xmlns:a16="http://schemas.microsoft.com/office/drawing/2014/main" id="{25DEC649-6AA6-4F6C-B4F3-D32CBEA50BF6}"/>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3" name="AutoShape 90">
              <a:extLst>
                <a:ext uri="{FF2B5EF4-FFF2-40B4-BE49-F238E27FC236}">
                  <a16:creationId xmlns:a16="http://schemas.microsoft.com/office/drawing/2014/main" id="{2EAAFA03-B057-40BF-C374-4F5D1E61F83C}"/>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4" name="AutoShape 91">
              <a:extLst>
                <a:ext uri="{FF2B5EF4-FFF2-40B4-BE49-F238E27FC236}">
                  <a16:creationId xmlns:a16="http://schemas.microsoft.com/office/drawing/2014/main" id="{59DEB1BA-FCC7-1870-B3A6-6F02135D4FA2}"/>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5" name="AutoShape 92">
              <a:extLst>
                <a:ext uri="{FF2B5EF4-FFF2-40B4-BE49-F238E27FC236}">
                  <a16:creationId xmlns:a16="http://schemas.microsoft.com/office/drawing/2014/main" id="{546EDA7B-A0F0-3AAC-FA8C-3E25E5CC8135}"/>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93">
              <a:extLst>
                <a:ext uri="{FF2B5EF4-FFF2-40B4-BE49-F238E27FC236}">
                  <a16:creationId xmlns:a16="http://schemas.microsoft.com/office/drawing/2014/main" id="{D3CCF9D4-0EAA-D376-2BDD-3E86C8698A2D}"/>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7" name="AutoShape 94">
              <a:extLst>
                <a:ext uri="{FF2B5EF4-FFF2-40B4-BE49-F238E27FC236}">
                  <a16:creationId xmlns:a16="http://schemas.microsoft.com/office/drawing/2014/main" id="{81C53163-24B3-1C7B-6242-7C92B3CD2E0F}"/>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8" name="AutoShape 95">
              <a:extLst>
                <a:ext uri="{FF2B5EF4-FFF2-40B4-BE49-F238E27FC236}">
                  <a16:creationId xmlns:a16="http://schemas.microsoft.com/office/drawing/2014/main" id="{C5FE5C71-3A7D-68F3-DFB5-7396430012F6}"/>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9" name="AutoShape 96">
              <a:extLst>
                <a:ext uri="{FF2B5EF4-FFF2-40B4-BE49-F238E27FC236}">
                  <a16:creationId xmlns:a16="http://schemas.microsoft.com/office/drawing/2014/main" id="{E67CAEDF-9BBE-0C4F-6046-1FB9CE51A972}"/>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80" name="AutoShape 46">
            <a:extLst>
              <a:ext uri="{FF2B5EF4-FFF2-40B4-BE49-F238E27FC236}">
                <a16:creationId xmlns:a16="http://schemas.microsoft.com/office/drawing/2014/main" id="{922639EB-A78F-6C6E-E925-C3D34B75D9B7}"/>
              </a:ext>
            </a:extLst>
          </p:cNvPr>
          <p:cNvSpPr>
            <a:spLocks/>
          </p:cNvSpPr>
          <p:nvPr/>
        </p:nvSpPr>
        <p:spPr bwMode="auto">
          <a:xfrm>
            <a:off x="4563227" y="1105771"/>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81" name="Group 91">
            <a:extLst>
              <a:ext uri="{FF2B5EF4-FFF2-40B4-BE49-F238E27FC236}">
                <a16:creationId xmlns:a16="http://schemas.microsoft.com/office/drawing/2014/main" id="{392A2C12-A79C-87DF-D374-92ECB7636AB8}"/>
              </a:ext>
            </a:extLst>
          </p:cNvPr>
          <p:cNvGrpSpPr/>
          <p:nvPr/>
        </p:nvGrpSpPr>
        <p:grpSpPr>
          <a:xfrm>
            <a:off x="4556822" y="4622666"/>
            <a:ext cx="464344" cy="464344"/>
            <a:chOff x="8204317" y="2115665"/>
            <a:chExt cx="464344" cy="464344"/>
          </a:xfrm>
          <a:solidFill>
            <a:schemeClr val="bg1"/>
          </a:solidFill>
        </p:grpSpPr>
        <p:sp>
          <p:nvSpPr>
            <p:cNvPr id="82" name="AutoShape 81">
              <a:extLst>
                <a:ext uri="{FF2B5EF4-FFF2-40B4-BE49-F238E27FC236}">
                  <a16:creationId xmlns:a16="http://schemas.microsoft.com/office/drawing/2014/main" id="{5DEEFE90-ECB8-1476-E26C-956A580A97B3}"/>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3" name="AutoShape 82">
              <a:extLst>
                <a:ext uri="{FF2B5EF4-FFF2-40B4-BE49-F238E27FC236}">
                  <a16:creationId xmlns:a16="http://schemas.microsoft.com/office/drawing/2014/main" id="{5ED568A0-DE7B-263D-AE6C-09A4498CB150}"/>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2715709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14:bounceEnd="50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0-#ppt_w/2"/>
                                              </p:val>
                                            </p:tav>
                                            <p:tav tm="100000">
                                              <p:val>
                                                <p:strVal val="#ppt_x"/>
                                              </p:val>
                                            </p:tav>
                                          </p:tavLst>
                                        </p:anim>
                                        <p:anim calcmode="lin" valueType="num">
                                          <p:cBhvr additive="base">
                                            <p:cTn id="28" dur="75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0-#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0-#ppt_w/2"/>
                                              </p:val>
                                            </p:tav>
                                            <p:tav tm="100000">
                                              <p:val>
                                                <p:strVal val="#ppt_x"/>
                                              </p:val>
                                            </p:tav>
                                          </p:tavLst>
                                        </p:anim>
                                        <p:anim calcmode="lin" valueType="num">
                                          <p:cBhvr additive="base">
                                            <p:cTn id="36" dur="75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0-#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0-#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par>
                                    <p:cTn id="45" presetID="49" presetClass="entr" presetSubtype="0" decel="100000" fill="hold" grpId="0" nodeType="withEffect">
                                      <p:stCondLst>
                                        <p:cond delay="150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 calcmode="lin" valueType="num">
                                          <p:cBhvr>
                                            <p:cTn id="49" dur="500" fill="hold"/>
                                            <p:tgtEl>
                                              <p:spTgt spid="31"/>
                                            </p:tgtEl>
                                            <p:attrNameLst>
                                              <p:attrName>style.rotation</p:attrName>
                                            </p:attrNameLst>
                                          </p:cBhvr>
                                          <p:tavLst>
                                            <p:tav tm="0">
                                              <p:val>
                                                <p:fltVal val="360"/>
                                              </p:val>
                                            </p:tav>
                                            <p:tav tm="100000">
                                              <p:val>
                                                <p:fltVal val="0"/>
                                              </p:val>
                                            </p:tav>
                                          </p:tavLst>
                                        </p:anim>
                                        <p:animEffect transition="in" filter="fade">
                                          <p:cBhvr>
                                            <p:cTn id="50" dur="500"/>
                                            <p:tgtEl>
                                              <p:spTgt spid="31"/>
                                            </p:tgtEl>
                                          </p:cBhvr>
                                        </p:animEffect>
                                      </p:childTnLst>
                                    </p:cTn>
                                  </p:par>
                                  <p:par>
                                    <p:cTn id="51" presetID="49" presetClass="entr" presetSubtype="0" decel="100000" fill="hold" nodeType="withEffect">
                                      <p:stCondLst>
                                        <p:cond delay="15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 calcmode="lin" valueType="num">
                                          <p:cBhvr>
                                            <p:cTn id="55" dur="500" fill="hold"/>
                                            <p:tgtEl>
                                              <p:spTgt spid="36"/>
                                            </p:tgtEl>
                                            <p:attrNameLst>
                                              <p:attrName>style.rotation</p:attrName>
                                            </p:attrNameLst>
                                          </p:cBhvr>
                                          <p:tavLst>
                                            <p:tav tm="0">
                                              <p:val>
                                                <p:fltVal val="360"/>
                                              </p:val>
                                            </p:tav>
                                            <p:tav tm="100000">
                                              <p:val>
                                                <p:fltVal val="0"/>
                                              </p:val>
                                            </p:tav>
                                          </p:tavLst>
                                        </p:anim>
                                        <p:animEffect transition="in" filter="fade">
                                          <p:cBhvr>
                                            <p:cTn id="56" dur="500"/>
                                            <p:tgtEl>
                                              <p:spTgt spid="36"/>
                                            </p:tgtEl>
                                          </p:cBhvr>
                                        </p:animEffect>
                                      </p:childTnLst>
                                    </p:cTn>
                                  </p:par>
                                  <p:par>
                                    <p:cTn id="57" presetID="49" presetClass="entr" presetSubtype="0" decel="100000" fill="hold" nodeType="withEffect">
                                      <p:stCondLst>
                                        <p:cond delay="150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 calcmode="lin" valueType="num">
                                          <p:cBhvr>
                                            <p:cTn id="61" dur="500" fill="hold"/>
                                            <p:tgtEl>
                                              <p:spTgt spid="41"/>
                                            </p:tgtEl>
                                            <p:attrNameLst>
                                              <p:attrName>style.rotation</p:attrName>
                                            </p:attrNameLst>
                                          </p:cBhvr>
                                          <p:tavLst>
                                            <p:tav tm="0">
                                              <p:val>
                                                <p:fltVal val="360"/>
                                              </p:val>
                                            </p:tav>
                                            <p:tav tm="100000">
                                              <p:val>
                                                <p:fltVal val="0"/>
                                              </p:val>
                                            </p:tav>
                                          </p:tavLst>
                                        </p:anim>
                                        <p:animEffect transition="in" filter="fade">
                                          <p:cBhvr>
                                            <p:cTn id="62" dur="500"/>
                                            <p:tgtEl>
                                              <p:spTgt spid="41"/>
                                            </p:tgtEl>
                                          </p:cBhvr>
                                        </p:animEffect>
                                      </p:childTnLst>
                                    </p:cTn>
                                  </p:par>
                                  <p:par>
                                    <p:cTn id="63" presetID="49" presetClass="entr" presetSubtype="0" decel="100000" fill="hold" grpId="0" nodeType="withEffect">
                                      <p:stCondLst>
                                        <p:cond delay="150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0-#ppt_w/2"/>
                                              </p:val>
                                            </p:tav>
                                            <p:tav tm="100000">
                                              <p:val>
                                                <p:strVal val="#ppt_x"/>
                                              </p:val>
                                            </p:tav>
                                          </p:tavLst>
                                        </p:anim>
                                        <p:anim calcmode="lin" valueType="num">
                                          <p:cBhvr additive="base">
                                            <p:cTn id="28" dur="75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0-#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0-#ppt_w/2"/>
                                              </p:val>
                                            </p:tav>
                                            <p:tav tm="100000">
                                              <p:val>
                                                <p:strVal val="#ppt_x"/>
                                              </p:val>
                                            </p:tav>
                                          </p:tavLst>
                                        </p:anim>
                                        <p:anim calcmode="lin" valueType="num">
                                          <p:cBhvr additive="base">
                                            <p:cTn id="36" dur="75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0-#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0-#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par>
                                    <p:cTn id="45" presetID="49" presetClass="entr" presetSubtype="0" decel="100000" fill="hold" grpId="0" nodeType="withEffect">
                                      <p:stCondLst>
                                        <p:cond delay="150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 calcmode="lin" valueType="num">
                                          <p:cBhvr>
                                            <p:cTn id="49" dur="500" fill="hold"/>
                                            <p:tgtEl>
                                              <p:spTgt spid="31"/>
                                            </p:tgtEl>
                                            <p:attrNameLst>
                                              <p:attrName>style.rotation</p:attrName>
                                            </p:attrNameLst>
                                          </p:cBhvr>
                                          <p:tavLst>
                                            <p:tav tm="0">
                                              <p:val>
                                                <p:fltVal val="360"/>
                                              </p:val>
                                            </p:tav>
                                            <p:tav tm="100000">
                                              <p:val>
                                                <p:fltVal val="0"/>
                                              </p:val>
                                            </p:tav>
                                          </p:tavLst>
                                        </p:anim>
                                        <p:animEffect transition="in" filter="fade">
                                          <p:cBhvr>
                                            <p:cTn id="50" dur="500"/>
                                            <p:tgtEl>
                                              <p:spTgt spid="31"/>
                                            </p:tgtEl>
                                          </p:cBhvr>
                                        </p:animEffect>
                                      </p:childTnLst>
                                    </p:cTn>
                                  </p:par>
                                  <p:par>
                                    <p:cTn id="51" presetID="49" presetClass="entr" presetSubtype="0" decel="100000" fill="hold" grpId="0" nodeType="withEffect">
                                      <p:stCondLst>
                                        <p:cond delay="15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 calcmode="lin" valueType="num">
                                          <p:cBhvr>
                                            <p:cTn id="55" dur="500" fill="hold"/>
                                            <p:tgtEl>
                                              <p:spTgt spid="32"/>
                                            </p:tgtEl>
                                            <p:attrNameLst>
                                              <p:attrName>style.rotation</p:attrName>
                                            </p:attrNameLst>
                                          </p:cBhvr>
                                          <p:tavLst>
                                            <p:tav tm="0">
                                              <p:val>
                                                <p:fltVal val="360"/>
                                              </p:val>
                                            </p:tav>
                                            <p:tav tm="100000">
                                              <p:val>
                                                <p:fltVal val="0"/>
                                              </p:val>
                                            </p:tav>
                                          </p:tavLst>
                                        </p:anim>
                                        <p:animEffect transition="in" filter="fade">
                                          <p:cBhvr>
                                            <p:cTn id="56" dur="500"/>
                                            <p:tgtEl>
                                              <p:spTgt spid="32"/>
                                            </p:tgtEl>
                                          </p:cBhvr>
                                        </p:animEffect>
                                      </p:childTnLst>
                                    </p:cTn>
                                  </p:par>
                                  <p:par>
                                    <p:cTn id="57" presetID="49" presetClass="entr" presetSubtype="0" decel="100000" fill="hold" nodeType="withEffect">
                                      <p:stCondLst>
                                        <p:cond delay="15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 calcmode="lin" valueType="num">
                                          <p:cBhvr>
                                            <p:cTn id="61" dur="500" fill="hold"/>
                                            <p:tgtEl>
                                              <p:spTgt spid="33"/>
                                            </p:tgtEl>
                                            <p:attrNameLst>
                                              <p:attrName>style.rotation</p:attrName>
                                            </p:attrNameLst>
                                          </p:cBhvr>
                                          <p:tavLst>
                                            <p:tav tm="0">
                                              <p:val>
                                                <p:fltVal val="360"/>
                                              </p:val>
                                            </p:tav>
                                            <p:tav tm="100000">
                                              <p:val>
                                                <p:fltVal val="0"/>
                                              </p:val>
                                            </p:tav>
                                          </p:tavLst>
                                        </p:anim>
                                        <p:animEffect transition="in" filter="fade">
                                          <p:cBhvr>
                                            <p:cTn id="62" dur="500"/>
                                            <p:tgtEl>
                                              <p:spTgt spid="33"/>
                                            </p:tgtEl>
                                          </p:cBhvr>
                                        </p:animEffect>
                                      </p:childTnLst>
                                    </p:cTn>
                                  </p:par>
                                  <p:par>
                                    <p:cTn id="63" presetID="49" presetClass="entr" presetSubtype="0" decel="100000" fill="hold" nodeType="withEffect">
                                      <p:stCondLst>
                                        <p:cond delay="1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 calcmode="lin" valueType="num">
                                          <p:cBhvr>
                                            <p:cTn id="67" dur="500" fill="hold"/>
                                            <p:tgtEl>
                                              <p:spTgt spid="36"/>
                                            </p:tgtEl>
                                            <p:attrNameLst>
                                              <p:attrName>style.rotation</p:attrName>
                                            </p:attrNameLst>
                                          </p:cBhvr>
                                          <p:tavLst>
                                            <p:tav tm="0">
                                              <p:val>
                                                <p:fltVal val="360"/>
                                              </p:val>
                                            </p:tav>
                                            <p:tav tm="100000">
                                              <p:val>
                                                <p:fltVal val="0"/>
                                              </p:val>
                                            </p:tav>
                                          </p:tavLst>
                                        </p:anim>
                                        <p:animEffect transition="in" filter="fade">
                                          <p:cBhvr>
                                            <p:cTn id="68" dur="500"/>
                                            <p:tgtEl>
                                              <p:spTgt spid="36"/>
                                            </p:tgtEl>
                                          </p:cBhvr>
                                        </p:animEffect>
                                      </p:childTnLst>
                                    </p:cTn>
                                  </p:par>
                                  <p:par>
                                    <p:cTn id="69" presetID="49" presetClass="entr" presetSubtype="0" decel="100000" fill="hold" nodeType="withEffect">
                                      <p:stCondLst>
                                        <p:cond delay="150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style.rotation</p:attrName>
                                            </p:attrNameLst>
                                          </p:cBhvr>
                                          <p:tavLst>
                                            <p:tav tm="0">
                                              <p:val>
                                                <p:fltVal val="360"/>
                                              </p:val>
                                            </p:tav>
                                            <p:tav tm="100000">
                                              <p:val>
                                                <p:fltVal val="0"/>
                                              </p:val>
                                            </p:tav>
                                          </p:tavLst>
                                        </p:anim>
                                        <p:animEffect transition="in" filter="fade">
                                          <p:cBhvr>
                                            <p:cTn id="74" dur="500"/>
                                            <p:tgtEl>
                                              <p:spTgt spid="41"/>
                                            </p:tgtEl>
                                          </p:cBhvr>
                                        </p:animEffect>
                                      </p:childTnLst>
                                    </p:cTn>
                                  </p:par>
                                  <p:par>
                                    <p:cTn id="75" presetID="49" presetClass="entr" presetSubtype="0" decel="100000" fill="hold" nodeType="withEffect">
                                      <p:stCondLst>
                                        <p:cond delay="150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 calcmode="lin" valueType="num">
                                          <p:cBhvr>
                                            <p:cTn id="79" dur="500" fill="hold"/>
                                            <p:tgtEl>
                                              <p:spTgt spid="46"/>
                                            </p:tgtEl>
                                            <p:attrNameLst>
                                              <p:attrName>style.rotation</p:attrName>
                                            </p:attrNameLst>
                                          </p:cBhvr>
                                          <p:tavLst>
                                            <p:tav tm="0">
                                              <p:val>
                                                <p:fltVal val="360"/>
                                              </p:val>
                                            </p:tav>
                                            <p:tav tm="100000">
                                              <p:val>
                                                <p:fltVal val="0"/>
                                              </p:val>
                                            </p:tav>
                                          </p:tavLst>
                                        </p:anim>
                                        <p:animEffect transition="in" filter="fade">
                                          <p:cBhvr>
                                            <p:cTn id="80" dur="500"/>
                                            <p:tgtEl>
                                              <p:spTgt spid="46"/>
                                            </p:tgtEl>
                                          </p:cBhvr>
                                        </p:animEffect>
                                      </p:childTnLst>
                                    </p:cTn>
                                  </p:par>
                                  <p:par>
                                    <p:cTn id="81" presetID="49" presetClass="entr" presetSubtype="0" decel="100000" fill="hold" grpId="0" nodeType="withEffect">
                                      <p:stCondLst>
                                        <p:cond delay="1500"/>
                                      </p:stCondLst>
                                      <p:childTnLst>
                                        <p:set>
                                          <p:cBhvr>
                                            <p:cTn id="82" dur="1" fill="hold">
                                              <p:stCondLst>
                                                <p:cond delay="0"/>
                                              </p:stCondLst>
                                            </p:cTn>
                                            <p:tgtEl>
                                              <p:spTgt spid="50"/>
                                            </p:tgtEl>
                                            <p:attrNameLst>
                                              <p:attrName>style.visibility</p:attrName>
                                            </p:attrNameLst>
                                          </p:cBhvr>
                                          <p:to>
                                            <p:strVal val="visible"/>
                                          </p:to>
                                        </p:set>
                                        <p:anim calcmode="lin" valueType="num">
                                          <p:cBhvr>
                                            <p:cTn id="83" dur="500" fill="hold"/>
                                            <p:tgtEl>
                                              <p:spTgt spid="50"/>
                                            </p:tgtEl>
                                            <p:attrNameLst>
                                              <p:attrName>ppt_w</p:attrName>
                                            </p:attrNameLst>
                                          </p:cBhvr>
                                          <p:tavLst>
                                            <p:tav tm="0">
                                              <p:val>
                                                <p:fltVal val="0"/>
                                              </p:val>
                                            </p:tav>
                                            <p:tav tm="100000">
                                              <p:val>
                                                <p:strVal val="#ppt_w"/>
                                              </p:val>
                                            </p:tav>
                                          </p:tavLst>
                                        </p:anim>
                                        <p:anim calcmode="lin" valueType="num">
                                          <p:cBhvr>
                                            <p:cTn id="84" dur="500" fill="hold"/>
                                            <p:tgtEl>
                                              <p:spTgt spid="50"/>
                                            </p:tgtEl>
                                            <p:attrNameLst>
                                              <p:attrName>ppt_h</p:attrName>
                                            </p:attrNameLst>
                                          </p:cBhvr>
                                          <p:tavLst>
                                            <p:tav tm="0">
                                              <p:val>
                                                <p:fltVal val="0"/>
                                              </p:val>
                                            </p:tav>
                                            <p:tav tm="100000">
                                              <p:val>
                                                <p:strVal val="#ppt_h"/>
                                              </p:val>
                                            </p:tav>
                                          </p:tavLst>
                                        </p:anim>
                                        <p:anim calcmode="lin" valueType="num">
                                          <p:cBhvr>
                                            <p:cTn id="85" dur="500" fill="hold"/>
                                            <p:tgtEl>
                                              <p:spTgt spid="50"/>
                                            </p:tgtEl>
                                            <p:attrNameLst>
                                              <p:attrName>style.rotation</p:attrName>
                                            </p:attrNameLst>
                                          </p:cBhvr>
                                          <p:tavLst>
                                            <p:tav tm="0">
                                              <p:val>
                                                <p:fltVal val="360"/>
                                              </p:val>
                                            </p:tav>
                                            <p:tav tm="100000">
                                              <p:val>
                                                <p:fltVal val="0"/>
                                              </p:val>
                                            </p:tav>
                                          </p:tavLst>
                                        </p:anim>
                                        <p:animEffect transition="in" filter="fade">
                                          <p:cBhvr>
                                            <p:cTn id="8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5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CDA666-C182-4BCC-A4B3-7A6B7A243B84}"/>
              </a:ext>
            </a:extLst>
          </p:cNvPr>
          <p:cNvSpPr/>
          <p:nvPr/>
        </p:nvSpPr>
        <p:spPr>
          <a:xfrm>
            <a:off x="3048000" y="0"/>
            <a:ext cx="3048000" cy="2728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E642BA62-BB4D-4156-BFB8-9CDD8BCA4477}"/>
              </a:ext>
            </a:extLst>
          </p:cNvPr>
          <p:cNvSpPr/>
          <p:nvPr/>
        </p:nvSpPr>
        <p:spPr>
          <a:xfrm>
            <a:off x="6096000" y="0"/>
            <a:ext cx="3048000" cy="2728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0ADC3234-1E6D-4BA7-B241-19E09AFCA629}"/>
              </a:ext>
            </a:extLst>
          </p:cNvPr>
          <p:cNvSpPr/>
          <p:nvPr/>
        </p:nvSpPr>
        <p:spPr>
          <a:xfrm>
            <a:off x="9144000" y="0"/>
            <a:ext cx="3048000" cy="2728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a:extLst>
              <a:ext uri="{FF2B5EF4-FFF2-40B4-BE49-F238E27FC236}">
                <a16:creationId xmlns:a16="http://schemas.microsoft.com/office/drawing/2014/main" id="{80AB3DD4-26DF-4F46-98CD-1FF1BA61E5B4}"/>
              </a:ext>
            </a:extLst>
          </p:cNvPr>
          <p:cNvGrpSpPr/>
          <p:nvPr/>
        </p:nvGrpSpPr>
        <p:grpSpPr>
          <a:xfrm>
            <a:off x="0" y="0"/>
            <a:ext cx="3048000" cy="2960916"/>
            <a:chOff x="0" y="0"/>
            <a:chExt cx="3048000" cy="2960916"/>
          </a:xfrm>
          <a:gradFill>
            <a:gsLst>
              <a:gs pos="0">
                <a:schemeClr val="accent1"/>
              </a:gs>
              <a:gs pos="100000">
                <a:schemeClr val="accent4"/>
              </a:gs>
            </a:gsLst>
            <a:lin ang="2700000" scaled="0"/>
          </a:gradFill>
        </p:grpSpPr>
        <p:sp>
          <p:nvSpPr>
            <p:cNvPr id="4" name="Rectangle 3">
              <a:extLst>
                <a:ext uri="{FF2B5EF4-FFF2-40B4-BE49-F238E27FC236}">
                  <a16:creationId xmlns:a16="http://schemas.microsoft.com/office/drawing/2014/main" id="{28FE6B97-0CE3-44EA-ABD5-75E2647EAE8D}"/>
                </a:ext>
              </a:extLst>
            </p:cNvPr>
            <p:cNvSpPr/>
            <p:nvPr/>
          </p:nvSpPr>
          <p:spPr>
            <a:xfrm>
              <a:off x="0" y="0"/>
              <a:ext cx="3048000" cy="2728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Isosceles Triangle 8">
              <a:extLst>
                <a:ext uri="{FF2B5EF4-FFF2-40B4-BE49-F238E27FC236}">
                  <a16:creationId xmlns:a16="http://schemas.microsoft.com/office/drawing/2014/main" id="{C1DFCB38-FB4D-484F-B240-16392485A2EA}"/>
                </a:ext>
              </a:extLst>
            </p:cNvPr>
            <p:cNvSpPr/>
            <p:nvPr/>
          </p:nvSpPr>
          <p:spPr>
            <a:xfrm flipV="1">
              <a:off x="1310640" y="2728452"/>
              <a:ext cx="426720" cy="2324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15" name="Straight Connector 14">
            <a:extLst>
              <a:ext uri="{FF2B5EF4-FFF2-40B4-BE49-F238E27FC236}">
                <a16:creationId xmlns:a16="http://schemas.microsoft.com/office/drawing/2014/main" id="{066FD1C3-AF40-4A16-82E4-91ED03EFE987}"/>
              </a:ext>
            </a:extLst>
          </p:cNvPr>
          <p:cNvCxnSpPr>
            <a:cxnSpLocks/>
          </p:cNvCxnSpPr>
          <p:nvPr/>
        </p:nvCxnSpPr>
        <p:spPr>
          <a:xfrm>
            <a:off x="1662136" y="975606"/>
            <a:ext cx="88677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1437408-3897-4786-A840-090E5DDB84F3}"/>
              </a:ext>
            </a:extLst>
          </p:cNvPr>
          <p:cNvSpPr/>
          <p:nvPr/>
        </p:nvSpPr>
        <p:spPr>
          <a:xfrm>
            <a:off x="10279380" y="586986"/>
            <a:ext cx="777240" cy="777240"/>
          </a:xfrm>
          <a:prstGeom prst="ellipse">
            <a:avLst/>
          </a:prstGeom>
          <a:solidFill>
            <a:schemeClr val="bg1"/>
          </a:solidFill>
          <a:ln>
            <a:no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a:extLst>
              <a:ext uri="{FF2B5EF4-FFF2-40B4-BE49-F238E27FC236}">
                <a16:creationId xmlns:a16="http://schemas.microsoft.com/office/drawing/2014/main" id="{F11124E4-2BF8-433D-8DC4-D2494879855D}"/>
              </a:ext>
            </a:extLst>
          </p:cNvPr>
          <p:cNvSpPr/>
          <p:nvPr/>
        </p:nvSpPr>
        <p:spPr>
          <a:xfrm>
            <a:off x="7210684" y="573734"/>
            <a:ext cx="777240" cy="777240"/>
          </a:xfrm>
          <a:prstGeom prst="ellipse">
            <a:avLst/>
          </a:prstGeom>
          <a:solidFill>
            <a:schemeClr val="bg1"/>
          </a:solidFill>
          <a:ln>
            <a:no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Oval 11">
            <a:extLst>
              <a:ext uri="{FF2B5EF4-FFF2-40B4-BE49-F238E27FC236}">
                <a16:creationId xmlns:a16="http://schemas.microsoft.com/office/drawing/2014/main" id="{F24F8026-C9FF-4CD9-8FB2-69C0B1CAFD18}"/>
              </a:ext>
            </a:extLst>
          </p:cNvPr>
          <p:cNvSpPr/>
          <p:nvPr/>
        </p:nvSpPr>
        <p:spPr>
          <a:xfrm>
            <a:off x="4183380" y="586986"/>
            <a:ext cx="777240" cy="777240"/>
          </a:xfrm>
          <a:prstGeom prst="ellipse">
            <a:avLst/>
          </a:prstGeom>
          <a:solidFill>
            <a:schemeClr val="bg1"/>
          </a:solidFill>
          <a:ln>
            <a:no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TextBox 30">
            <a:extLst>
              <a:ext uri="{FF2B5EF4-FFF2-40B4-BE49-F238E27FC236}">
                <a16:creationId xmlns:a16="http://schemas.microsoft.com/office/drawing/2014/main" id="{0D59D9BE-D683-4919-A706-25715D58ECA0}"/>
              </a:ext>
            </a:extLst>
          </p:cNvPr>
          <p:cNvSpPr txBox="1"/>
          <p:nvPr/>
        </p:nvSpPr>
        <p:spPr>
          <a:xfrm>
            <a:off x="3364777" y="1698519"/>
            <a:ext cx="2414446" cy="646331"/>
          </a:xfrm>
          <a:prstGeom prst="rect">
            <a:avLst/>
          </a:prstGeom>
          <a:noFill/>
        </p:spPr>
        <p:txBody>
          <a:bodyPr wrap="square" rtlCol="0">
            <a:spAutoFit/>
          </a:bodyPr>
          <a:lstStyle/>
          <a:p>
            <a:pPr algn="ctr"/>
            <a:r>
              <a:rPr lang="uk-UA"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Система фінансування</a:t>
            </a:r>
            <a:endParaRPr lang="id-ID"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E2D21E2A-67FE-42BB-BB00-DF3050A05ACD}"/>
              </a:ext>
            </a:extLst>
          </p:cNvPr>
          <p:cNvSpPr/>
          <p:nvPr/>
        </p:nvSpPr>
        <p:spPr>
          <a:xfrm>
            <a:off x="1135380" y="586986"/>
            <a:ext cx="777240" cy="777240"/>
          </a:xfrm>
          <a:prstGeom prst="ellipse">
            <a:avLst/>
          </a:prstGeom>
          <a:solidFill>
            <a:schemeClr val="bg1"/>
          </a:solidFill>
          <a:ln>
            <a:noFill/>
          </a:ln>
          <a:effectLst>
            <a:outerShdw blurRad="1270000" sx="90000" sy="9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a:extLst>
              <a:ext uri="{FF2B5EF4-FFF2-40B4-BE49-F238E27FC236}">
                <a16:creationId xmlns:a16="http://schemas.microsoft.com/office/drawing/2014/main" id="{67E513D9-61A0-4D6E-8382-A32C3F09D45A}"/>
              </a:ext>
            </a:extLst>
          </p:cNvPr>
          <p:cNvSpPr txBox="1"/>
          <p:nvPr/>
        </p:nvSpPr>
        <p:spPr>
          <a:xfrm>
            <a:off x="316777" y="1698519"/>
            <a:ext cx="2414446" cy="646331"/>
          </a:xfrm>
          <a:prstGeom prst="rect">
            <a:avLst/>
          </a:prstGeom>
          <a:noFill/>
        </p:spPr>
        <p:txBody>
          <a:bodyPr wrap="square" rtlCol="0">
            <a:spAutoFit/>
          </a:bodyPr>
          <a:lstStyle/>
          <a:p>
            <a:pPr algn="ctr"/>
            <a:r>
              <a:rPr lang="uk-UA" b="1" dirty="0">
                <a:solidFill>
                  <a:schemeClr val="bg1"/>
                </a:solidFill>
                <a:latin typeface="Mada SemiBold" pitchFamily="2"/>
                <a:ea typeface="Open Sans" panose="020B0606030504020204" pitchFamily="34" charset="0"/>
                <a:cs typeface="Open Sans" panose="020B0606030504020204" pitchFamily="34" charset="0"/>
              </a:rPr>
              <a:t>Вдосконалення законодавств України</a:t>
            </a:r>
            <a:endParaRPr lang="id-ID"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B7D40BF7-638F-4E38-BF28-9D2F8F71C707}"/>
              </a:ext>
            </a:extLst>
          </p:cNvPr>
          <p:cNvSpPr txBox="1"/>
          <p:nvPr/>
        </p:nvSpPr>
        <p:spPr>
          <a:xfrm>
            <a:off x="6412777" y="1698519"/>
            <a:ext cx="2414446" cy="646331"/>
          </a:xfrm>
          <a:prstGeom prst="rect">
            <a:avLst/>
          </a:prstGeom>
          <a:noFill/>
        </p:spPr>
        <p:txBody>
          <a:bodyPr wrap="square" rtlCol="0">
            <a:spAutoFit/>
          </a:bodyPr>
          <a:lstStyle/>
          <a:p>
            <a:pPr algn="ctr"/>
            <a:r>
              <a:rPr lang="uk-UA"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Стабільність та звітність</a:t>
            </a:r>
            <a:endParaRPr lang="id-ID"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7B07A49D-40A0-48CB-8EA1-BDE8DF28C682}"/>
              </a:ext>
            </a:extLst>
          </p:cNvPr>
          <p:cNvSpPr txBox="1"/>
          <p:nvPr/>
        </p:nvSpPr>
        <p:spPr>
          <a:xfrm>
            <a:off x="9460777" y="1698519"/>
            <a:ext cx="2414446" cy="646331"/>
          </a:xfrm>
          <a:prstGeom prst="rect">
            <a:avLst/>
          </a:prstGeom>
          <a:noFill/>
        </p:spPr>
        <p:txBody>
          <a:bodyPr wrap="square" rtlCol="0">
            <a:spAutoFit/>
          </a:bodyPr>
          <a:lstStyle/>
          <a:p>
            <a:pPr algn="ctr"/>
            <a:r>
              <a:rPr lang="uk-UA"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Взаємодія з Урядом України</a:t>
            </a:r>
            <a:endParaRPr lang="id-ID"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9454508E-9093-4A0C-8953-C7E91747B591}"/>
              </a:ext>
            </a:extLst>
          </p:cNvPr>
          <p:cNvGrpSpPr/>
          <p:nvPr/>
        </p:nvGrpSpPr>
        <p:grpSpPr>
          <a:xfrm>
            <a:off x="3636472" y="2724798"/>
            <a:ext cx="8238751" cy="3654153"/>
            <a:chOff x="4222398" y="3149853"/>
            <a:chExt cx="6711021" cy="2288509"/>
          </a:xfrm>
        </p:grpSpPr>
        <p:sp>
          <p:nvSpPr>
            <p:cNvPr id="36" name="Rectangle 35">
              <a:extLst>
                <a:ext uri="{FF2B5EF4-FFF2-40B4-BE49-F238E27FC236}">
                  <a16:creationId xmlns:a16="http://schemas.microsoft.com/office/drawing/2014/main" id="{115658E6-E904-4426-B7DF-3A5274E2A886}"/>
                </a:ext>
              </a:extLst>
            </p:cNvPr>
            <p:cNvSpPr/>
            <p:nvPr/>
          </p:nvSpPr>
          <p:spPr>
            <a:xfrm>
              <a:off x="4222398" y="3632305"/>
              <a:ext cx="6541183" cy="1806057"/>
            </a:xfrm>
            <a:prstGeom prst="rect">
              <a:avLst/>
            </a:prstGeom>
          </p:spPr>
          <p:txBody>
            <a:bodyPr wrap="square">
              <a:spAutoFit/>
            </a:bodyPr>
            <a:lstStyle/>
            <a:p>
              <a:pPr algn="just">
                <a:lnSpc>
                  <a:spcPct val="115000"/>
                </a:lnSpc>
                <a:spcAft>
                  <a:spcPts val="1000"/>
                </a:spcAft>
              </a:pPr>
              <a:r>
                <a:rPr lang="uk-UA" sz="1200" dirty="0">
                  <a:latin typeface="Times New Roman" panose="02020603050405020304" pitchFamily="18" charset="0"/>
                  <a:ea typeface="Times New Roman" panose="02020603050405020304" pitchFamily="18" charset="0"/>
                </a:rPr>
                <a:t>Прийняття цього законопроекту дозволить вдосконалити чинне законодавство у сфері регулювання діяльності кредитних спілок України, створити систему  фінансування будівництва житла для військовослужбовців, контрольовану цими військовослужбовцями, які водночас виступають і як її кінцеві власники. Забезпечення стабільності та надійності кредитних спілок військовослужбовців через підвищені вимоги до їх ліквідності та налагодження постійної взаємодії цих спілок із Національним Банком, Міністерством Фінансів в частині управління надлишковою ліквідністю  дозволить забезпечити належний рівень захисту прав членів кредитних спілок від ризику банкрутства.</a:t>
              </a:r>
            </a:p>
            <a:p>
              <a:pPr algn="just">
                <a:lnSpc>
                  <a:spcPct val="115000"/>
                </a:lnSpc>
                <a:spcAft>
                  <a:spcPts val="1000"/>
                </a:spcAft>
              </a:pPr>
              <a:r>
                <a:rPr lang="uk-UA" sz="1200" dirty="0">
                  <a:latin typeface="Times New Roman" panose="02020603050405020304" pitchFamily="18" charset="0"/>
                  <a:ea typeface="Times New Roman" panose="02020603050405020304" pitchFamily="18" charset="0"/>
                </a:rPr>
                <a:t>В результаті прийняття цього законопроекту протягом трьох років буде відновлено, або створено, не менш, ніж 30 кредитних спілок, які будуть здійснювати свою діяльність у більшості регіонів України. Буде створено не менше 300 нових робочих місць.</a:t>
              </a:r>
              <a:endParaRPr lang="uk-UA" sz="1050" dirty="0">
                <a:latin typeface="Calibri" panose="020F0502020204030204" pitchFamily="34" charset="0"/>
                <a:ea typeface="Times New Roman" panose="02020603050405020304" pitchFamily="18" charset="0"/>
              </a:endParaRPr>
            </a:p>
            <a:p>
              <a:pPr algn="just">
                <a:lnSpc>
                  <a:spcPct val="115000"/>
                </a:lnSpc>
                <a:spcAft>
                  <a:spcPts val="1000"/>
                </a:spcAft>
              </a:pPr>
              <a:r>
                <a:rPr lang="uk-UA" sz="1200" dirty="0">
                  <a:latin typeface="Times New Roman" panose="02020603050405020304" pitchFamily="18" charset="0"/>
                  <a:ea typeface="Times New Roman" panose="02020603050405020304" pitchFamily="18" charset="0"/>
                </a:rPr>
                <a:t>На кредитування будівництва житла військовослужбовців у найближчі три роки після прийняття законопроекту буде спрямовано більше 500 мільйонів гривень, при цьому буде забезпечено </a:t>
              </a:r>
              <a:r>
                <a:rPr lang="uk-UA" sz="1200" dirty="0">
                  <a:solidFill>
                    <a:srgbClr val="000000"/>
                  </a:solidFill>
                  <a:latin typeface="Times New Roman" panose="02020603050405020304" pitchFamily="18" charset="0"/>
                  <a:ea typeface="Times New Roman" panose="02020603050405020304" pitchFamily="18" charset="0"/>
                </a:rPr>
                <a:t>вирішення проблеми недоступності таких кредитів, зумовлених занадто високими процентними ставками, пропонованими сучасною банківською системою.</a:t>
              </a:r>
              <a:endParaRPr lang="uk-UA" sz="1050" dirty="0">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58985B3C-A105-4E95-89A8-D30A0A2B5CAB}"/>
                </a:ext>
              </a:extLst>
            </p:cNvPr>
            <p:cNvSpPr/>
            <p:nvPr/>
          </p:nvSpPr>
          <p:spPr>
            <a:xfrm>
              <a:off x="4222398" y="3478416"/>
              <a:ext cx="6711021" cy="307777"/>
            </a:xfrm>
            <a:prstGeom prst="rect">
              <a:avLst/>
            </a:prstGeom>
          </p:spPr>
          <p:txBody>
            <a:bodyPr wrap="square">
              <a:spAutoFit/>
            </a:bodyPr>
            <a:lstStyle/>
            <a:p>
              <a:r>
                <a:rPr lang="uk-UA" sz="1400" b="1" dirty="0">
                  <a:latin typeface="Times New Roman" panose="02020603050405020304" pitchFamily="18" charset="0"/>
                  <a:ea typeface="Times New Roman" panose="02020603050405020304" pitchFamily="18" charset="0"/>
                </a:rPr>
                <a:t>Прогноз соціально-економічних та інших наслідків прийняття </a:t>
              </a:r>
              <a:r>
                <a:rPr lang="uk-UA" sz="1400" b="1" dirty="0" err="1">
                  <a:latin typeface="Times New Roman" panose="02020603050405020304" pitchFamily="18" charset="0"/>
                  <a:ea typeface="Times New Roman" panose="02020603050405020304" pitchFamily="18" charset="0"/>
                </a:rPr>
                <a:t>акта</a:t>
              </a:r>
              <a:endParaRPr lang="uk-UA" sz="1100" dirty="0">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EFDCEE72-C377-495B-A137-E22B86B2937F}"/>
                </a:ext>
              </a:extLst>
            </p:cNvPr>
            <p:cNvSpPr/>
            <p:nvPr/>
          </p:nvSpPr>
          <p:spPr>
            <a:xfrm>
              <a:off x="4222398" y="3149853"/>
              <a:ext cx="3032730" cy="404782"/>
            </a:xfrm>
            <a:prstGeom prst="rect">
              <a:avLst/>
            </a:prstGeom>
          </p:spPr>
          <p:txBody>
            <a:bodyPr wrap="square">
              <a:spAutoFit/>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Перспективи ВКС</a:t>
              </a:r>
              <a:endParaRPr lang="id-ID"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sp>
        <p:nvSpPr>
          <p:cNvPr id="41" name="Прямокутник 40">
            <a:extLst>
              <a:ext uri="{FF2B5EF4-FFF2-40B4-BE49-F238E27FC236}">
                <a16:creationId xmlns:a16="http://schemas.microsoft.com/office/drawing/2014/main" id="{E638EA1D-95D5-729E-C7C9-53C072222310}"/>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0" name="Місце для зображення 49">
            <a:extLst>
              <a:ext uri="{FF2B5EF4-FFF2-40B4-BE49-F238E27FC236}">
                <a16:creationId xmlns:a16="http://schemas.microsoft.com/office/drawing/2014/main" id="{08A2C3B1-FF88-D726-983F-C441384AF4C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187" r="26187"/>
          <a:stretch>
            <a:fillRect/>
          </a:stretch>
        </p:blipFill>
        <p:spPr/>
      </p:pic>
      <p:grpSp>
        <p:nvGrpSpPr>
          <p:cNvPr id="52" name="Group 85">
            <a:extLst>
              <a:ext uri="{FF2B5EF4-FFF2-40B4-BE49-F238E27FC236}">
                <a16:creationId xmlns:a16="http://schemas.microsoft.com/office/drawing/2014/main" id="{4DDADF96-331B-7EA6-7B4D-A51DAFF9ED94}"/>
              </a:ext>
            </a:extLst>
          </p:cNvPr>
          <p:cNvGrpSpPr/>
          <p:nvPr/>
        </p:nvGrpSpPr>
        <p:grpSpPr>
          <a:xfrm>
            <a:off x="1342700" y="794106"/>
            <a:ext cx="351496" cy="447183"/>
            <a:chOff x="5575100" y="3734191"/>
            <a:chExt cx="315602" cy="419419"/>
          </a:xfrm>
          <a:solidFill>
            <a:schemeClr val="tx2"/>
          </a:solidFill>
        </p:grpSpPr>
        <p:sp>
          <p:nvSpPr>
            <p:cNvPr id="53" name="Freeform 108">
              <a:extLst>
                <a:ext uri="{FF2B5EF4-FFF2-40B4-BE49-F238E27FC236}">
                  <a16:creationId xmlns:a16="http://schemas.microsoft.com/office/drawing/2014/main" id="{237052E7-A300-2F1A-17EE-7928F3BF7BB2}"/>
                </a:ext>
              </a:extLst>
            </p:cNvPr>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109">
              <a:extLst>
                <a:ext uri="{FF2B5EF4-FFF2-40B4-BE49-F238E27FC236}">
                  <a16:creationId xmlns:a16="http://schemas.microsoft.com/office/drawing/2014/main" id="{C334FD49-84E7-08F0-56F3-5A96AEDFB192}"/>
                </a:ext>
              </a:extLst>
            </p:cNvPr>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5" name="Group 127">
            <a:extLst>
              <a:ext uri="{FF2B5EF4-FFF2-40B4-BE49-F238E27FC236}">
                <a16:creationId xmlns:a16="http://schemas.microsoft.com/office/drawing/2014/main" id="{CBA89DD3-CC51-2820-3483-4DEC979DC2D3}"/>
              </a:ext>
            </a:extLst>
          </p:cNvPr>
          <p:cNvGrpSpPr/>
          <p:nvPr/>
        </p:nvGrpSpPr>
        <p:grpSpPr>
          <a:xfrm>
            <a:off x="7290189" y="755649"/>
            <a:ext cx="535854" cy="314858"/>
            <a:chOff x="2141517" y="2373325"/>
            <a:chExt cx="476251" cy="314325"/>
          </a:xfrm>
          <a:solidFill>
            <a:schemeClr val="tx2"/>
          </a:solidFill>
        </p:grpSpPr>
        <p:sp>
          <p:nvSpPr>
            <p:cNvPr id="56" name="Rectangle 22">
              <a:extLst>
                <a:ext uri="{FF2B5EF4-FFF2-40B4-BE49-F238E27FC236}">
                  <a16:creationId xmlns:a16="http://schemas.microsoft.com/office/drawing/2014/main" id="{3C91CB58-3027-E6A5-3496-A4684B7510D3}"/>
                </a:ext>
              </a:extLst>
            </p:cNvPr>
            <p:cNvSpPr>
              <a:spLocks noChangeArrowheads="1"/>
            </p:cNvSpPr>
            <p:nvPr/>
          </p:nvSpPr>
          <p:spPr bwMode="auto">
            <a:xfrm>
              <a:off x="2200255" y="2678125"/>
              <a:ext cx="387350" cy="9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Rectangle 23">
              <a:extLst>
                <a:ext uri="{FF2B5EF4-FFF2-40B4-BE49-F238E27FC236}">
                  <a16:creationId xmlns:a16="http://schemas.microsoft.com/office/drawing/2014/main" id="{5EBB59DA-4E12-FEB0-949D-0DD1347F6C2F}"/>
                </a:ext>
              </a:extLst>
            </p:cNvPr>
            <p:cNvSpPr>
              <a:spLocks noChangeArrowheads="1"/>
            </p:cNvSpPr>
            <p:nvPr/>
          </p:nvSpPr>
          <p:spPr bwMode="auto">
            <a:xfrm>
              <a:off x="2517755" y="2468575"/>
              <a:ext cx="69850" cy="20955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Rectangle 24">
              <a:extLst>
                <a:ext uri="{FF2B5EF4-FFF2-40B4-BE49-F238E27FC236}">
                  <a16:creationId xmlns:a16="http://schemas.microsoft.com/office/drawing/2014/main" id="{4E6EC140-E17E-E51D-0963-0AA3532E4709}"/>
                </a:ext>
              </a:extLst>
            </p:cNvPr>
            <p:cNvSpPr>
              <a:spLocks noChangeArrowheads="1"/>
            </p:cNvSpPr>
            <p:nvPr/>
          </p:nvSpPr>
          <p:spPr bwMode="auto">
            <a:xfrm>
              <a:off x="2438380" y="2547950"/>
              <a:ext cx="69850" cy="130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Rectangle 25">
              <a:extLst>
                <a:ext uri="{FF2B5EF4-FFF2-40B4-BE49-F238E27FC236}">
                  <a16:creationId xmlns:a16="http://schemas.microsoft.com/office/drawing/2014/main" id="{DBBDE898-3621-E632-2FAB-6E67036926DA}"/>
                </a:ext>
              </a:extLst>
            </p:cNvPr>
            <p:cNvSpPr>
              <a:spLocks noChangeArrowheads="1"/>
            </p:cNvSpPr>
            <p:nvPr/>
          </p:nvSpPr>
          <p:spPr bwMode="auto">
            <a:xfrm>
              <a:off x="2359005" y="2592400"/>
              <a:ext cx="69850" cy="857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Rectangle 26">
              <a:extLst>
                <a:ext uri="{FF2B5EF4-FFF2-40B4-BE49-F238E27FC236}">
                  <a16:creationId xmlns:a16="http://schemas.microsoft.com/office/drawing/2014/main" id="{983535B1-DC31-2F20-55AB-01308A464F5D}"/>
                </a:ext>
              </a:extLst>
            </p:cNvPr>
            <p:cNvSpPr>
              <a:spLocks noChangeArrowheads="1"/>
            </p:cNvSpPr>
            <p:nvPr/>
          </p:nvSpPr>
          <p:spPr bwMode="auto">
            <a:xfrm>
              <a:off x="2279630" y="2551125"/>
              <a:ext cx="69850" cy="1270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 name="Rectangle 27">
              <a:extLst>
                <a:ext uri="{FF2B5EF4-FFF2-40B4-BE49-F238E27FC236}">
                  <a16:creationId xmlns:a16="http://schemas.microsoft.com/office/drawing/2014/main" id="{CF884CC2-E7F8-D940-620A-7BAB2178BEF8}"/>
                </a:ext>
              </a:extLst>
            </p:cNvPr>
            <p:cNvSpPr>
              <a:spLocks noChangeArrowheads="1"/>
            </p:cNvSpPr>
            <p:nvPr/>
          </p:nvSpPr>
          <p:spPr bwMode="auto">
            <a:xfrm>
              <a:off x="2200255" y="2587637"/>
              <a:ext cx="68263" cy="904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28">
              <a:extLst>
                <a:ext uri="{FF2B5EF4-FFF2-40B4-BE49-F238E27FC236}">
                  <a16:creationId xmlns:a16="http://schemas.microsoft.com/office/drawing/2014/main" id="{D04D1A02-83D9-02B4-5647-D0A832ADEB27}"/>
                </a:ext>
              </a:extLst>
            </p:cNvPr>
            <p:cNvSpPr>
              <a:spLocks/>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29">
              <a:extLst>
                <a:ext uri="{FF2B5EF4-FFF2-40B4-BE49-F238E27FC236}">
                  <a16:creationId xmlns:a16="http://schemas.microsoft.com/office/drawing/2014/main" id="{8370377F-43B4-D3CA-9D2C-D85EFF47749D}"/>
                </a:ext>
              </a:extLst>
            </p:cNvPr>
            <p:cNvSpPr>
              <a:spLocks/>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0">
              <a:extLst>
                <a:ext uri="{FF2B5EF4-FFF2-40B4-BE49-F238E27FC236}">
                  <a16:creationId xmlns:a16="http://schemas.microsoft.com/office/drawing/2014/main" id="{A9A8E976-67DC-B331-474A-579C5909A0FB}"/>
                </a:ext>
              </a:extLst>
            </p:cNvPr>
            <p:cNvSpPr>
              <a:spLocks/>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5" name="Freeform 52">
            <a:extLst>
              <a:ext uri="{FF2B5EF4-FFF2-40B4-BE49-F238E27FC236}">
                <a16:creationId xmlns:a16="http://schemas.microsoft.com/office/drawing/2014/main" id="{85CE8670-D0FA-8A7B-4A3D-1B0C73A692D7}"/>
              </a:ext>
            </a:extLst>
          </p:cNvPr>
          <p:cNvSpPr>
            <a:spLocks noEditPoints="1"/>
          </p:cNvSpPr>
          <p:nvPr/>
        </p:nvSpPr>
        <p:spPr bwMode="auto">
          <a:xfrm>
            <a:off x="4424914" y="737701"/>
            <a:ext cx="306270" cy="449305"/>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23">
            <a:extLst>
              <a:ext uri="{FF2B5EF4-FFF2-40B4-BE49-F238E27FC236}">
                <a16:creationId xmlns:a16="http://schemas.microsoft.com/office/drawing/2014/main" id="{A1CD825E-3C2F-BEE3-98AE-1719EA269E35}"/>
              </a:ext>
            </a:extLst>
          </p:cNvPr>
          <p:cNvSpPr>
            <a:spLocks noEditPoints="1"/>
          </p:cNvSpPr>
          <p:nvPr/>
        </p:nvSpPr>
        <p:spPr bwMode="auto">
          <a:xfrm>
            <a:off x="10462988" y="721743"/>
            <a:ext cx="459188" cy="41765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27140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2" presetClass="entr" presetSubtype="2" decel="100000" fill="hold" nodeType="withEffect">
                                  <p:stCondLst>
                                    <p:cond delay="1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750" fill="hold"/>
                                        <p:tgtEl>
                                          <p:spTgt spid="3"/>
                                        </p:tgtEl>
                                        <p:attrNameLst>
                                          <p:attrName>ppt_x</p:attrName>
                                        </p:attrNameLst>
                                      </p:cBhvr>
                                      <p:tavLst>
                                        <p:tav tm="0">
                                          <p:val>
                                            <p:strVal val="1+#ppt_w/2"/>
                                          </p:val>
                                        </p:tav>
                                        <p:tav tm="100000">
                                          <p:val>
                                            <p:strVal val="#ppt_x"/>
                                          </p:val>
                                        </p:tav>
                                      </p:tavLst>
                                    </p:anim>
                                    <p:anim calcmode="lin" valueType="num">
                                      <p:cBhvr additive="base">
                                        <p:cTn id="27" dur="750" fill="hold"/>
                                        <p:tgtEl>
                                          <p:spTgt spid="3"/>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225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225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22" presetClass="entr" presetSubtype="8" fill="hold" nodeType="withEffect">
                                  <p:stCondLst>
                                    <p:cond delay="275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58CC9DB-C3C8-4FDA-97D1-1BFAFC226020}"/>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AE59BE8-ECE8-4336-A586-019030FD3E2D}"/>
              </a:ext>
            </a:extLst>
          </p:cNvPr>
          <p:cNvSpPr/>
          <p:nvPr/>
        </p:nvSpPr>
        <p:spPr>
          <a:xfrm rot="10483655">
            <a:off x="511116" y="4733605"/>
            <a:ext cx="2134773" cy="1840322"/>
          </a:xfrm>
          <a:prstGeom prst="triangl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Isosceles Triangle 6">
            <a:extLst>
              <a:ext uri="{FF2B5EF4-FFF2-40B4-BE49-F238E27FC236}">
                <a16:creationId xmlns:a16="http://schemas.microsoft.com/office/drawing/2014/main" id="{155646B6-7763-4B71-92CF-DC22D967D549}"/>
              </a:ext>
            </a:extLst>
          </p:cNvPr>
          <p:cNvSpPr/>
          <p:nvPr/>
        </p:nvSpPr>
        <p:spPr>
          <a:xfrm rot="10483655">
            <a:off x="65311" y="5017678"/>
            <a:ext cx="2134773" cy="1840322"/>
          </a:xfrm>
          <a:prstGeom prst="triangl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56448C7-32C7-4B52-9D99-50F2CFF7E033}"/>
              </a:ext>
            </a:extLst>
          </p:cNvPr>
          <p:cNvSpPr/>
          <p:nvPr/>
        </p:nvSpPr>
        <p:spPr>
          <a:xfrm>
            <a:off x="571251" y="284277"/>
            <a:ext cx="1015348" cy="1015348"/>
          </a:xfrm>
          <a:prstGeom prst="ellips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Oval 9">
            <a:extLst>
              <a:ext uri="{FF2B5EF4-FFF2-40B4-BE49-F238E27FC236}">
                <a16:creationId xmlns:a16="http://schemas.microsoft.com/office/drawing/2014/main" id="{F3346C6C-2315-41CA-8481-23F2DE24EBE0}"/>
              </a:ext>
            </a:extLst>
          </p:cNvPr>
          <p:cNvSpPr/>
          <p:nvPr/>
        </p:nvSpPr>
        <p:spPr>
          <a:xfrm>
            <a:off x="1132697" y="777237"/>
            <a:ext cx="1222280" cy="1222280"/>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id="{394E4ABD-ED12-4309-B558-81AFD8697C5E}"/>
              </a:ext>
            </a:extLst>
          </p:cNvPr>
          <p:cNvSpPr/>
          <p:nvPr/>
        </p:nvSpPr>
        <p:spPr>
          <a:xfrm>
            <a:off x="7829396" y="0"/>
            <a:ext cx="1050511" cy="385253"/>
          </a:xfrm>
          <a:prstGeom prst="rect">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id="{4F522321-E2FF-45EA-AA05-0BFA2C390B08}"/>
              </a:ext>
            </a:extLst>
          </p:cNvPr>
          <p:cNvSpPr/>
          <p:nvPr/>
        </p:nvSpPr>
        <p:spPr>
          <a:xfrm rot="20700000">
            <a:off x="7530680" y="249114"/>
            <a:ext cx="1050511" cy="1050511"/>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Oval 22">
            <a:extLst>
              <a:ext uri="{FF2B5EF4-FFF2-40B4-BE49-F238E27FC236}">
                <a16:creationId xmlns:a16="http://schemas.microsoft.com/office/drawing/2014/main" id="{B65B8B40-4920-4550-BF62-4236BA41C96B}"/>
              </a:ext>
            </a:extLst>
          </p:cNvPr>
          <p:cNvSpPr/>
          <p:nvPr/>
        </p:nvSpPr>
        <p:spPr>
          <a:xfrm>
            <a:off x="10175743" y="4682874"/>
            <a:ext cx="625492" cy="625493"/>
          </a:xfrm>
          <a:prstGeom prst="ellips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a:extLst>
              <a:ext uri="{FF2B5EF4-FFF2-40B4-BE49-F238E27FC236}">
                <a16:creationId xmlns:a16="http://schemas.microsoft.com/office/drawing/2014/main" id="{7785A9EC-9459-43DC-89F0-A225686BC605}"/>
              </a:ext>
            </a:extLst>
          </p:cNvPr>
          <p:cNvSpPr/>
          <p:nvPr/>
        </p:nvSpPr>
        <p:spPr>
          <a:xfrm>
            <a:off x="10748661" y="5144263"/>
            <a:ext cx="752970" cy="752971"/>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Isosceles Triangle 27">
            <a:extLst>
              <a:ext uri="{FF2B5EF4-FFF2-40B4-BE49-F238E27FC236}">
                <a16:creationId xmlns:a16="http://schemas.microsoft.com/office/drawing/2014/main" id="{1C62D7AE-98D3-4556-A127-399792066168}"/>
              </a:ext>
            </a:extLst>
          </p:cNvPr>
          <p:cNvSpPr/>
          <p:nvPr/>
        </p:nvSpPr>
        <p:spPr>
          <a:xfrm rot="10483655">
            <a:off x="10560379" y="1737773"/>
            <a:ext cx="1741184" cy="1501021"/>
          </a:xfrm>
          <a:prstGeom prst="triangl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9" name="Rectangle 38">
            <a:extLst>
              <a:ext uri="{FF2B5EF4-FFF2-40B4-BE49-F238E27FC236}">
                <a16:creationId xmlns:a16="http://schemas.microsoft.com/office/drawing/2014/main" id="{97F72815-7A0E-4B9D-A03A-DE525E53D5DC}"/>
              </a:ext>
            </a:extLst>
          </p:cNvPr>
          <p:cNvSpPr/>
          <p:nvPr/>
        </p:nvSpPr>
        <p:spPr>
          <a:xfrm>
            <a:off x="5411184" y="3265681"/>
            <a:ext cx="1329290" cy="1329288"/>
          </a:xfrm>
          <a:prstGeom prst="rect">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Rectangle 39">
            <a:extLst>
              <a:ext uri="{FF2B5EF4-FFF2-40B4-BE49-F238E27FC236}">
                <a16:creationId xmlns:a16="http://schemas.microsoft.com/office/drawing/2014/main" id="{190C11E9-4B48-46BA-B187-28C46D240B57}"/>
              </a:ext>
            </a:extLst>
          </p:cNvPr>
          <p:cNvSpPr/>
          <p:nvPr/>
        </p:nvSpPr>
        <p:spPr>
          <a:xfrm rot="20700000">
            <a:off x="5033196" y="4422703"/>
            <a:ext cx="1329290" cy="1329288"/>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Isosceles Triangle 28">
            <a:extLst>
              <a:ext uri="{FF2B5EF4-FFF2-40B4-BE49-F238E27FC236}">
                <a16:creationId xmlns:a16="http://schemas.microsoft.com/office/drawing/2014/main" id="{CA4B7A6C-9F17-47CE-B0F3-68D208A4D01F}"/>
              </a:ext>
            </a:extLst>
          </p:cNvPr>
          <p:cNvSpPr/>
          <p:nvPr/>
        </p:nvSpPr>
        <p:spPr>
          <a:xfrm rot="10483655">
            <a:off x="10196767" y="1969470"/>
            <a:ext cx="1741183" cy="1501021"/>
          </a:xfrm>
          <a:prstGeom prst="triangl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3C9C73B-B6E1-439C-9DE6-A36F9B8EB349}"/>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DCE022E0-D58A-45FC-94CF-F15D9BAC5177}"/>
              </a:ext>
            </a:extLst>
          </p:cNvPr>
          <p:cNvSpPr txBox="1"/>
          <p:nvPr/>
        </p:nvSpPr>
        <p:spPr>
          <a:xfrm>
            <a:off x="1165947" y="3286482"/>
            <a:ext cx="9860106" cy="1107996"/>
          </a:xfrm>
          <a:prstGeom prst="rect">
            <a:avLst/>
          </a:prstGeom>
          <a:noFill/>
        </p:spPr>
        <p:txBody>
          <a:bodyPr wrap="square" rtlCol="0">
            <a:spAutoFit/>
          </a:bodyPr>
          <a:lstStyle/>
          <a:p>
            <a:pPr algn="ctr"/>
            <a:r>
              <a:rPr lang="uk-UA" sz="6600" dirty="0">
                <a:gradFill flip="none" rotWithShape="1">
                  <a:gsLst>
                    <a:gs pos="0">
                      <a:schemeClr val="accent1"/>
                    </a:gs>
                    <a:gs pos="100000">
                      <a:schemeClr val="accent2"/>
                    </a:gs>
                  </a:gsLst>
                  <a:lin ang="0" scaled="1"/>
                  <a:tileRect/>
                </a:gradFill>
                <a:latin typeface="Nexa Light" panose="02000000000000000000" pitchFamily="50" charset="0"/>
              </a:rPr>
              <a:t>Дякуємо за перегляд</a:t>
            </a:r>
            <a:endParaRPr lang="en-US" sz="6600" dirty="0">
              <a:gradFill flip="none" rotWithShape="1">
                <a:gsLst>
                  <a:gs pos="0">
                    <a:schemeClr val="accent1"/>
                  </a:gs>
                  <a:gs pos="100000">
                    <a:schemeClr val="accent2"/>
                  </a:gs>
                </a:gsLst>
                <a:lin ang="0" scaled="1"/>
                <a:tileRect/>
              </a:gradFill>
              <a:latin typeface="Nexa Light" panose="02000000000000000000" pitchFamily="50" charset="0"/>
            </a:endParaRPr>
          </a:p>
        </p:txBody>
      </p:sp>
      <p:sp>
        <p:nvSpPr>
          <p:cNvPr id="25" name="Freeform 170">
            <a:extLst>
              <a:ext uri="{FF2B5EF4-FFF2-40B4-BE49-F238E27FC236}">
                <a16:creationId xmlns:a16="http://schemas.microsoft.com/office/drawing/2014/main" id="{8AD43346-0FDF-4815-81EF-E34F60B561E7}"/>
              </a:ext>
            </a:extLst>
          </p:cNvPr>
          <p:cNvSpPr>
            <a:spLocks noChangeArrowheads="1"/>
          </p:cNvSpPr>
          <p:nvPr/>
        </p:nvSpPr>
        <p:spPr bwMode="auto">
          <a:xfrm>
            <a:off x="5873750" y="2393833"/>
            <a:ext cx="444500" cy="524592"/>
          </a:xfrm>
          <a:custGeom>
            <a:avLst/>
            <a:gdLst>
              <a:gd name="T0" fmla="*/ 127540 w 391"/>
              <a:gd name="T1" fmla="*/ 79951 h 463"/>
              <a:gd name="T2" fmla="*/ 127540 w 391"/>
              <a:gd name="T3" fmla="*/ 79951 h 463"/>
              <a:gd name="T4" fmla="*/ 143764 w 391"/>
              <a:gd name="T5" fmla="*/ 8085 h 463"/>
              <a:gd name="T6" fmla="*/ 91937 w 391"/>
              <a:gd name="T7" fmla="*/ 60188 h 463"/>
              <a:gd name="T8" fmla="*/ 44166 w 391"/>
              <a:gd name="T9" fmla="*/ 103757 h 463"/>
              <a:gd name="T10" fmla="*/ 44166 w 391"/>
              <a:gd name="T11" fmla="*/ 179666 h 463"/>
              <a:gd name="T12" fmla="*/ 139708 w 391"/>
              <a:gd name="T13" fmla="*/ 207514 h 463"/>
              <a:gd name="T14" fmla="*/ 175761 w 391"/>
              <a:gd name="T15" fmla="*/ 99714 h 463"/>
              <a:gd name="T16" fmla="*/ 127540 w 391"/>
              <a:gd name="T17" fmla="*/ 79951 h 463"/>
              <a:gd name="T18" fmla="*/ 31998 w 391"/>
              <a:gd name="T19" fmla="*/ 79951 h 463"/>
              <a:gd name="T20" fmla="*/ 31998 w 391"/>
              <a:gd name="T21" fmla="*/ 79951 h 463"/>
              <a:gd name="T22" fmla="*/ 0 w 391"/>
              <a:gd name="T23" fmla="*/ 115435 h 463"/>
              <a:gd name="T24" fmla="*/ 0 w 391"/>
              <a:gd name="T25" fmla="*/ 167089 h 463"/>
              <a:gd name="T26" fmla="*/ 31998 w 391"/>
              <a:gd name="T27" fmla="*/ 203471 h 463"/>
              <a:gd name="T28" fmla="*/ 19829 w 391"/>
              <a:gd name="T29" fmla="*/ 179666 h 463"/>
              <a:gd name="T30" fmla="*/ 19829 w 391"/>
              <a:gd name="T31" fmla="*/ 107799 h 463"/>
              <a:gd name="T32" fmla="*/ 31998 w 391"/>
              <a:gd name="T33" fmla="*/ 79951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adFill>
            <a:gsLst>
              <a:gs pos="0">
                <a:schemeClr val="accent1"/>
              </a:gs>
              <a:gs pos="100000">
                <a:schemeClr val="accent2"/>
              </a:gs>
            </a:gsLst>
            <a:lin ang="2700000" scaled="1"/>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521210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par>
                                <p:cTn id="11" presetID="2" presetClass="entr" presetSubtype="4" decel="100000" fill="hold" grpId="0" nodeType="withEffect">
                                  <p:stCondLst>
                                    <p:cond delay="175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250" fill="hold"/>
                                        <p:tgtEl>
                                          <p:spTgt spid="20"/>
                                        </p:tgtEl>
                                        <p:attrNameLst>
                                          <p:attrName>ppt_x</p:attrName>
                                        </p:attrNameLst>
                                      </p:cBhvr>
                                      <p:tavLst>
                                        <p:tav tm="0">
                                          <p:val>
                                            <p:strVal val="#ppt_x"/>
                                          </p:val>
                                        </p:tav>
                                        <p:tav tm="100000">
                                          <p:val>
                                            <p:strVal val="#ppt_x"/>
                                          </p:val>
                                        </p:tav>
                                      </p:tavLst>
                                    </p:anim>
                                    <p:anim calcmode="lin" valueType="num">
                                      <p:cBhvr additive="base">
                                        <p:cTn id="14" dur="1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42" presetClass="path" presetSubtype="0" repeatCount="indefinite" accel="50000" decel="50000" autoRev="1" fill="hold" grpId="1" nodeType="withEffect">
                                  <p:stCondLst>
                                    <p:cond delay="750"/>
                                  </p:stCondLst>
                                  <p:childTnLst>
                                    <p:animMotion origin="layout" path="M 2.08333E-6 1.48148E-6 L 0.05143 0.07338 " pathEditMode="relative" rAng="0" ptsTypes="AA">
                                      <p:cBhvr>
                                        <p:cTn id="20" dur="2000" fill="hold"/>
                                        <p:tgtEl>
                                          <p:spTgt spid="10"/>
                                        </p:tgtEl>
                                        <p:attrNameLst>
                                          <p:attrName>ppt_x</p:attrName>
                                          <p:attrName>ppt_y</p:attrName>
                                        </p:attrNameLst>
                                      </p:cBhvr>
                                      <p:rCtr x="2565" y="3657"/>
                                    </p:animMotion>
                                  </p:childTnLst>
                                </p:cTn>
                              </p:par>
                              <p:par>
                                <p:cTn id="21" presetID="2" presetClass="entr" presetSubtype="4"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42" presetClass="path" presetSubtype="0" repeatCount="indefinite" accel="50000" decel="50000" autoRev="1" fill="hold" grpId="1" nodeType="withEffect">
                                  <p:stCondLst>
                                    <p:cond delay="1000"/>
                                  </p:stCondLst>
                                  <p:childTnLst>
                                    <p:animMotion origin="layout" path="M 2.29167E-6 -4.44444E-6 L -0.06315 0.0676 " pathEditMode="relative" rAng="0" ptsTypes="AA">
                                      <p:cBhvr>
                                        <p:cTn id="30" dur="2000" fill="hold"/>
                                        <p:tgtEl>
                                          <p:spTgt spid="7"/>
                                        </p:tgtEl>
                                        <p:attrNameLst>
                                          <p:attrName>ppt_x</p:attrName>
                                          <p:attrName>ppt_y</p:attrName>
                                        </p:attrNameLst>
                                      </p:cBhvr>
                                      <p:rCtr x="-3164" y="3380"/>
                                    </p:animMotion>
                                  </p:childTnLst>
                                </p:cTn>
                              </p:par>
                              <p:par>
                                <p:cTn id="31" presetID="2" presetClass="entr" presetSubtype="4" decel="100000" fill="hold" grpId="0" nodeType="with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42" presetClass="path" presetSubtype="0" repeatCount="indefinite" accel="50000" decel="50000" autoRev="1" fill="hold" grpId="1" nodeType="withEffect">
                                  <p:stCondLst>
                                    <p:cond delay="750"/>
                                  </p:stCondLst>
                                  <p:childTnLst>
                                    <p:animMotion origin="layout" path="M 3.125E-6 -3.7037E-7 L 0.0056 0.02778 " pathEditMode="relative" rAng="0" ptsTypes="AA">
                                      <p:cBhvr>
                                        <p:cTn id="40" dur="2000" fill="hold"/>
                                        <p:tgtEl>
                                          <p:spTgt spid="40"/>
                                        </p:tgtEl>
                                        <p:attrNameLst>
                                          <p:attrName>ppt_x</p:attrName>
                                          <p:attrName>ppt_y</p:attrName>
                                        </p:attrNameLst>
                                      </p:cBhvr>
                                      <p:rCtr x="273" y="1389"/>
                                    </p:animMotion>
                                  </p:childTnLst>
                                </p:cTn>
                              </p:par>
                              <p:par>
                                <p:cTn id="41" presetID="2" presetClass="entr" presetSubtype="4"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1" decel="100000" fill="hold" grpId="0" nodeType="withEffect">
                                  <p:stCondLst>
                                    <p:cond delay="2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42" presetClass="path" presetSubtype="0" repeatCount="indefinite" accel="50000" decel="50000" autoRev="1" fill="hold" grpId="1" nodeType="withEffect">
                                  <p:stCondLst>
                                    <p:cond delay="750"/>
                                  </p:stCondLst>
                                  <p:childTnLst>
                                    <p:animMotion origin="layout" path="M 3.75E-6 4.81481E-6 L 0.00052 0.13402 " pathEditMode="relative" rAng="0" ptsTypes="AA">
                                      <p:cBhvr>
                                        <p:cTn id="50" dur="2000" fill="hold"/>
                                        <p:tgtEl>
                                          <p:spTgt spid="22"/>
                                        </p:tgtEl>
                                        <p:attrNameLst>
                                          <p:attrName>ppt_x</p:attrName>
                                          <p:attrName>ppt_y</p:attrName>
                                        </p:attrNameLst>
                                      </p:cBhvr>
                                      <p:rCtr x="26" y="6690"/>
                                    </p:animMotion>
                                  </p:childTnLst>
                                </p:cTn>
                              </p:par>
                              <p:par>
                                <p:cTn id="51" presetID="2" presetClass="entr" presetSubtype="1" decel="10000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42" presetClass="path" presetSubtype="0" repeatCount="indefinite" accel="50000" decel="50000" autoRev="1" fill="hold" grpId="1" nodeType="withEffect">
                                  <p:stCondLst>
                                    <p:cond delay="1000"/>
                                  </p:stCondLst>
                                  <p:childTnLst>
                                    <p:animMotion origin="layout" path="M -1.45833E-6 -1.48148E-6 L -0.06146 0.03195 " pathEditMode="relative" rAng="0" ptsTypes="AA">
                                      <p:cBhvr>
                                        <p:cTn id="64" dur="2000" fill="hold"/>
                                        <p:tgtEl>
                                          <p:spTgt spid="29"/>
                                        </p:tgtEl>
                                        <p:attrNameLst>
                                          <p:attrName>ppt_x</p:attrName>
                                          <p:attrName>ppt_y</p:attrName>
                                        </p:attrNameLst>
                                      </p:cBhvr>
                                      <p:rCtr x="-3073" y="1597"/>
                                    </p:animMotion>
                                  </p:childTnLst>
                                </p:cTn>
                              </p:par>
                              <p:par>
                                <p:cTn id="65" presetID="2" presetClass="entr" presetSubtype="4" decel="100000" fill="hold" grpId="0" nodeType="withEffect">
                                  <p:stCondLst>
                                    <p:cond delay="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2" decel="100000" fill="hold" grpId="0" nodeType="withEffect">
                                  <p:stCondLst>
                                    <p:cond delay="75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1+#ppt_w/2"/>
                                          </p:val>
                                        </p:tav>
                                        <p:tav tm="100000">
                                          <p:val>
                                            <p:strVal val="#ppt_x"/>
                                          </p:val>
                                        </p:tav>
                                      </p:tavLst>
                                    </p:anim>
                                    <p:anim calcmode="lin" valueType="num">
                                      <p:cBhvr additive="base">
                                        <p:cTn id="72" dur="500" fill="hold"/>
                                        <p:tgtEl>
                                          <p:spTgt spid="24"/>
                                        </p:tgtEl>
                                        <p:attrNameLst>
                                          <p:attrName>ppt_y</p:attrName>
                                        </p:attrNameLst>
                                      </p:cBhvr>
                                      <p:tavLst>
                                        <p:tav tm="0">
                                          <p:val>
                                            <p:strVal val="#ppt_y"/>
                                          </p:val>
                                        </p:tav>
                                        <p:tav tm="100000">
                                          <p:val>
                                            <p:strVal val="#ppt_y"/>
                                          </p:val>
                                        </p:tav>
                                      </p:tavLst>
                                    </p:anim>
                                  </p:childTnLst>
                                </p:cTn>
                              </p:par>
                              <p:par>
                                <p:cTn id="73" presetID="42" presetClass="path" presetSubtype="0" repeatCount="indefinite" accel="50000" decel="50000" autoRev="1" fill="hold" grpId="1" nodeType="withEffect">
                                  <p:stCondLst>
                                    <p:cond delay="1250"/>
                                  </p:stCondLst>
                                  <p:childTnLst>
                                    <p:animMotion origin="layout" path="M -1.66667E-6 1.11022E-16 L 0.06172 0.09259 " pathEditMode="relative" rAng="0" ptsTypes="AA">
                                      <p:cBhvr>
                                        <p:cTn id="74" dur="2000" fill="hold"/>
                                        <p:tgtEl>
                                          <p:spTgt spid="24"/>
                                        </p:tgtEl>
                                        <p:attrNameLst>
                                          <p:attrName>ppt_x</p:attrName>
                                          <p:attrName>ppt_y</p:attrName>
                                        </p:attrNameLst>
                                      </p:cBhvr>
                                      <p:rCtr x="3086"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1" grpId="0" animBg="1"/>
      <p:bldP spid="10" grpId="0" animBg="1"/>
      <p:bldP spid="10" grpId="1" animBg="1"/>
      <p:bldP spid="21" grpId="0" animBg="1"/>
      <p:bldP spid="22" grpId="0" animBg="1"/>
      <p:bldP spid="22" grpId="1" animBg="1"/>
      <p:bldP spid="23" grpId="0" animBg="1"/>
      <p:bldP spid="24" grpId="0" animBg="1"/>
      <p:bldP spid="24" grpId="1" animBg="1"/>
      <p:bldP spid="28" grpId="0" animBg="1"/>
      <p:bldP spid="39" grpId="0" animBg="1"/>
      <p:bldP spid="40" grpId="0" animBg="1"/>
      <p:bldP spid="40" grpId="1" animBg="1"/>
      <p:bldP spid="29" grpId="0" animBg="1"/>
      <p:bldP spid="29" grpId="1" animBg="1"/>
      <p:bldP spid="20"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id="{262B8CCB-B9EE-3F95-2283-E382D33EB3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725" r="26725"/>
          <a:stretch>
            <a:fillRect/>
          </a:stretch>
        </p:blipFill>
        <p:spPr/>
      </p:pic>
      <p:sp>
        <p:nvSpPr>
          <p:cNvPr id="6" name="Rectangle 5">
            <a:extLst>
              <a:ext uri="{FF2B5EF4-FFF2-40B4-BE49-F238E27FC236}">
                <a16:creationId xmlns:a16="http://schemas.microsoft.com/office/drawing/2014/main" id="{11F18E99-15AE-4B01-B4AC-B88DF4F7D51C}"/>
              </a:ext>
            </a:extLst>
          </p:cNvPr>
          <p:cNvSpPr/>
          <p:nvPr/>
        </p:nvSpPr>
        <p:spPr>
          <a:xfrm>
            <a:off x="1082575" y="2006566"/>
            <a:ext cx="5975450" cy="4206344"/>
          </a:xfrm>
          <a:prstGeom prst="rect">
            <a:avLst/>
          </a:prstGeom>
        </p:spPr>
        <p:txBody>
          <a:bodyPr wrap="square">
            <a:spAutoFit/>
          </a:bodyPr>
          <a:lstStyle/>
          <a:p>
            <a:pPr>
              <a:lnSpc>
                <a:spcPct val="120000"/>
              </a:lnSpc>
            </a:pPr>
            <a:r>
              <a:rPr lang="uk-UA" sz="1400" dirty="0">
                <a:latin typeface="Times New Roman" panose="02020603050405020304" pitchFamily="18" charset="0"/>
                <a:cs typeface="Times New Roman" panose="02020603050405020304" pitchFamily="18" charset="0"/>
              </a:rPr>
              <a:t>Наразі українські військові не відчувають впевненості у якісному матеріалістичному становищі щодо власного майбутнього та навіть за теперішнього існування. Слабка економіка України практично нівелює  </a:t>
            </a:r>
            <a:r>
              <a:rPr lang="uk-UA" sz="1400" dirty="0" err="1">
                <a:latin typeface="Times New Roman" panose="02020603050405020304" pitchFamily="18" charset="0"/>
                <a:cs typeface="Times New Roman" panose="02020603050405020304" pitchFamily="18" charset="0"/>
              </a:rPr>
              <a:t>абз</a:t>
            </a:r>
            <a:r>
              <a:rPr lang="uk-UA" sz="1400" dirty="0">
                <a:latin typeface="Times New Roman" panose="02020603050405020304" pitchFamily="18" charset="0"/>
                <a:cs typeface="Times New Roman" panose="02020603050405020304" pitchFamily="18" charset="0"/>
              </a:rPr>
              <a:t>. 5 Статті 17 Конституції України про соціальний захист військовослужбовців. Багато військових не можуть забезпечити себе та свою родину якісним життям ані зараз, ані після війни, так як відправившись захищати свою Батьківщину, додаткові джерела надходження коштів відсутні або з причини Закону (заборона підприємницької діяльності), або з причини масової відмови комерційних приватних чи державних банків у кредитуванні. Соціальні пільги, які надає Держава по кредитуванню військовослужбовців, невигідні для існування самих банків. Тож військовий залишається сам на сам з проблемою.</a:t>
            </a:r>
          </a:p>
          <a:p>
            <a:pPr>
              <a:lnSpc>
                <a:spcPct val="120000"/>
              </a:lnSpc>
            </a:pPr>
            <a:endParaRPr lang="uk-UA" sz="1400" dirty="0">
              <a:latin typeface="Times New Roman" panose="02020603050405020304" pitchFamily="18" charset="0"/>
              <a:cs typeface="Times New Roman" panose="02020603050405020304" pitchFamily="18" charset="0"/>
            </a:endParaRPr>
          </a:p>
          <a:p>
            <a:pPr>
              <a:lnSpc>
                <a:spcPct val="120000"/>
              </a:lnSpc>
            </a:pPr>
            <a:r>
              <a:rPr lang="uk-UA" sz="1400" dirty="0">
                <a:latin typeface="Times New Roman" panose="02020603050405020304" pitchFamily="18" charset="0"/>
                <a:cs typeface="Times New Roman" panose="02020603050405020304" pitchFamily="18" charset="0"/>
              </a:rPr>
              <a:t>Таким чином, на допомогу захиснику України можуть прийти так звані «кредитні спілки», але вже законодавчо модифіковані як </a:t>
            </a:r>
            <a:r>
              <a:rPr lang="uk-UA" sz="1400" b="1" dirty="0">
                <a:latin typeface="Times New Roman" panose="02020603050405020304" pitchFamily="18" charset="0"/>
                <a:cs typeface="Times New Roman" panose="02020603050405020304" pitchFamily="18" charset="0"/>
              </a:rPr>
              <a:t>«Військові кредитні спілки». </a:t>
            </a:r>
            <a:endParaRPr lang="en-US" sz="1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43251663-2FFC-47E0-B7EC-178A282F8993}"/>
              </a:ext>
            </a:extLst>
          </p:cNvPr>
          <p:cNvGrpSpPr/>
          <p:nvPr/>
        </p:nvGrpSpPr>
        <p:grpSpPr>
          <a:xfrm>
            <a:off x="1082575" y="952813"/>
            <a:ext cx="5013425" cy="748739"/>
            <a:chOff x="739850" y="814912"/>
            <a:chExt cx="5013425" cy="748739"/>
          </a:xfrm>
        </p:grpSpPr>
        <p:sp>
          <p:nvSpPr>
            <p:cNvPr id="10" name="Rectangle: Rounded Corners 9">
              <a:extLst>
                <a:ext uri="{FF2B5EF4-FFF2-40B4-BE49-F238E27FC236}">
                  <a16:creationId xmlns:a16="http://schemas.microsoft.com/office/drawing/2014/main" id="{3618A678-EFBF-4B7A-9DF4-A17950486087}"/>
                </a:ext>
              </a:extLst>
            </p:cNvPr>
            <p:cNvSpPr/>
            <p:nvPr/>
          </p:nvSpPr>
          <p:spPr>
            <a:xfrm>
              <a:off x="841449" y="1501024"/>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TextBox 10">
              <a:extLst>
                <a:ext uri="{FF2B5EF4-FFF2-40B4-BE49-F238E27FC236}">
                  <a16:creationId xmlns:a16="http://schemas.microsoft.com/office/drawing/2014/main" id="{9245E627-19A8-48D4-A0F8-A46A99E8F9CF}"/>
                </a:ext>
              </a:extLst>
            </p:cNvPr>
            <p:cNvSpPr txBox="1"/>
            <p:nvPr/>
          </p:nvSpPr>
          <p:spPr>
            <a:xfrm>
              <a:off x="739850" y="814912"/>
              <a:ext cx="5013425" cy="646331"/>
            </a:xfrm>
            <a:prstGeom prst="rect">
              <a:avLst/>
            </a:prstGeom>
            <a:noFill/>
          </p:spPr>
          <p:txBody>
            <a:bodyPr wrap="square" rtlCol="0">
              <a:spAutoFit/>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Проблематика питання</a:t>
              </a:r>
              <a:endParaRPr lang="id-ID"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sp>
        <p:nvSpPr>
          <p:cNvPr id="2" name="Прямокутник 1">
            <a:extLst>
              <a:ext uri="{FF2B5EF4-FFF2-40B4-BE49-F238E27FC236}">
                <a16:creationId xmlns:a16="http://schemas.microsoft.com/office/drawing/2014/main" id="{919E1F8D-1F56-1845-46A3-636D7ACC232D}"/>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a:extLst>
              <a:ext uri="{FF2B5EF4-FFF2-40B4-BE49-F238E27FC236}">
                <a16:creationId xmlns:a16="http://schemas.microsoft.com/office/drawing/2014/main" id="{383B49CB-5B58-D8E1-7A15-62ED19972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77157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id="{0AC6C0A7-A208-5B85-D40A-F11A62CEC7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37" r="3937"/>
          <a:stretch>
            <a:fillRect/>
          </a:stretch>
        </p:blipFill>
        <p:spPr/>
      </p:pic>
      <p:sp>
        <p:nvSpPr>
          <p:cNvPr id="3" name="AutoShape 3">
            <a:extLst>
              <a:ext uri="{FF2B5EF4-FFF2-40B4-BE49-F238E27FC236}">
                <a16:creationId xmlns:a16="http://schemas.microsoft.com/office/drawing/2014/main" id="{456E1081-EE80-4190-872D-6109DB9EEC35}"/>
              </a:ext>
            </a:extLst>
          </p:cNvPr>
          <p:cNvSpPr>
            <a:spLocks noChangeAspect="1" noChangeArrowheads="1" noTextEdit="1"/>
          </p:cNvSpPr>
          <p:nvPr/>
        </p:nvSpPr>
        <p:spPr bwMode="auto">
          <a:xfrm>
            <a:off x="4216430" y="1022897"/>
            <a:ext cx="3759140" cy="42724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nvGrpSpPr>
          <p:cNvPr id="28" name="Group 27">
            <a:extLst>
              <a:ext uri="{FF2B5EF4-FFF2-40B4-BE49-F238E27FC236}">
                <a16:creationId xmlns:a16="http://schemas.microsoft.com/office/drawing/2014/main" id="{E4F30BCD-84EC-44D3-AB5F-2F717B39296C}"/>
              </a:ext>
            </a:extLst>
          </p:cNvPr>
          <p:cNvGrpSpPr/>
          <p:nvPr/>
        </p:nvGrpSpPr>
        <p:grpSpPr>
          <a:xfrm>
            <a:off x="2816269" y="536210"/>
            <a:ext cx="2177850" cy="1086827"/>
            <a:chOff x="4992914" y="6410549"/>
            <a:chExt cx="3397492" cy="1695473"/>
          </a:xfrm>
        </p:grpSpPr>
        <p:sp>
          <p:nvSpPr>
            <p:cNvPr id="29" name="Speech Bubble: Rectangle 28">
              <a:extLst>
                <a:ext uri="{FF2B5EF4-FFF2-40B4-BE49-F238E27FC236}">
                  <a16:creationId xmlns:a16="http://schemas.microsoft.com/office/drawing/2014/main" id="{6FDC4471-0A6A-4A2F-8E78-7786CEB5399E}"/>
                </a:ext>
              </a:extLst>
            </p:cNvPr>
            <p:cNvSpPr/>
            <p:nvPr/>
          </p:nvSpPr>
          <p:spPr>
            <a:xfrm>
              <a:off x="4992914" y="6410550"/>
              <a:ext cx="3397492" cy="1695472"/>
            </a:xfrm>
            <a:prstGeom prst="wedgeRectCallout">
              <a:avLst>
                <a:gd name="adj1" fmla="val 42714"/>
                <a:gd name="adj2" fmla="val 78597"/>
              </a:avLst>
            </a:prstGeom>
            <a:gradFill>
              <a:gsLst>
                <a:gs pos="2000">
                  <a:schemeClr val="accent1"/>
                </a:gs>
                <a:gs pos="100000">
                  <a:schemeClr val="accent1">
                    <a:lumMod val="75000"/>
                  </a:schemeClr>
                </a:gs>
              </a:gsLst>
              <a:lin ang="5400000" scaled="0"/>
            </a:gradFill>
            <a:ln>
              <a:noFill/>
            </a:ln>
            <a:effectLst>
              <a:outerShdw blurRad="1270000" dist="6858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grpSp>
          <p:nvGrpSpPr>
            <p:cNvPr id="30" name="Group 29">
              <a:extLst>
                <a:ext uri="{FF2B5EF4-FFF2-40B4-BE49-F238E27FC236}">
                  <a16:creationId xmlns:a16="http://schemas.microsoft.com/office/drawing/2014/main" id="{8F2138E0-E578-446B-8D3B-4C78E10F0B9B}"/>
                </a:ext>
              </a:extLst>
            </p:cNvPr>
            <p:cNvGrpSpPr/>
            <p:nvPr/>
          </p:nvGrpSpPr>
          <p:grpSpPr>
            <a:xfrm>
              <a:off x="5185107" y="6410549"/>
              <a:ext cx="2704680" cy="1431220"/>
              <a:chOff x="2207253" y="6572864"/>
              <a:chExt cx="2704680" cy="1431220"/>
            </a:xfrm>
          </p:grpSpPr>
          <p:sp>
            <p:nvSpPr>
              <p:cNvPr id="31" name="Rectangle 30">
                <a:extLst>
                  <a:ext uri="{FF2B5EF4-FFF2-40B4-BE49-F238E27FC236}">
                    <a16:creationId xmlns:a16="http://schemas.microsoft.com/office/drawing/2014/main" id="{72A9BF23-2243-46B1-A886-9EE162F6614F}"/>
                  </a:ext>
                </a:extLst>
              </p:cNvPr>
              <p:cNvSpPr/>
              <p:nvPr/>
            </p:nvSpPr>
            <p:spPr>
              <a:xfrm>
                <a:off x="2367959" y="6572864"/>
                <a:ext cx="2383267" cy="720207"/>
              </a:xfrm>
              <a:prstGeom prst="rect">
                <a:avLst/>
              </a:prstGeom>
            </p:spPr>
            <p:txBody>
              <a:bodyPr wrap="square">
                <a:spAutoFit/>
              </a:bodyPr>
              <a:lstStyle/>
              <a:p>
                <a:pPr algn="ctr"/>
                <a:r>
                  <a:rPr lang="uk-UA" sz="2000" b="1" dirty="0">
                    <a:solidFill>
                      <a:schemeClr val="bg1"/>
                    </a:solidFill>
                    <a:latin typeface="Mada SemiBold" pitchFamily="2"/>
                    <a:ea typeface="Open Sans" panose="020B0606030504020204" pitchFamily="34" charset="0"/>
                    <a:cs typeface="Open Sans" panose="020B0606030504020204" pitchFamily="34" charset="0"/>
                  </a:rPr>
                  <a:t>6,8 млрд. </a:t>
                </a:r>
                <a:r>
                  <a:rPr lang="uk-UA" sz="2400" b="0" i="0" dirty="0">
                    <a:solidFill>
                      <a:schemeClr val="bg1"/>
                    </a:solidFill>
                    <a:effectLst/>
                    <a:latin typeface="Google Sans"/>
                  </a:rPr>
                  <a:t>₴</a:t>
                </a:r>
                <a:endParaRPr lang="en-US" sz="2000" b="1" baseline="30000"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42A8073B-BB07-4266-A390-01882B6112F3}"/>
                  </a:ext>
                </a:extLst>
              </p:cNvPr>
              <p:cNvSpPr/>
              <p:nvPr/>
            </p:nvSpPr>
            <p:spPr>
              <a:xfrm>
                <a:off x="2207253" y="7255668"/>
                <a:ext cx="2704680" cy="748416"/>
              </a:xfrm>
              <a:prstGeom prst="rect">
                <a:avLst/>
              </a:prstGeom>
            </p:spPr>
            <p:txBody>
              <a:bodyPr wrap="square">
                <a:spAutoFit/>
              </a:bodyPr>
              <a:lstStyle/>
              <a:p>
                <a:pPr algn="ctr">
                  <a:lnSpc>
                    <a:spcPct val="120000"/>
                  </a:lnSpc>
                </a:pPr>
                <a:r>
                  <a:rPr lang="uk-UA" sz="1100" dirty="0">
                    <a:solidFill>
                      <a:schemeClr val="bg1"/>
                    </a:solidFill>
                    <a:latin typeface="Segoe UI" panose="020B0502040204020203" pitchFamily="34" charset="0"/>
                    <a:cs typeface="Segoe UI" panose="020B0502040204020203" pitchFamily="34" charset="0"/>
                  </a:rPr>
                  <a:t>Підтримка українських ветеранів</a:t>
                </a:r>
                <a:endParaRPr lang="en-US" sz="1100" dirty="0">
                  <a:solidFill>
                    <a:schemeClr val="bg1"/>
                  </a:solidFill>
                  <a:latin typeface="Segoe UI" panose="020B0502040204020203" pitchFamily="34" charset="0"/>
                  <a:cs typeface="Segoe UI" panose="020B0502040204020203" pitchFamily="34" charset="0"/>
                </a:endParaRPr>
              </a:p>
            </p:txBody>
          </p:sp>
        </p:grpSp>
      </p:grpSp>
      <p:grpSp>
        <p:nvGrpSpPr>
          <p:cNvPr id="33" name="Group 32">
            <a:extLst>
              <a:ext uri="{FF2B5EF4-FFF2-40B4-BE49-F238E27FC236}">
                <a16:creationId xmlns:a16="http://schemas.microsoft.com/office/drawing/2014/main" id="{09FBF780-D6CA-484F-81A6-7BEA94BBE65B}"/>
              </a:ext>
            </a:extLst>
          </p:cNvPr>
          <p:cNvGrpSpPr/>
          <p:nvPr/>
        </p:nvGrpSpPr>
        <p:grpSpPr>
          <a:xfrm>
            <a:off x="3042483" y="4532923"/>
            <a:ext cx="2177850" cy="1086826"/>
            <a:chOff x="6030262" y="1407633"/>
            <a:chExt cx="3397492" cy="1695472"/>
          </a:xfrm>
        </p:grpSpPr>
        <p:sp>
          <p:nvSpPr>
            <p:cNvPr id="34" name="Speech Bubble: Rectangle 33">
              <a:extLst>
                <a:ext uri="{FF2B5EF4-FFF2-40B4-BE49-F238E27FC236}">
                  <a16:creationId xmlns:a16="http://schemas.microsoft.com/office/drawing/2014/main" id="{90AADA0F-2B51-432E-B894-F7039005F0E8}"/>
                </a:ext>
              </a:extLst>
            </p:cNvPr>
            <p:cNvSpPr/>
            <p:nvPr/>
          </p:nvSpPr>
          <p:spPr>
            <a:xfrm>
              <a:off x="6030262" y="1407633"/>
              <a:ext cx="3397492" cy="1695472"/>
            </a:xfrm>
            <a:prstGeom prst="wedgeRectCallout">
              <a:avLst>
                <a:gd name="adj1" fmla="val 43835"/>
                <a:gd name="adj2" fmla="val -87693"/>
              </a:avLst>
            </a:prstGeom>
            <a:gradFill>
              <a:gsLst>
                <a:gs pos="2000">
                  <a:schemeClr val="accent4"/>
                </a:gs>
                <a:gs pos="100000">
                  <a:schemeClr val="accent4">
                    <a:lumMod val="75000"/>
                  </a:schemeClr>
                </a:gs>
              </a:gsLst>
              <a:lin ang="5400000" scaled="0"/>
            </a:gradFill>
            <a:ln>
              <a:noFill/>
            </a:ln>
            <a:effectLst>
              <a:outerShdw blurRad="1270000" dist="6858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grpSp>
          <p:nvGrpSpPr>
            <p:cNvPr id="35" name="Group 34">
              <a:extLst>
                <a:ext uri="{FF2B5EF4-FFF2-40B4-BE49-F238E27FC236}">
                  <a16:creationId xmlns:a16="http://schemas.microsoft.com/office/drawing/2014/main" id="{0CCAB42E-BA17-4FEE-A39A-F20232629D2D}"/>
                </a:ext>
              </a:extLst>
            </p:cNvPr>
            <p:cNvGrpSpPr/>
            <p:nvPr/>
          </p:nvGrpSpPr>
          <p:grpSpPr>
            <a:xfrm>
              <a:off x="6302199" y="1537303"/>
              <a:ext cx="2853618" cy="1440126"/>
              <a:chOff x="2132784" y="6563958"/>
              <a:chExt cx="2853618" cy="1440126"/>
            </a:xfrm>
          </p:grpSpPr>
          <p:sp>
            <p:nvSpPr>
              <p:cNvPr id="36" name="Rectangle 35">
                <a:extLst>
                  <a:ext uri="{FF2B5EF4-FFF2-40B4-BE49-F238E27FC236}">
                    <a16:creationId xmlns:a16="http://schemas.microsoft.com/office/drawing/2014/main" id="{A3C0EA1B-0D58-4A15-8DDC-AC670DC30E9C}"/>
                  </a:ext>
                </a:extLst>
              </p:cNvPr>
              <p:cNvSpPr/>
              <p:nvPr/>
            </p:nvSpPr>
            <p:spPr>
              <a:xfrm>
                <a:off x="2217788" y="6563958"/>
                <a:ext cx="2618443" cy="624180"/>
              </a:xfrm>
              <a:prstGeom prst="rect">
                <a:avLst/>
              </a:prstGeom>
            </p:spPr>
            <p:txBody>
              <a:bodyPr wrap="square">
                <a:spAutoFit/>
              </a:bodyPr>
              <a:lstStyle/>
              <a:p>
                <a:pPr algn="ctr"/>
                <a:r>
                  <a:rPr lang="uk-UA" sz="2000" b="1" dirty="0">
                    <a:solidFill>
                      <a:schemeClr val="bg1"/>
                    </a:solidFill>
                    <a:latin typeface="Mada SemiBold" pitchFamily="2"/>
                    <a:ea typeface="Open Sans" panose="020B0606030504020204" pitchFamily="34" charset="0"/>
                    <a:cs typeface="Open Sans" panose="020B0606030504020204" pitchFamily="34" charset="0"/>
                  </a:rPr>
                  <a:t>до 20,6 </a:t>
                </a:r>
                <a:r>
                  <a:rPr lang="en-US" sz="2000" b="1" baseline="30000" dirty="0">
                    <a:solidFill>
                      <a:schemeClr val="bg1"/>
                    </a:solidFill>
                    <a:latin typeface="Mada SemiBold" pitchFamily="2"/>
                    <a:ea typeface="Open Sans" panose="020B0606030504020204" pitchFamily="34" charset="0"/>
                    <a:cs typeface="Open Sans" panose="020B0606030504020204" pitchFamily="34" charset="0"/>
                  </a:rPr>
                  <a:t>%</a:t>
                </a:r>
                <a:r>
                  <a:rPr lang="uk-UA" sz="2000" b="1" dirty="0">
                    <a:solidFill>
                      <a:schemeClr val="bg1"/>
                    </a:solidFill>
                    <a:latin typeface="Mada SemiBold" pitchFamily="2"/>
                    <a:ea typeface="Open Sans" panose="020B0606030504020204" pitchFamily="34" charset="0"/>
                    <a:cs typeface="Open Sans" panose="020B0606030504020204" pitchFamily="34" charset="0"/>
                  </a:rPr>
                  <a:t>ВВП</a:t>
                </a:r>
                <a:endParaRPr lang="en-US" sz="3200" b="1" baseline="30000"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FD5C31CB-43AF-4D1D-B758-BE7C0D91976C}"/>
                  </a:ext>
                </a:extLst>
              </p:cNvPr>
              <p:cNvSpPr/>
              <p:nvPr/>
            </p:nvSpPr>
            <p:spPr>
              <a:xfrm>
                <a:off x="2132784" y="7255668"/>
                <a:ext cx="2853618" cy="748416"/>
              </a:xfrm>
              <a:prstGeom prst="rect">
                <a:avLst/>
              </a:prstGeom>
            </p:spPr>
            <p:txBody>
              <a:bodyPr wrap="square">
                <a:spAutoFit/>
              </a:bodyPr>
              <a:lstStyle/>
              <a:p>
                <a:pPr algn="ctr">
                  <a:lnSpc>
                    <a:spcPct val="120000"/>
                  </a:lnSpc>
                </a:pPr>
                <a:r>
                  <a:rPr lang="uk-UA" sz="1100" dirty="0">
                    <a:solidFill>
                      <a:schemeClr val="bg1"/>
                    </a:solidFill>
                    <a:latin typeface="Segoe UI" panose="020B0502040204020203" pitchFamily="34" charset="0"/>
                    <a:cs typeface="Segoe UI" panose="020B0502040204020203" pitchFamily="34" charset="0"/>
                  </a:rPr>
                  <a:t>Дефіцит Державного Бюджету України</a:t>
                </a:r>
                <a:endParaRPr lang="en-US" sz="1100" dirty="0">
                  <a:solidFill>
                    <a:schemeClr val="bg1"/>
                  </a:solidFill>
                  <a:latin typeface="Segoe UI" panose="020B0502040204020203" pitchFamily="34" charset="0"/>
                  <a:cs typeface="Segoe UI" panose="020B0502040204020203" pitchFamily="34" charset="0"/>
                </a:endParaRPr>
              </a:p>
            </p:txBody>
          </p:sp>
        </p:grpSp>
      </p:grpSp>
      <p:grpSp>
        <p:nvGrpSpPr>
          <p:cNvPr id="38" name="Group 37">
            <a:extLst>
              <a:ext uri="{FF2B5EF4-FFF2-40B4-BE49-F238E27FC236}">
                <a16:creationId xmlns:a16="http://schemas.microsoft.com/office/drawing/2014/main" id="{7F6E5807-76AB-402B-AF0F-735718C46C1F}"/>
              </a:ext>
            </a:extLst>
          </p:cNvPr>
          <p:cNvGrpSpPr/>
          <p:nvPr/>
        </p:nvGrpSpPr>
        <p:grpSpPr>
          <a:xfrm>
            <a:off x="7290982" y="2074162"/>
            <a:ext cx="2177850" cy="1086826"/>
            <a:chOff x="11476093" y="3256801"/>
            <a:chExt cx="3397492" cy="1695472"/>
          </a:xfrm>
        </p:grpSpPr>
        <p:sp>
          <p:nvSpPr>
            <p:cNvPr id="39" name="Speech Bubble: Rectangle 38">
              <a:extLst>
                <a:ext uri="{FF2B5EF4-FFF2-40B4-BE49-F238E27FC236}">
                  <a16:creationId xmlns:a16="http://schemas.microsoft.com/office/drawing/2014/main" id="{0A637F53-A840-4C06-B982-AC76529D940E}"/>
                </a:ext>
              </a:extLst>
            </p:cNvPr>
            <p:cNvSpPr/>
            <p:nvPr/>
          </p:nvSpPr>
          <p:spPr>
            <a:xfrm>
              <a:off x="11476093" y="3256801"/>
              <a:ext cx="3397492" cy="1695472"/>
            </a:xfrm>
            <a:prstGeom prst="wedgeRectCallout">
              <a:avLst>
                <a:gd name="adj1" fmla="val -39923"/>
                <a:gd name="adj2" fmla="val 67549"/>
              </a:avLst>
            </a:prstGeom>
            <a:gradFill>
              <a:gsLst>
                <a:gs pos="2000">
                  <a:schemeClr val="accent2"/>
                </a:gs>
                <a:gs pos="100000">
                  <a:schemeClr val="accent2">
                    <a:lumMod val="75000"/>
                  </a:schemeClr>
                </a:gs>
              </a:gsLst>
              <a:lin ang="5400000" scaled="0"/>
            </a:gradFill>
            <a:ln>
              <a:noFill/>
            </a:ln>
            <a:effectLst>
              <a:outerShdw blurRad="1270000" dist="6858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nvGrpSpPr>
            <p:cNvPr id="40" name="Group 39">
              <a:extLst>
                <a:ext uri="{FF2B5EF4-FFF2-40B4-BE49-F238E27FC236}">
                  <a16:creationId xmlns:a16="http://schemas.microsoft.com/office/drawing/2014/main" id="{1A37F411-D95F-4677-95AD-4EF2DCE9BC73}"/>
                </a:ext>
              </a:extLst>
            </p:cNvPr>
            <p:cNvGrpSpPr/>
            <p:nvPr/>
          </p:nvGrpSpPr>
          <p:grpSpPr>
            <a:xfrm>
              <a:off x="11803040" y="3406149"/>
              <a:ext cx="2743598" cy="1420450"/>
              <a:chOff x="2187794" y="6583636"/>
              <a:chExt cx="2743598" cy="1420450"/>
            </a:xfrm>
          </p:grpSpPr>
          <p:sp>
            <p:nvSpPr>
              <p:cNvPr id="41" name="Rectangle 40">
                <a:extLst>
                  <a:ext uri="{FF2B5EF4-FFF2-40B4-BE49-F238E27FC236}">
                    <a16:creationId xmlns:a16="http://schemas.microsoft.com/office/drawing/2014/main" id="{2A97ED52-0A69-43EA-B5E3-1B72A2680D40}"/>
                  </a:ext>
                </a:extLst>
              </p:cNvPr>
              <p:cNvSpPr/>
              <p:nvPr/>
            </p:nvSpPr>
            <p:spPr>
              <a:xfrm>
                <a:off x="2187794" y="6583636"/>
                <a:ext cx="2743598" cy="720207"/>
              </a:xfrm>
              <a:prstGeom prst="rect">
                <a:avLst/>
              </a:prstGeom>
            </p:spPr>
            <p:txBody>
              <a:bodyPr wrap="square">
                <a:spAutoFit/>
              </a:bodyPr>
              <a:lstStyle/>
              <a:p>
                <a:pPr algn="ctr"/>
                <a:r>
                  <a:rPr lang="uk-UA" sz="2000" b="1" dirty="0">
                    <a:solidFill>
                      <a:schemeClr val="bg1"/>
                    </a:solidFill>
                    <a:latin typeface="Mada SemiBold" pitchFamily="2"/>
                    <a:ea typeface="Open Sans" panose="020B0606030504020204" pitchFamily="34" charset="0"/>
                    <a:cs typeface="Open Sans" panose="020B0606030504020204" pitchFamily="34" charset="0"/>
                  </a:rPr>
                  <a:t>447,6 млрд. </a:t>
                </a:r>
                <a:r>
                  <a:rPr lang="uk-UA" sz="2400" b="0" i="0" dirty="0">
                    <a:solidFill>
                      <a:schemeClr val="bg1"/>
                    </a:solidFill>
                    <a:effectLst/>
                    <a:latin typeface="Google Sans"/>
                  </a:rPr>
                  <a:t>₴</a:t>
                </a:r>
                <a:endParaRPr lang="en-US" sz="2000" b="1" baseline="30000"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FDDB182F-A962-4931-A168-8791BC0E0624}"/>
                  </a:ext>
                </a:extLst>
              </p:cNvPr>
              <p:cNvSpPr/>
              <p:nvPr/>
            </p:nvSpPr>
            <p:spPr>
              <a:xfrm>
                <a:off x="2187794" y="7255670"/>
                <a:ext cx="2743598" cy="748416"/>
              </a:xfrm>
              <a:prstGeom prst="rect">
                <a:avLst/>
              </a:prstGeom>
            </p:spPr>
            <p:txBody>
              <a:bodyPr wrap="square">
                <a:spAutoFit/>
              </a:bodyPr>
              <a:lstStyle/>
              <a:p>
                <a:pPr algn="ctr">
                  <a:lnSpc>
                    <a:spcPct val="120000"/>
                  </a:lnSpc>
                </a:pPr>
                <a:r>
                  <a:rPr lang="uk-UA" sz="1100" dirty="0">
                    <a:solidFill>
                      <a:schemeClr val="bg1"/>
                    </a:solidFill>
                    <a:latin typeface="Segoe UI" panose="020B0502040204020203" pitchFamily="34" charset="0"/>
                    <a:cs typeface="Segoe UI" panose="020B0502040204020203" pitchFamily="34" charset="0"/>
                  </a:rPr>
                  <a:t>Соціальний захист та забезпечення</a:t>
                </a:r>
                <a:endParaRPr lang="en-US" sz="1100" dirty="0">
                  <a:solidFill>
                    <a:schemeClr val="bg1"/>
                  </a:solidFill>
                  <a:latin typeface="Segoe UI" panose="020B0502040204020203" pitchFamily="34" charset="0"/>
                  <a:cs typeface="Segoe UI" panose="020B0502040204020203" pitchFamily="34" charset="0"/>
                </a:endParaRPr>
              </a:p>
            </p:txBody>
          </p:sp>
        </p:grpSp>
      </p:grpSp>
      <p:grpSp>
        <p:nvGrpSpPr>
          <p:cNvPr id="46" name="Group 45">
            <a:extLst>
              <a:ext uri="{FF2B5EF4-FFF2-40B4-BE49-F238E27FC236}">
                <a16:creationId xmlns:a16="http://schemas.microsoft.com/office/drawing/2014/main" id="{2E848968-8C1B-4C6C-AE29-F5A59143194C}"/>
              </a:ext>
            </a:extLst>
          </p:cNvPr>
          <p:cNvGrpSpPr/>
          <p:nvPr/>
        </p:nvGrpSpPr>
        <p:grpSpPr>
          <a:xfrm>
            <a:off x="7787235" y="3625800"/>
            <a:ext cx="3636716" cy="2397298"/>
            <a:chOff x="202091" y="2523717"/>
            <a:chExt cx="3636716" cy="2397298"/>
          </a:xfrm>
        </p:grpSpPr>
        <p:sp>
          <p:nvSpPr>
            <p:cNvPr id="47" name="Rectangle 46">
              <a:extLst>
                <a:ext uri="{FF2B5EF4-FFF2-40B4-BE49-F238E27FC236}">
                  <a16:creationId xmlns:a16="http://schemas.microsoft.com/office/drawing/2014/main" id="{5CEF241A-BF8D-400E-B629-8B7CA857AC13}"/>
                </a:ext>
              </a:extLst>
            </p:cNvPr>
            <p:cNvSpPr/>
            <p:nvPr/>
          </p:nvSpPr>
          <p:spPr>
            <a:xfrm>
              <a:off x="202091" y="3075253"/>
              <a:ext cx="3636716" cy="1845762"/>
            </a:xfrm>
            <a:prstGeom prst="rect">
              <a:avLst/>
            </a:prstGeom>
          </p:spPr>
          <p:txBody>
            <a:bodyPr wrap="square">
              <a:spAutoFit/>
            </a:bodyPr>
            <a:lstStyle/>
            <a:p>
              <a:pPr>
                <a:lnSpc>
                  <a:spcPct val="120000"/>
                </a:lnSpc>
              </a:pPr>
              <a:r>
                <a:rPr lang="ru-RU" sz="1200" b="0" i="0" dirty="0">
                  <a:effectLst/>
                  <a:latin typeface="Times New Roman" panose="02020603050405020304" pitchFamily="18" charset="0"/>
                  <a:cs typeface="Times New Roman" panose="02020603050405020304" pitchFamily="18" charset="0"/>
                </a:rPr>
                <a:t>У Державному бюджеті на 2023 рік лише 6 млрд 838,6 млн грн закладено на фінансування державної ветеранської політики в Україні. Зазначається, що сума закладених коштів забезпечить виконання державних зобов’язань перед </a:t>
              </a:r>
              <a:r>
                <a:rPr lang="ru-RU" sz="1200" b="0" i="0" u="sng" dirty="0">
                  <a:effectLst/>
                  <a:latin typeface="Times New Roman" panose="02020603050405020304" pitchFamily="18" charset="0"/>
                  <a:cs typeface="Times New Roman" panose="02020603050405020304" pitchFamily="18" charset="0"/>
                </a:rPr>
                <a:t>2 843 особами. </a:t>
              </a:r>
              <a:r>
                <a:rPr lang="ru-RU" sz="1200" b="0" i="0" dirty="0">
                  <a:effectLst/>
                  <a:latin typeface="Times New Roman" panose="02020603050405020304" pitchFamily="18" charset="0"/>
                  <a:cs typeface="Times New Roman" panose="02020603050405020304" pitchFamily="18" charset="0"/>
                </a:rPr>
                <a:t>При цьому, </a:t>
              </a:r>
              <a:r>
                <a:rPr lang="uk-UA" sz="1200" b="0" i="0" dirty="0">
                  <a:effectLst/>
                  <a:latin typeface="Times New Roman" panose="02020603050405020304" pitchFamily="18" charset="0"/>
                  <a:cs typeface="Times New Roman" panose="02020603050405020304" pitchFamily="18" charset="0"/>
                </a:rPr>
                <a:t>в Україні налічується майже </a:t>
              </a:r>
              <a:r>
                <a:rPr lang="uk-UA" sz="1200" b="1" i="0" u="sng" dirty="0">
                  <a:effectLst/>
                  <a:latin typeface="Times New Roman" panose="02020603050405020304" pitchFamily="18" charset="0"/>
                  <a:cs typeface="Times New Roman" panose="02020603050405020304" pitchFamily="18" charset="0"/>
                </a:rPr>
                <a:t>500 тисяч учасників бойових дій</a:t>
              </a:r>
              <a:r>
                <a:rPr lang="uk-UA" sz="1200" b="0" i="0" dirty="0">
                  <a:effectLst/>
                  <a:latin typeface="Times New Roman" panose="02020603050405020304" pitchFamily="18" charset="0"/>
                  <a:cs typeface="Times New Roman" panose="02020603050405020304" pitchFamily="18" charset="0"/>
                </a:rPr>
                <a:t>, - Мінветерство у справах ветеранів України.  </a:t>
              </a:r>
              <a:endParaRPr lang="en-US" sz="1200" u="sng"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76A477E9-A212-4F1A-A2C1-5DC23184AC74}"/>
                </a:ext>
              </a:extLst>
            </p:cNvPr>
            <p:cNvSpPr/>
            <p:nvPr/>
          </p:nvSpPr>
          <p:spPr>
            <a:xfrm>
              <a:off x="202092" y="2523717"/>
              <a:ext cx="3636715" cy="523220"/>
            </a:xfrm>
            <a:prstGeom prst="rect">
              <a:avLst/>
            </a:prstGeom>
          </p:spPr>
          <p:txBody>
            <a:bodyPr wrap="square">
              <a:spAutoFit/>
            </a:bodyPr>
            <a:lstStyle/>
            <a:p>
              <a:r>
                <a:rPr lang="uk-UA" sz="14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Відсутність державних коштів на допомогу військовослужбовцям</a:t>
              </a:r>
              <a:endParaRPr lang="id-ID" sz="14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grpSp>
      <p:grpSp>
        <p:nvGrpSpPr>
          <p:cNvPr id="49" name="Group 48">
            <a:extLst>
              <a:ext uri="{FF2B5EF4-FFF2-40B4-BE49-F238E27FC236}">
                <a16:creationId xmlns:a16="http://schemas.microsoft.com/office/drawing/2014/main" id="{FC363AAD-1730-4DB6-9DE5-3EE5E7268CB9}"/>
              </a:ext>
            </a:extLst>
          </p:cNvPr>
          <p:cNvGrpSpPr/>
          <p:nvPr/>
        </p:nvGrpSpPr>
        <p:grpSpPr>
          <a:xfrm>
            <a:off x="768050" y="2108342"/>
            <a:ext cx="3332891" cy="1843223"/>
            <a:chOff x="739852" y="-279572"/>
            <a:chExt cx="3332891" cy="1843223"/>
          </a:xfrm>
        </p:grpSpPr>
        <p:sp>
          <p:nvSpPr>
            <p:cNvPr id="50" name="Rectangle 49">
              <a:extLst>
                <a:ext uri="{FF2B5EF4-FFF2-40B4-BE49-F238E27FC236}">
                  <a16:creationId xmlns:a16="http://schemas.microsoft.com/office/drawing/2014/main" id="{E0283006-F65F-415A-8679-3264508E9E51}"/>
                </a:ext>
              </a:extLst>
            </p:cNvPr>
            <p:cNvSpPr/>
            <p:nvPr/>
          </p:nvSpPr>
          <p:spPr>
            <a:xfrm>
              <a:off x="739852" y="-279572"/>
              <a:ext cx="3332891" cy="523220"/>
            </a:xfrm>
            <a:prstGeom prst="rect">
              <a:avLst/>
            </a:prstGeom>
          </p:spPr>
          <p:txBody>
            <a:bodyPr wrap="square">
              <a:spAutoFit/>
            </a:bodyPr>
            <a:lstStyle/>
            <a:p>
              <a:r>
                <a:rPr lang="uk-UA"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Дефіцит бюджету </a:t>
              </a:r>
            </a:p>
            <a:p>
              <a:r>
                <a:rPr lang="uk-UA" sz="1400" dirty="0">
                  <a:solidFill>
                    <a:schemeClr val="bg1">
                      <a:lumMod val="50000"/>
                    </a:schemeClr>
                  </a:solidFill>
                  <a:latin typeface="Mada Light" pitchFamily="2"/>
                  <a:ea typeface="Open Sans Light" panose="020B0306030504020204" pitchFamily="34" charset="0"/>
                  <a:cs typeface="Open Sans Light" panose="020B0306030504020204" pitchFamily="34" charset="0"/>
                </a:rPr>
                <a:t>на соціальну допомогу військовим</a:t>
              </a:r>
              <a:endParaRPr lang="en-US" sz="1400" dirty="0">
                <a:solidFill>
                  <a:schemeClr val="bg1">
                    <a:lumMod val="50000"/>
                  </a:schemeClr>
                </a:solidFill>
                <a:latin typeface="Mada Light" pitchFamily="2"/>
                <a:ea typeface="Open Sans Light" panose="020B0306030504020204" pitchFamily="34" charset="0"/>
                <a:cs typeface="Open Sans Light" panose="020B0306030504020204" pitchFamily="34" charset="0"/>
              </a:endParaRPr>
            </a:p>
          </p:txBody>
        </p:sp>
        <p:sp>
          <p:nvSpPr>
            <p:cNvPr id="51" name="Rectangle: Rounded Corners 50">
              <a:extLst>
                <a:ext uri="{FF2B5EF4-FFF2-40B4-BE49-F238E27FC236}">
                  <a16:creationId xmlns:a16="http://schemas.microsoft.com/office/drawing/2014/main" id="{CD24FBF4-FB17-40DE-B012-B8E0203A40B5}"/>
                </a:ext>
              </a:extLst>
            </p:cNvPr>
            <p:cNvSpPr/>
            <p:nvPr/>
          </p:nvSpPr>
          <p:spPr>
            <a:xfrm>
              <a:off x="841449" y="1501024"/>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2" name="TextBox 51">
              <a:extLst>
                <a:ext uri="{FF2B5EF4-FFF2-40B4-BE49-F238E27FC236}">
                  <a16:creationId xmlns:a16="http://schemas.microsoft.com/office/drawing/2014/main" id="{945F0719-EACF-4567-B0FA-AB748A60BF76}"/>
                </a:ext>
              </a:extLst>
            </p:cNvPr>
            <p:cNvSpPr txBox="1"/>
            <p:nvPr/>
          </p:nvSpPr>
          <p:spPr>
            <a:xfrm>
              <a:off x="739852" y="253325"/>
              <a:ext cx="3184826" cy="1200329"/>
            </a:xfrm>
            <a:prstGeom prst="rect">
              <a:avLst/>
            </a:prstGeom>
            <a:noFill/>
          </p:spPr>
          <p:txBody>
            <a:bodyPr wrap="square" rtlCol="0">
              <a:spAutoFit/>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Проблематика</a:t>
              </a:r>
              <a:r>
                <a:rPr lang="en-US"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 </a:t>
              </a:r>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питання</a:t>
              </a:r>
              <a:endParaRPr lang="id-ID"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sp>
        <p:nvSpPr>
          <p:cNvPr id="6" name="Прямокутник 5">
            <a:extLst>
              <a:ext uri="{FF2B5EF4-FFF2-40B4-BE49-F238E27FC236}">
                <a16:creationId xmlns:a16="http://schemas.microsoft.com/office/drawing/2014/main" id="{67DEAF41-FBA4-C302-936E-5CE401A172EE}"/>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a:extLst>
              <a:ext uri="{FF2B5EF4-FFF2-40B4-BE49-F238E27FC236}">
                <a16:creationId xmlns:a16="http://schemas.microsoft.com/office/drawing/2014/main" id="{BDA7CEDE-49FC-74CA-1008-0E8C58312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4271190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1" decel="100000" fill="hold" nodeType="with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750" fill="hold"/>
                                        <p:tgtEl>
                                          <p:spTgt spid="38"/>
                                        </p:tgtEl>
                                        <p:attrNameLst>
                                          <p:attrName>ppt_x</p:attrName>
                                        </p:attrNameLst>
                                      </p:cBhvr>
                                      <p:tavLst>
                                        <p:tav tm="0">
                                          <p:val>
                                            <p:strVal val="1+#ppt_w/2"/>
                                          </p:val>
                                        </p:tav>
                                        <p:tav tm="100000">
                                          <p:val>
                                            <p:strVal val="#ppt_x"/>
                                          </p:val>
                                        </p:tav>
                                      </p:tavLst>
                                    </p:anim>
                                    <p:anim calcmode="lin" valueType="num">
                                      <p:cBhvr additive="base">
                                        <p:cTn id="20" dur="75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5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50" fill="hold"/>
                                        <p:tgtEl>
                                          <p:spTgt spid="46"/>
                                        </p:tgtEl>
                                        <p:attrNameLst>
                                          <p:attrName>ppt_x</p:attrName>
                                        </p:attrNameLst>
                                      </p:cBhvr>
                                      <p:tavLst>
                                        <p:tav tm="0">
                                          <p:val>
                                            <p:strVal val="1+#ppt_w/2"/>
                                          </p:val>
                                        </p:tav>
                                        <p:tav tm="100000">
                                          <p:val>
                                            <p:strVal val="#ppt_x"/>
                                          </p:val>
                                        </p:tav>
                                      </p:tavLst>
                                    </p:anim>
                                    <p:anim calcmode="lin" valueType="num">
                                      <p:cBhvr additive="base">
                                        <p:cTn id="24"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98599DD-B2DA-B0A8-BEEF-8DDDD5A89DC9}"/>
              </a:ext>
            </a:extLst>
          </p:cNvPr>
          <p:cNvSpPr/>
          <p:nvPr/>
        </p:nvSpPr>
        <p:spPr>
          <a:xfrm>
            <a:off x="807868" y="568171"/>
            <a:ext cx="1429305" cy="312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1" name="Group 30">
            <a:extLst>
              <a:ext uri="{FF2B5EF4-FFF2-40B4-BE49-F238E27FC236}">
                <a16:creationId xmlns:a16="http://schemas.microsoft.com/office/drawing/2014/main" id="{B0FEE5C8-3499-4E5C-9C92-E0F8E036C9B5}"/>
              </a:ext>
            </a:extLst>
          </p:cNvPr>
          <p:cNvGrpSpPr/>
          <p:nvPr/>
        </p:nvGrpSpPr>
        <p:grpSpPr>
          <a:xfrm>
            <a:off x="4970423" y="3910383"/>
            <a:ext cx="2011445" cy="1877266"/>
            <a:chOff x="4970423" y="3910383"/>
            <a:chExt cx="2011445" cy="1877266"/>
          </a:xfrm>
        </p:grpSpPr>
        <p:sp>
          <p:nvSpPr>
            <p:cNvPr id="3" name="Freeform 81">
              <a:extLst>
                <a:ext uri="{FF2B5EF4-FFF2-40B4-BE49-F238E27FC236}">
                  <a16:creationId xmlns:a16="http://schemas.microsoft.com/office/drawing/2014/main" id="{A33B6483-63F2-436C-807D-BD7B7CCE2485}"/>
                </a:ext>
              </a:extLst>
            </p:cNvPr>
            <p:cNvSpPr>
              <a:spLocks/>
            </p:cNvSpPr>
            <p:nvPr/>
          </p:nvSpPr>
          <p:spPr bwMode="auto">
            <a:xfrm rot="18640165">
              <a:off x="5053628" y="3827178"/>
              <a:ext cx="1845035" cy="2011445"/>
            </a:xfrm>
            <a:custGeom>
              <a:avLst/>
              <a:gdLst>
                <a:gd name="T0" fmla="*/ 240 w 260"/>
                <a:gd name="T1" fmla="*/ 258 h 258"/>
                <a:gd name="T2" fmla="*/ 153 w 260"/>
                <a:gd name="T3" fmla="*/ 215 h 258"/>
                <a:gd name="T4" fmla="*/ 3 w 260"/>
                <a:gd name="T5" fmla="*/ 33 h 258"/>
                <a:gd name="T6" fmla="*/ 5 w 260"/>
                <a:gd name="T7" fmla="*/ 6 h 258"/>
                <a:gd name="T8" fmla="*/ 20 w 260"/>
                <a:gd name="T9" fmla="*/ 0 h 258"/>
                <a:gd name="T10" fmla="*/ 107 w 260"/>
                <a:gd name="T11" fmla="*/ 43 h 258"/>
                <a:gd name="T12" fmla="*/ 256 w 260"/>
                <a:gd name="T13" fmla="*/ 225 h 258"/>
                <a:gd name="T14" fmla="*/ 255 w 260"/>
                <a:gd name="T15" fmla="*/ 252 h 258"/>
                <a:gd name="T16" fmla="*/ 240 w 260"/>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58">
                  <a:moveTo>
                    <a:pt x="240" y="258"/>
                  </a:moveTo>
                  <a:cubicBezTo>
                    <a:pt x="221" y="258"/>
                    <a:pt x="189" y="242"/>
                    <a:pt x="153" y="215"/>
                  </a:cubicBezTo>
                  <a:cubicBezTo>
                    <a:pt x="84" y="161"/>
                    <a:pt x="16" y="80"/>
                    <a:pt x="3" y="33"/>
                  </a:cubicBezTo>
                  <a:cubicBezTo>
                    <a:pt x="0" y="20"/>
                    <a:pt x="0" y="11"/>
                    <a:pt x="5" y="6"/>
                  </a:cubicBezTo>
                  <a:cubicBezTo>
                    <a:pt x="8" y="2"/>
                    <a:pt x="13" y="0"/>
                    <a:pt x="20" y="0"/>
                  </a:cubicBezTo>
                  <a:cubicBezTo>
                    <a:pt x="39" y="0"/>
                    <a:pt x="70" y="15"/>
                    <a:pt x="107" y="43"/>
                  </a:cubicBezTo>
                  <a:cubicBezTo>
                    <a:pt x="176" y="96"/>
                    <a:pt x="243" y="178"/>
                    <a:pt x="256" y="225"/>
                  </a:cubicBezTo>
                  <a:cubicBezTo>
                    <a:pt x="260" y="237"/>
                    <a:pt x="259" y="246"/>
                    <a:pt x="255" y="252"/>
                  </a:cubicBezTo>
                  <a:cubicBezTo>
                    <a:pt x="252" y="256"/>
                    <a:pt x="247" y="258"/>
                    <a:pt x="240" y="25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84">
              <a:extLst>
                <a:ext uri="{FF2B5EF4-FFF2-40B4-BE49-F238E27FC236}">
                  <a16:creationId xmlns:a16="http://schemas.microsoft.com/office/drawing/2014/main" id="{04486131-EC45-476A-B1AA-3F14E1CB3999}"/>
                </a:ext>
              </a:extLst>
            </p:cNvPr>
            <p:cNvSpPr>
              <a:spLocks/>
            </p:cNvSpPr>
            <p:nvPr/>
          </p:nvSpPr>
          <p:spPr bwMode="auto">
            <a:xfrm rot="18640165">
              <a:off x="5115842" y="3959249"/>
              <a:ext cx="1737383" cy="1919418"/>
            </a:xfrm>
            <a:custGeom>
              <a:avLst/>
              <a:gdLst>
                <a:gd name="T0" fmla="*/ 245 w 245"/>
                <a:gd name="T1" fmla="*/ 243 h 246"/>
                <a:gd name="T2" fmla="*/ 154 w 245"/>
                <a:gd name="T3" fmla="*/ 200 h 246"/>
                <a:gd name="T4" fmla="*/ 3 w 245"/>
                <a:gd name="T5" fmla="*/ 0 h 246"/>
                <a:gd name="T6" fmla="*/ 3 w 245"/>
                <a:gd name="T7" fmla="*/ 0 h 246"/>
                <a:gd name="T8" fmla="*/ 1 w 245"/>
                <a:gd name="T9" fmla="*/ 21 h 246"/>
                <a:gd name="T10" fmla="*/ 1 w 245"/>
                <a:gd name="T11" fmla="*/ 23 h 246"/>
                <a:gd name="T12" fmla="*/ 1 w 245"/>
                <a:gd name="T13" fmla="*/ 31 h 246"/>
                <a:gd name="T14" fmla="*/ 1 w 245"/>
                <a:gd name="T15" fmla="*/ 43 h 246"/>
                <a:gd name="T16" fmla="*/ 2 w 245"/>
                <a:gd name="T17" fmla="*/ 53 h 246"/>
                <a:gd name="T18" fmla="*/ 6 w 245"/>
                <a:gd name="T19" fmla="*/ 79 h 246"/>
                <a:gd name="T20" fmla="*/ 7 w 245"/>
                <a:gd name="T21" fmla="*/ 84 h 246"/>
                <a:gd name="T22" fmla="*/ 8 w 245"/>
                <a:gd name="T23" fmla="*/ 86 h 246"/>
                <a:gd name="T24" fmla="*/ 10 w 245"/>
                <a:gd name="T25" fmla="*/ 93 h 246"/>
                <a:gd name="T26" fmla="*/ 11 w 245"/>
                <a:gd name="T27" fmla="*/ 97 h 246"/>
                <a:gd name="T28" fmla="*/ 12 w 245"/>
                <a:gd name="T29" fmla="*/ 101 h 246"/>
                <a:gd name="T30" fmla="*/ 12 w 245"/>
                <a:gd name="T31" fmla="*/ 102 h 246"/>
                <a:gd name="T32" fmla="*/ 15 w 245"/>
                <a:gd name="T33" fmla="*/ 110 h 246"/>
                <a:gd name="T34" fmla="*/ 24 w 245"/>
                <a:gd name="T35" fmla="*/ 129 h 246"/>
                <a:gd name="T36" fmla="*/ 26 w 245"/>
                <a:gd name="T37" fmla="*/ 132 h 246"/>
                <a:gd name="T38" fmla="*/ 30 w 245"/>
                <a:gd name="T39" fmla="*/ 139 h 246"/>
                <a:gd name="T40" fmla="*/ 32 w 245"/>
                <a:gd name="T41" fmla="*/ 143 h 246"/>
                <a:gd name="T42" fmla="*/ 34 w 245"/>
                <a:gd name="T43" fmla="*/ 147 h 246"/>
                <a:gd name="T44" fmla="*/ 36 w 245"/>
                <a:gd name="T45" fmla="*/ 150 h 246"/>
                <a:gd name="T46" fmla="*/ 42 w 245"/>
                <a:gd name="T47" fmla="*/ 158 h 246"/>
                <a:gd name="T48" fmla="*/ 54 w 245"/>
                <a:gd name="T49" fmla="*/ 173 h 246"/>
                <a:gd name="T50" fmla="*/ 56 w 245"/>
                <a:gd name="T51" fmla="*/ 176 h 246"/>
                <a:gd name="T52" fmla="*/ 63 w 245"/>
                <a:gd name="T53" fmla="*/ 183 h 246"/>
                <a:gd name="T54" fmla="*/ 67 w 245"/>
                <a:gd name="T55" fmla="*/ 186 h 246"/>
                <a:gd name="T56" fmla="*/ 80 w 245"/>
                <a:gd name="T57" fmla="*/ 198 h 246"/>
                <a:gd name="T58" fmla="*/ 85 w 245"/>
                <a:gd name="T59" fmla="*/ 202 h 246"/>
                <a:gd name="T60" fmla="*/ 90 w 245"/>
                <a:gd name="T61" fmla="*/ 206 h 246"/>
                <a:gd name="T62" fmla="*/ 98 w 245"/>
                <a:gd name="T63" fmla="*/ 211 h 246"/>
                <a:gd name="T64" fmla="*/ 109 w 245"/>
                <a:gd name="T65" fmla="*/ 218 h 246"/>
                <a:gd name="T66" fmla="*/ 112 w 245"/>
                <a:gd name="T67" fmla="*/ 219 h 246"/>
                <a:gd name="T68" fmla="*/ 116 w 245"/>
                <a:gd name="T69" fmla="*/ 221 h 246"/>
                <a:gd name="T70" fmla="*/ 120 w 245"/>
                <a:gd name="T71" fmla="*/ 223 h 246"/>
                <a:gd name="T72" fmla="*/ 123 w 245"/>
                <a:gd name="T73" fmla="*/ 225 h 246"/>
                <a:gd name="T74" fmla="*/ 137 w 245"/>
                <a:gd name="T75" fmla="*/ 231 h 246"/>
                <a:gd name="T76" fmla="*/ 149 w 245"/>
                <a:gd name="T77" fmla="*/ 235 h 246"/>
                <a:gd name="T78" fmla="*/ 163 w 245"/>
                <a:gd name="T79" fmla="*/ 239 h 246"/>
                <a:gd name="T80" fmla="*/ 166 w 245"/>
                <a:gd name="T81" fmla="*/ 240 h 246"/>
                <a:gd name="T82" fmla="*/ 172 w 245"/>
                <a:gd name="T83" fmla="*/ 241 h 246"/>
                <a:gd name="T84" fmla="*/ 182 w 245"/>
                <a:gd name="T85" fmla="*/ 243 h 246"/>
                <a:gd name="T86" fmla="*/ 190 w 245"/>
                <a:gd name="T87" fmla="*/ 244 h 246"/>
                <a:gd name="T88" fmla="*/ 197 w 245"/>
                <a:gd name="T89" fmla="*/ 245 h 246"/>
                <a:gd name="T90" fmla="*/ 203 w 245"/>
                <a:gd name="T91" fmla="*/ 245 h 246"/>
                <a:gd name="T92" fmla="*/ 222 w 245"/>
                <a:gd name="T93" fmla="*/ 245 h 246"/>
                <a:gd name="T94" fmla="*/ 239 w 245"/>
                <a:gd name="T95"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46">
                  <a:moveTo>
                    <a:pt x="245" y="243"/>
                  </a:moveTo>
                  <a:cubicBezTo>
                    <a:pt x="245" y="243"/>
                    <a:pt x="245" y="243"/>
                    <a:pt x="245" y="243"/>
                  </a:cubicBezTo>
                  <a:cubicBezTo>
                    <a:pt x="245" y="243"/>
                    <a:pt x="245" y="243"/>
                    <a:pt x="245" y="243"/>
                  </a:cubicBezTo>
                  <a:cubicBezTo>
                    <a:pt x="227" y="246"/>
                    <a:pt x="195" y="231"/>
                    <a:pt x="154" y="200"/>
                  </a:cubicBezTo>
                  <a:cubicBezTo>
                    <a:pt x="85" y="147"/>
                    <a:pt x="18" y="66"/>
                    <a:pt x="5" y="18"/>
                  </a:cubicBezTo>
                  <a:cubicBezTo>
                    <a:pt x="3" y="11"/>
                    <a:pt x="2" y="5"/>
                    <a:pt x="3" y="0"/>
                  </a:cubicBezTo>
                  <a:cubicBezTo>
                    <a:pt x="2" y="5"/>
                    <a:pt x="2" y="11"/>
                    <a:pt x="1" y="16"/>
                  </a:cubicBezTo>
                  <a:cubicBezTo>
                    <a:pt x="2" y="11"/>
                    <a:pt x="2" y="5"/>
                    <a:pt x="3" y="0"/>
                  </a:cubicBezTo>
                  <a:cubicBezTo>
                    <a:pt x="2" y="7"/>
                    <a:pt x="1" y="14"/>
                    <a:pt x="1" y="21"/>
                  </a:cubicBezTo>
                  <a:cubicBezTo>
                    <a:pt x="1" y="21"/>
                    <a:pt x="1" y="21"/>
                    <a:pt x="1" y="21"/>
                  </a:cubicBezTo>
                  <a:cubicBezTo>
                    <a:pt x="1" y="21"/>
                    <a:pt x="1" y="21"/>
                    <a:pt x="1" y="22"/>
                  </a:cubicBezTo>
                  <a:cubicBezTo>
                    <a:pt x="1" y="22"/>
                    <a:pt x="1" y="22"/>
                    <a:pt x="1" y="23"/>
                  </a:cubicBezTo>
                  <a:cubicBezTo>
                    <a:pt x="1" y="24"/>
                    <a:pt x="1" y="25"/>
                    <a:pt x="1" y="26"/>
                  </a:cubicBezTo>
                  <a:cubicBezTo>
                    <a:pt x="1" y="28"/>
                    <a:pt x="1" y="29"/>
                    <a:pt x="1" y="31"/>
                  </a:cubicBezTo>
                  <a:cubicBezTo>
                    <a:pt x="1" y="31"/>
                    <a:pt x="1" y="32"/>
                    <a:pt x="1" y="32"/>
                  </a:cubicBezTo>
                  <a:cubicBezTo>
                    <a:pt x="0" y="36"/>
                    <a:pt x="1" y="39"/>
                    <a:pt x="1" y="43"/>
                  </a:cubicBezTo>
                  <a:cubicBezTo>
                    <a:pt x="1" y="44"/>
                    <a:pt x="1" y="44"/>
                    <a:pt x="1" y="45"/>
                  </a:cubicBezTo>
                  <a:cubicBezTo>
                    <a:pt x="1" y="47"/>
                    <a:pt x="1" y="50"/>
                    <a:pt x="2" y="53"/>
                  </a:cubicBezTo>
                  <a:cubicBezTo>
                    <a:pt x="2" y="53"/>
                    <a:pt x="2" y="53"/>
                    <a:pt x="2" y="54"/>
                  </a:cubicBezTo>
                  <a:cubicBezTo>
                    <a:pt x="2" y="55"/>
                    <a:pt x="3" y="65"/>
                    <a:pt x="6" y="79"/>
                  </a:cubicBezTo>
                  <a:cubicBezTo>
                    <a:pt x="6" y="79"/>
                    <a:pt x="6" y="80"/>
                    <a:pt x="6" y="80"/>
                  </a:cubicBezTo>
                  <a:cubicBezTo>
                    <a:pt x="6" y="81"/>
                    <a:pt x="7" y="82"/>
                    <a:pt x="7" y="84"/>
                  </a:cubicBezTo>
                  <a:cubicBezTo>
                    <a:pt x="7" y="84"/>
                    <a:pt x="7" y="84"/>
                    <a:pt x="7" y="84"/>
                  </a:cubicBezTo>
                  <a:cubicBezTo>
                    <a:pt x="7" y="85"/>
                    <a:pt x="8" y="86"/>
                    <a:pt x="8" y="86"/>
                  </a:cubicBezTo>
                  <a:cubicBezTo>
                    <a:pt x="8" y="87"/>
                    <a:pt x="8" y="88"/>
                    <a:pt x="8" y="88"/>
                  </a:cubicBezTo>
                  <a:cubicBezTo>
                    <a:pt x="8" y="89"/>
                    <a:pt x="9" y="90"/>
                    <a:pt x="10" y="93"/>
                  </a:cubicBezTo>
                  <a:cubicBezTo>
                    <a:pt x="10" y="94"/>
                    <a:pt x="10" y="94"/>
                    <a:pt x="10" y="95"/>
                  </a:cubicBezTo>
                  <a:cubicBezTo>
                    <a:pt x="10" y="95"/>
                    <a:pt x="10" y="96"/>
                    <a:pt x="11" y="97"/>
                  </a:cubicBezTo>
                  <a:cubicBezTo>
                    <a:pt x="11" y="97"/>
                    <a:pt x="11" y="97"/>
                    <a:pt x="11" y="98"/>
                  </a:cubicBezTo>
                  <a:cubicBezTo>
                    <a:pt x="11" y="99"/>
                    <a:pt x="12" y="100"/>
                    <a:pt x="12" y="101"/>
                  </a:cubicBezTo>
                  <a:cubicBezTo>
                    <a:pt x="12" y="101"/>
                    <a:pt x="12" y="101"/>
                    <a:pt x="12" y="101"/>
                  </a:cubicBezTo>
                  <a:cubicBezTo>
                    <a:pt x="12" y="102"/>
                    <a:pt x="12" y="102"/>
                    <a:pt x="12" y="102"/>
                  </a:cubicBezTo>
                  <a:cubicBezTo>
                    <a:pt x="13" y="104"/>
                    <a:pt x="14" y="106"/>
                    <a:pt x="15" y="109"/>
                  </a:cubicBezTo>
                  <a:cubicBezTo>
                    <a:pt x="15" y="109"/>
                    <a:pt x="15" y="110"/>
                    <a:pt x="15" y="110"/>
                  </a:cubicBezTo>
                  <a:cubicBezTo>
                    <a:pt x="15" y="110"/>
                    <a:pt x="16" y="110"/>
                    <a:pt x="16" y="110"/>
                  </a:cubicBezTo>
                  <a:cubicBezTo>
                    <a:pt x="18" y="117"/>
                    <a:pt x="20" y="120"/>
                    <a:pt x="24" y="129"/>
                  </a:cubicBezTo>
                  <a:cubicBezTo>
                    <a:pt x="24" y="129"/>
                    <a:pt x="24" y="130"/>
                    <a:pt x="26" y="132"/>
                  </a:cubicBezTo>
                  <a:cubicBezTo>
                    <a:pt x="26" y="132"/>
                    <a:pt x="26" y="132"/>
                    <a:pt x="26" y="132"/>
                  </a:cubicBezTo>
                  <a:cubicBezTo>
                    <a:pt x="27" y="134"/>
                    <a:pt x="28" y="137"/>
                    <a:pt x="30" y="139"/>
                  </a:cubicBezTo>
                  <a:cubicBezTo>
                    <a:pt x="30" y="139"/>
                    <a:pt x="30" y="139"/>
                    <a:pt x="30" y="139"/>
                  </a:cubicBezTo>
                  <a:cubicBezTo>
                    <a:pt x="30" y="139"/>
                    <a:pt x="30" y="140"/>
                    <a:pt x="30" y="140"/>
                  </a:cubicBezTo>
                  <a:cubicBezTo>
                    <a:pt x="31" y="141"/>
                    <a:pt x="31" y="142"/>
                    <a:pt x="32" y="143"/>
                  </a:cubicBezTo>
                  <a:cubicBezTo>
                    <a:pt x="33" y="144"/>
                    <a:pt x="33" y="145"/>
                    <a:pt x="34" y="147"/>
                  </a:cubicBezTo>
                  <a:cubicBezTo>
                    <a:pt x="34" y="147"/>
                    <a:pt x="34" y="147"/>
                    <a:pt x="34" y="147"/>
                  </a:cubicBezTo>
                  <a:cubicBezTo>
                    <a:pt x="35" y="148"/>
                    <a:pt x="35" y="148"/>
                    <a:pt x="36" y="149"/>
                  </a:cubicBezTo>
                  <a:cubicBezTo>
                    <a:pt x="36" y="149"/>
                    <a:pt x="36" y="149"/>
                    <a:pt x="36" y="150"/>
                  </a:cubicBezTo>
                  <a:cubicBezTo>
                    <a:pt x="36" y="150"/>
                    <a:pt x="36" y="150"/>
                    <a:pt x="37" y="150"/>
                  </a:cubicBezTo>
                  <a:cubicBezTo>
                    <a:pt x="38" y="153"/>
                    <a:pt x="40" y="155"/>
                    <a:pt x="42" y="158"/>
                  </a:cubicBezTo>
                  <a:cubicBezTo>
                    <a:pt x="42" y="158"/>
                    <a:pt x="42" y="159"/>
                    <a:pt x="43" y="159"/>
                  </a:cubicBezTo>
                  <a:cubicBezTo>
                    <a:pt x="45" y="163"/>
                    <a:pt x="49" y="168"/>
                    <a:pt x="54" y="173"/>
                  </a:cubicBezTo>
                  <a:cubicBezTo>
                    <a:pt x="55" y="174"/>
                    <a:pt x="55" y="175"/>
                    <a:pt x="56" y="176"/>
                  </a:cubicBezTo>
                  <a:cubicBezTo>
                    <a:pt x="56" y="176"/>
                    <a:pt x="56" y="176"/>
                    <a:pt x="56" y="176"/>
                  </a:cubicBezTo>
                  <a:cubicBezTo>
                    <a:pt x="58" y="178"/>
                    <a:pt x="60" y="180"/>
                    <a:pt x="62" y="182"/>
                  </a:cubicBezTo>
                  <a:cubicBezTo>
                    <a:pt x="62" y="182"/>
                    <a:pt x="63" y="182"/>
                    <a:pt x="63" y="183"/>
                  </a:cubicBezTo>
                  <a:cubicBezTo>
                    <a:pt x="64" y="184"/>
                    <a:pt x="65" y="185"/>
                    <a:pt x="66" y="185"/>
                  </a:cubicBezTo>
                  <a:cubicBezTo>
                    <a:pt x="66" y="186"/>
                    <a:pt x="67" y="186"/>
                    <a:pt x="67" y="186"/>
                  </a:cubicBezTo>
                  <a:cubicBezTo>
                    <a:pt x="67" y="187"/>
                    <a:pt x="68" y="188"/>
                    <a:pt x="69" y="188"/>
                  </a:cubicBezTo>
                  <a:cubicBezTo>
                    <a:pt x="73" y="192"/>
                    <a:pt x="76" y="195"/>
                    <a:pt x="80" y="198"/>
                  </a:cubicBezTo>
                  <a:cubicBezTo>
                    <a:pt x="80" y="198"/>
                    <a:pt x="80" y="198"/>
                    <a:pt x="81" y="199"/>
                  </a:cubicBezTo>
                  <a:cubicBezTo>
                    <a:pt x="82" y="200"/>
                    <a:pt x="83" y="201"/>
                    <a:pt x="85" y="202"/>
                  </a:cubicBezTo>
                  <a:cubicBezTo>
                    <a:pt x="85" y="202"/>
                    <a:pt x="85" y="202"/>
                    <a:pt x="86" y="202"/>
                  </a:cubicBezTo>
                  <a:cubicBezTo>
                    <a:pt x="87" y="204"/>
                    <a:pt x="89" y="205"/>
                    <a:pt x="90" y="206"/>
                  </a:cubicBezTo>
                  <a:cubicBezTo>
                    <a:pt x="90" y="206"/>
                    <a:pt x="90" y="206"/>
                    <a:pt x="90" y="206"/>
                  </a:cubicBezTo>
                  <a:cubicBezTo>
                    <a:pt x="94" y="208"/>
                    <a:pt x="97" y="210"/>
                    <a:pt x="98" y="211"/>
                  </a:cubicBezTo>
                  <a:cubicBezTo>
                    <a:pt x="102" y="213"/>
                    <a:pt x="105" y="215"/>
                    <a:pt x="108" y="217"/>
                  </a:cubicBezTo>
                  <a:cubicBezTo>
                    <a:pt x="108" y="217"/>
                    <a:pt x="108" y="217"/>
                    <a:pt x="109" y="218"/>
                  </a:cubicBezTo>
                  <a:cubicBezTo>
                    <a:pt x="110" y="218"/>
                    <a:pt x="110" y="218"/>
                    <a:pt x="111" y="219"/>
                  </a:cubicBezTo>
                  <a:cubicBezTo>
                    <a:pt x="112" y="219"/>
                    <a:pt x="112" y="219"/>
                    <a:pt x="112" y="219"/>
                  </a:cubicBezTo>
                  <a:cubicBezTo>
                    <a:pt x="113" y="220"/>
                    <a:pt x="114" y="221"/>
                    <a:pt x="115" y="221"/>
                  </a:cubicBezTo>
                  <a:cubicBezTo>
                    <a:pt x="116" y="221"/>
                    <a:pt x="116" y="221"/>
                    <a:pt x="116" y="221"/>
                  </a:cubicBezTo>
                  <a:cubicBezTo>
                    <a:pt x="117" y="222"/>
                    <a:pt x="118" y="222"/>
                    <a:pt x="119" y="223"/>
                  </a:cubicBezTo>
                  <a:cubicBezTo>
                    <a:pt x="119" y="223"/>
                    <a:pt x="119" y="223"/>
                    <a:pt x="120" y="223"/>
                  </a:cubicBezTo>
                  <a:cubicBezTo>
                    <a:pt x="120" y="224"/>
                    <a:pt x="121" y="224"/>
                    <a:pt x="122" y="224"/>
                  </a:cubicBezTo>
                  <a:cubicBezTo>
                    <a:pt x="122" y="225"/>
                    <a:pt x="123" y="225"/>
                    <a:pt x="123" y="225"/>
                  </a:cubicBezTo>
                  <a:cubicBezTo>
                    <a:pt x="124" y="225"/>
                    <a:pt x="124" y="226"/>
                    <a:pt x="125" y="226"/>
                  </a:cubicBezTo>
                  <a:cubicBezTo>
                    <a:pt x="129" y="228"/>
                    <a:pt x="134" y="230"/>
                    <a:pt x="137" y="231"/>
                  </a:cubicBezTo>
                  <a:cubicBezTo>
                    <a:pt x="140" y="232"/>
                    <a:pt x="145" y="234"/>
                    <a:pt x="148" y="235"/>
                  </a:cubicBezTo>
                  <a:cubicBezTo>
                    <a:pt x="148" y="235"/>
                    <a:pt x="149" y="235"/>
                    <a:pt x="149" y="235"/>
                  </a:cubicBezTo>
                  <a:cubicBezTo>
                    <a:pt x="153" y="236"/>
                    <a:pt x="156" y="237"/>
                    <a:pt x="161" y="239"/>
                  </a:cubicBezTo>
                  <a:cubicBezTo>
                    <a:pt x="162" y="239"/>
                    <a:pt x="162" y="239"/>
                    <a:pt x="163" y="239"/>
                  </a:cubicBezTo>
                  <a:cubicBezTo>
                    <a:pt x="163" y="239"/>
                    <a:pt x="163" y="239"/>
                    <a:pt x="164" y="239"/>
                  </a:cubicBezTo>
                  <a:cubicBezTo>
                    <a:pt x="164" y="239"/>
                    <a:pt x="165" y="240"/>
                    <a:pt x="166" y="240"/>
                  </a:cubicBezTo>
                  <a:cubicBezTo>
                    <a:pt x="166" y="240"/>
                    <a:pt x="166" y="240"/>
                    <a:pt x="167" y="240"/>
                  </a:cubicBezTo>
                  <a:cubicBezTo>
                    <a:pt x="169" y="240"/>
                    <a:pt x="170" y="241"/>
                    <a:pt x="172" y="241"/>
                  </a:cubicBezTo>
                  <a:cubicBezTo>
                    <a:pt x="175" y="242"/>
                    <a:pt x="177" y="242"/>
                    <a:pt x="180" y="243"/>
                  </a:cubicBezTo>
                  <a:cubicBezTo>
                    <a:pt x="180" y="243"/>
                    <a:pt x="181" y="243"/>
                    <a:pt x="182" y="243"/>
                  </a:cubicBezTo>
                  <a:cubicBezTo>
                    <a:pt x="182" y="243"/>
                    <a:pt x="182" y="243"/>
                    <a:pt x="182" y="243"/>
                  </a:cubicBezTo>
                  <a:cubicBezTo>
                    <a:pt x="186" y="244"/>
                    <a:pt x="190" y="244"/>
                    <a:pt x="190" y="244"/>
                  </a:cubicBezTo>
                  <a:cubicBezTo>
                    <a:pt x="190" y="244"/>
                    <a:pt x="190" y="244"/>
                    <a:pt x="191" y="244"/>
                  </a:cubicBezTo>
                  <a:cubicBezTo>
                    <a:pt x="193" y="244"/>
                    <a:pt x="196" y="245"/>
                    <a:pt x="197" y="245"/>
                  </a:cubicBezTo>
                  <a:cubicBezTo>
                    <a:pt x="198" y="245"/>
                    <a:pt x="199" y="245"/>
                    <a:pt x="200" y="245"/>
                  </a:cubicBezTo>
                  <a:cubicBezTo>
                    <a:pt x="201" y="245"/>
                    <a:pt x="203" y="245"/>
                    <a:pt x="203" y="245"/>
                  </a:cubicBezTo>
                  <a:cubicBezTo>
                    <a:pt x="213" y="245"/>
                    <a:pt x="216" y="245"/>
                    <a:pt x="222" y="245"/>
                  </a:cubicBezTo>
                  <a:cubicBezTo>
                    <a:pt x="222" y="245"/>
                    <a:pt x="222" y="245"/>
                    <a:pt x="222" y="245"/>
                  </a:cubicBezTo>
                  <a:cubicBezTo>
                    <a:pt x="222" y="245"/>
                    <a:pt x="229" y="245"/>
                    <a:pt x="239" y="244"/>
                  </a:cubicBezTo>
                  <a:cubicBezTo>
                    <a:pt x="239" y="244"/>
                    <a:pt x="239" y="244"/>
                    <a:pt x="239" y="244"/>
                  </a:cubicBezTo>
                  <a:cubicBezTo>
                    <a:pt x="241" y="244"/>
                    <a:pt x="243" y="243"/>
                    <a:pt x="245" y="243"/>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AU"/>
            </a:p>
          </p:txBody>
        </p:sp>
      </p:grpSp>
      <p:sp>
        <p:nvSpPr>
          <p:cNvPr id="7" name="Line 85">
            <a:extLst>
              <a:ext uri="{FF2B5EF4-FFF2-40B4-BE49-F238E27FC236}">
                <a16:creationId xmlns:a16="http://schemas.microsoft.com/office/drawing/2014/main" id="{6CF7763D-FC90-4032-9A8C-353D097BC1FD}"/>
              </a:ext>
            </a:extLst>
          </p:cNvPr>
          <p:cNvSpPr>
            <a:spLocks noChangeShapeType="1"/>
          </p:cNvSpPr>
          <p:nvPr/>
        </p:nvSpPr>
        <p:spPr bwMode="auto">
          <a:xfrm rot="18640165">
            <a:off x="7419134" y="41822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Line 86">
            <a:extLst>
              <a:ext uri="{FF2B5EF4-FFF2-40B4-BE49-F238E27FC236}">
                <a16:creationId xmlns:a16="http://schemas.microsoft.com/office/drawing/2014/main" id="{87C31DC8-F8EB-420A-9D4D-45AD0B0A4C7C}"/>
              </a:ext>
            </a:extLst>
          </p:cNvPr>
          <p:cNvSpPr>
            <a:spLocks noChangeShapeType="1"/>
          </p:cNvSpPr>
          <p:nvPr/>
        </p:nvSpPr>
        <p:spPr bwMode="auto">
          <a:xfrm rot="18640165">
            <a:off x="7419134" y="41822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26" name="Group 25">
            <a:extLst>
              <a:ext uri="{FF2B5EF4-FFF2-40B4-BE49-F238E27FC236}">
                <a16:creationId xmlns:a16="http://schemas.microsoft.com/office/drawing/2014/main" id="{364BD551-89EA-44F3-B2FC-CE3460048E9E}"/>
              </a:ext>
            </a:extLst>
          </p:cNvPr>
          <p:cNvGrpSpPr/>
          <p:nvPr/>
        </p:nvGrpSpPr>
        <p:grpSpPr>
          <a:xfrm>
            <a:off x="5001869" y="2905525"/>
            <a:ext cx="2718080" cy="2581100"/>
            <a:chOff x="5001869" y="2905525"/>
            <a:chExt cx="2718080" cy="2581100"/>
          </a:xfrm>
        </p:grpSpPr>
        <p:sp>
          <p:nvSpPr>
            <p:cNvPr id="4" name="Freeform 82">
              <a:extLst>
                <a:ext uri="{FF2B5EF4-FFF2-40B4-BE49-F238E27FC236}">
                  <a16:creationId xmlns:a16="http://schemas.microsoft.com/office/drawing/2014/main" id="{EEF410AC-CF1B-47A9-8891-4493817DC2BD}"/>
                </a:ext>
              </a:extLst>
            </p:cNvPr>
            <p:cNvSpPr>
              <a:spLocks/>
            </p:cNvSpPr>
            <p:nvPr/>
          </p:nvSpPr>
          <p:spPr bwMode="auto">
            <a:xfrm rot="18640165">
              <a:off x="5201246" y="2801118"/>
              <a:ext cx="2239759" cy="2448574"/>
            </a:xfrm>
            <a:custGeom>
              <a:avLst/>
              <a:gdLst>
                <a:gd name="T0" fmla="*/ 292 w 316"/>
                <a:gd name="T1" fmla="*/ 314 h 314"/>
                <a:gd name="T2" fmla="*/ 186 w 316"/>
                <a:gd name="T3" fmla="*/ 262 h 314"/>
                <a:gd name="T4" fmla="*/ 4 w 316"/>
                <a:gd name="T5" fmla="*/ 40 h 314"/>
                <a:gd name="T6" fmla="*/ 6 w 316"/>
                <a:gd name="T7" fmla="*/ 7 h 314"/>
                <a:gd name="T8" fmla="*/ 24 w 316"/>
                <a:gd name="T9" fmla="*/ 0 h 314"/>
                <a:gd name="T10" fmla="*/ 130 w 316"/>
                <a:gd name="T11" fmla="*/ 53 h 314"/>
                <a:gd name="T12" fmla="*/ 312 w 316"/>
                <a:gd name="T13" fmla="*/ 274 h 314"/>
                <a:gd name="T14" fmla="*/ 311 w 316"/>
                <a:gd name="T15" fmla="*/ 307 h 314"/>
                <a:gd name="T16" fmla="*/ 292 w 316"/>
                <a:gd name="T1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4">
                  <a:moveTo>
                    <a:pt x="292" y="314"/>
                  </a:moveTo>
                  <a:cubicBezTo>
                    <a:pt x="269" y="314"/>
                    <a:pt x="230" y="295"/>
                    <a:pt x="186" y="262"/>
                  </a:cubicBezTo>
                  <a:cubicBezTo>
                    <a:pt x="102" y="197"/>
                    <a:pt x="20" y="98"/>
                    <a:pt x="4" y="40"/>
                  </a:cubicBezTo>
                  <a:cubicBezTo>
                    <a:pt x="0" y="25"/>
                    <a:pt x="0" y="14"/>
                    <a:pt x="6" y="7"/>
                  </a:cubicBezTo>
                  <a:cubicBezTo>
                    <a:pt x="9" y="2"/>
                    <a:pt x="16" y="0"/>
                    <a:pt x="24" y="0"/>
                  </a:cubicBezTo>
                  <a:cubicBezTo>
                    <a:pt x="47" y="0"/>
                    <a:pt x="86" y="19"/>
                    <a:pt x="130" y="53"/>
                  </a:cubicBezTo>
                  <a:cubicBezTo>
                    <a:pt x="214" y="117"/>
                    <a:pt x="296" y="217"/>
                    <a:pt x="312" y="274"/>
                  </a:cubicBezTo>
                  <a:cubicBezTo>
                    <a:pt x="316" y="289"/>
                    <a:pt x="316" y="300"/>
                    <a:pt x="311" y="307"/>
                  </a:cubicBezTo>
                  <a:cubicBezTo>
                    <a:pt x="307" y="312"/>
                    <a:pt x="300" y="314"/>
                    <a:pt x="292" y="31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Freeform 87">
              <a:extLst>
                <a:ext uri="{FF2B5EF4-FFF2-40B4-BE49-F238E27FC236}">
                  <a16:creationId xmlns:a16="http://schemas.microsoft.com/office/drawing/2014/main" id="{4B33C755-07C0-4422-96D9-E924E9948ADC}"/>
                </a:ext>
              </a:extLst>
            </p:cNvPr>
            <p:cNvSpPr>
              <a:spLocks/>
            </p:cNvSpPr>
            <p:nvPr/>
          </p:nvSpPr>
          <p:spPr bwMode="auto">
            <a:xfrm rot="18640165">
              <a:off x="5140853" y="2907530"/>
              <a:ext cx="2440111" cy="2718080"/>
            </a:xfrm>
            <a:custGeom>
              <a:avLst/>
              <a:gdLst>
                <a:gd name="T0" fmla="*/ 223 w 344"/>
                <a:gd name="T1" fmla="*/ 254 h 348"/>
                <a:gd name="T2" fmla="*/ 40 w 344"/>
                <a:gd name="T3" fmla="*/ 33 h 348"/>
                <a:gd name="T4" fmla="*/ 39 w 344"/>
                <a:gd name="T5" fmla="*/ 6 h 348"/>
                <a:gd name="T6" fmla="*/ 43 w 344"/>
                <a:gd name="T7" fmla="*/ 0 h 348"/>
                <a:gd name="T8" fmla="*/ 39 w 344"/>
                <a:gd name="T9" fmla="*/ 5 h 348"/>
                <a:gd name="T10" fmla="*/ 37 w 344"/>
                <a:gd name="T11" fmla="*/ 6 h 348"/>
                <a:gd name="T12" fmla="*/ 34 w 344"/>
                <a:gd name="T13" fmla="*/ 11 h 348"/>
                <a:gd name="T14" fmla="*/ 33 w 344"/>
                <a:gd name="T15" fmla="*/ 12 h 348"/>
                <a:gd name="T16" fmla="*/ 30 w 344"/>
                <a:gd name="T17" fmla="*/ 17 h 348"/>
                <a:gd name="T18" fmla="*/ 29 w 344"/>
                <a:gd name="T19" fmla="*/ 18 h 348"/>
                <a:gd name="T20" fmla="*/ 26 w 344"/>
                <a:gd name="T21" fmla="*/ 22 h 348"/>
                <a:gd name="T22" fmla="*/ 25 w 344"/>
                <a:gd name="T23" fmla="*/ 23 h 348"/>
                <a:gd name="T24" fmla="*/ 23 w 344"/>
                <a:gd name="T25" fmla="*/ 26 h 348"/>
                <a:gd name="T26" fmla="*/ 22 w 344"/>
                <a:gd name="T27" fmla="*/ 28 h 348"/>
                <a:gd name="T28" fmla="*/ 20 w 344"/>
                <a:gd name="T29" fmla="*/ 31 h 348"/>
                <a:gd name="T30" fmla="*/ 19 w 344"/>
                <a:gd name="T31" fmla="*/ 33 h 348"/>
                <a:gd name="T32" fmla="*/ 18 w 344"/>
                <a:gd name="T33" fmla="*/ 35 h 348"/>
                <a:gd name="T34" fmla="*/ 16 w 344"/>
                <a:gd name="T35" fmla="*/ 39 h 348"/>
                <a:gd name="T36" fmla="*/ 16 w 344"/>
                <a:gd name="T37" fmla="*/ 40 h 348"/>
                <a:gd name="T38" fmla="*/ 13 w 344"/>
                <a:gd name="T39" fmla="*/ 44 h 348"/>
                <a:gd name="T40" fmla="*/ 13 w 344"/>
                <a:gd name="T41" fmla="*/ 45 h 348"/>
                <a:gd name="T42" fmla="*/ 10 w 344"/>
                <a:gd name="T43" fmla="*/ 51 h 348"/>
                <a:gd name="T44" fmla="*/ 10 w 344"/>
                <a:gd name="T45" fmla="*/ 51 h 348"/>
                <a:gd name="T46" fmla="*/ 8 w 344"/>
                <a:gd name="T47" fmla="*/ 57 h 348"/>
                <a:gd name="T48" fmla="*/ 7 w 344"/>
                <a:gd name="T49" fmla="*/ 58 h 348"/>
                <a:gd name="T50" fmla="*/ 5 w 344"/>
                <a:gd name="T51" fmla="*/ 63 h 348"/>
                <a:gd name="T52" fmla="*/ 4 w 344"/>
                <a:gd name="T53" fmla="*/ 65 h 348"/>
                <a:gd name="T54" fmla="*/ 2 w 344"/>
                <a:gd name="T55" fmla="*/ 71 h 348"/>
                <a:gd name="T56" fmla="*/ 3 w 344"/>
                <a:gd name="T57" fmla="*/ 95 h 348"/>
                <a:gd name="T58" fmla="*/ 169 w 344"/>
                <a:gd name="T59" fmla="*/ 296 h 348"/>
                <a:gd name="T60" fmla="*/ 273 w 344"/>
                <a:gd name="T61" fmla="*/ 342 h 348"/>
                <a:gd name="T62" fmla="*/ 279 w 344"/>
                <a:gd name="T63" fmla="*/ 340 h 348"/>
                <a:gd name="T64" fmla="*/ 281 w 344"/>
                <a:gd name="T65" fmla="*/ 339 h 348"/>
                <a:gd name="T66" fmla="*/ 286 w 344"/>
                <a:gd name="T67" fmla="*/ 337 h 348"/>
                <a:gd name="T68" fmla="*/ 287 w 344"/>
                <a:gd name="T69" fmla="*/ 337 h 348"/>
                <a:gd name="T70" fmla="*/ 293 w 344"/>
                <a:gd name="T71" fmla="*/ 334 h 348"/>
                <a:gd name="T72" fmla="*/ 293 w 344"/>
                <a:gd name="T73" fmla="*/ 334 h 348"/>
                <a:gd name="T74" fmla="*/ 299 w 344"/>
                <a:gd name="T75" fmla="*/ 332 h 348"/>
                <a:gd name="T76" fmla="*/ 299 w 344"/>
                <a:gd name="T77" fmla="*/ 331 h 348"/>
                <a:gd name="T78" fmla="*/ 304 w 344"/>
                <a:gd name="T79" fmla="*/ 329 h 348"/>
                <a:gd name="T80" fmla="*/ 305 w 344"/>
                <a:gd name="T81" fmla="*/ 329 h 348"/>
                <a:gd name="T82" fmla="*/ 309 w 344"/>
                <a:gd name="T83" fmla="*/ 327 h 348"/>
                <a:gd name="T84" fmla="*/ 310 w 344"/>
                <a:gd name="T85" fmla="*/ 326 h 348"/>
                <a:gd name="T86" fmla="*/ 313 w 344"/>
                <a:gd name="T87" fmla="*/ 324 h 348"/>
                <a:gd name="T88" fmla="*/ 315 w 344"/>
                <a:gd name="T89" fmla="*/ 323 h 348"/>
                <a:gd name="T90" fmla="*/ 317 w 344"/>
                <a:gd name="T91" fmla="*/ 322 h 348"/>
                <a:gd name="T92" fmla="*/ 321 w 344"/>
                <a:gd name="T93" fmla="*/ 319 h 348"/>
                <a:gd name="T94" fmla="*/ 322 w 344"/>
                <a:gd name="T95" fmla="*/ 318 h 348"/>
                <a:gd name="T96" fmla="*/ 326 w 344"/>
                <a:gd name="T97" fmla="*/ 316 h 348"/>
                <a:gd name="T98" fmla="*/ 327 w 344"/>
                <a:gd name="T99" fmla="*/ 315 h 348"/>
                <a:gd name="T100" fmla="*/ 332 w 344"/>
                <a:gd name="T101" fmla="*/ 312 h 348"/>
                <a:gd name="T102" fmla="*/ 333 w 344"/>
                <a:gd name="T103" fmla="*/ 311 h 348"/>
                <a:gd name="T104" fmla="*/ 337 w 344"/>
                <a:gd name="T105" fmla="*/ 308 h 348"/>
                <a:gd name="T106" fmla="*/ 339 w 344"/>
                <a:gd name="T107" fmla="*/ 306 h 348"/>
                <a:gd name="T108" fmla="*/ 344 w 344"/>
                <a:gd name="T109" fmla="*/ 302 h 348"/>
                <a:gd name="T110" fmla="*/ 338 w 344"/>
                <a:gd name="T111" fmla="*/ 306 h 348"/>
                <a:gd name="T112" fmla="*/ 223 w 344"/>
                <a:gd name="T113" fmla="*/ 25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8">
                  <a:moveTo>
                    <a:pt x="223" y="254"/>
                  </a:moveTo>
                  <a:cubicBezTo>
                    <a:pt x="138" y="190"/>
                    <a:pt x="56" y="90"/>
                    <a:pt x="40" y="33"/>
                  </a:cubicBezTo>
                  <a:cubicBezTo>
                    <a:pt x="37" y="22"/>
                    <a:pt x="37" y="13"/>
                    <a:pt x="39" y="6"/>
                  </a:cubicBezTo>
                  <a:cubicBezTo>
                    <a:pt x="40" y="4"/>
                    <a:pt x="41" y="2"/>
                    <a:pt x="43" y="0"/>
                  </a:cubicBezTo>
                  <a:cubicBezTo>
                    <a:pt x="41" y="1"/>
                    <a:pt x="40" y="3"/>
                    <a:pt x="39" y="5"/>
                  </a:cubicBezTo>
                  <a:cubicBezTo>
                    <a:pt x="38" y="5"/>
                    <a:pt x="38" y="6"/>
                    <a:pt x="37" y="6"/>
                  </a:cubicBezTo>
                  <a:cubicBezTo>
                    <a:pt x="36" y="8"/>
                    <a:pt x="35" y="9"/>
                    <a:pt x="34" y="11"/>
                  </a:cubicBezTo>
                  <a:cubicBezTo>
                    <a:pt x="34" y="11"/>
                    <a:pt x="33" y="11"/>
                    <a:pt x="33" y="12"/>
                  </a:cubicBezTo>
                  <a:cubicBezTo>
                    <a:pt x="32" y="13"/>
                    <a:pt x="31" y="15"/>
                    <a:pt x="30" y="17"/>
                  </a:cubicBezTo>
                  <a:cubicBezTo>
                    <a:pt x="29" y="17"/>
                    <a:pt x="29" y="17"/>
                    <a:pt x="29" y="18"/>
                  </a:cubicBezTo>
                  <a:cubicBezTo>
                    <a:pt x="28" y="19"/>
                    <a:pt x="27" y="20"/>
                    <a:pt x="26" y="22"/>
                  </a:cubicBezTo>
                  <a:cubicBezTo>
                    <a:pt x="26" y="22"/>
                    <a:pt x="26" y="23"/>
                    <a:pt x="25" y="23"/>
                  </a:cubicBezTo>
                  <a:cubicBezTo>
                    <a:pt x="25" y="24"/>
                    <a:pt x="24" y="25"/>
                    <a:pt x="23" y="26"/>
                  </a:cubicBezTo>
                  <a:cubicBezTo>
                    <a:pt x="23" y="27"/>
                    <a:pt x="22" y="28"/>
                    <a:pt x="22" y="28"/>
                  </a:cubicBezTo>
                  <a:cubicBezTo>
                    <a:pt x="21" y="29"/>
                    <a:pt x="21" y="30"/>
                    <a:pt x="20" y="31"/>
                  </a:cubicBezTo>
                  <a:cubicBezTo>
                    <a:pt x="20" y="32"/>
                    <a:pt x="19" y="33"/>
                    <a:pt x="19" y="33"/>
                  </a:cubicBezTo>
                  <a:cubicBezTo>
                    <a:pt x="19" y="34"/>
                    <a:pt x="18" y="34"/>
                    <a:pt x="18" y="35"/>
                  </a:cubicBezTo>
                  <a:cubicBezTo>
                    <a:pt x="17" y="36"/>
                    <a:pt x="17" y="38"/>
                    <a:pt x="16" y="39"/>
                  </a:cubicBezTo>
                  <a:cubicBezTo>
                    <a:pt x="16" y="39"/>
                    <a:pt x="16" y="39"/>
                    <a:pt x="16" y="40"/>
                  </a:cubicBezTo>
                  <a:cubicBezTo>
                    <a:pt x="15" y="41"/>
                    <a:pt x="14" y="43"/>
                    <a:pt x="13" y="44"/>
                  </a:cubicBezTo>
                  <a:cubicBezTo>
                    <a:pt x="13" y="45"/>
                    <a:pt x="13" y="45"/>
                    <a:pt x="13" y="45"/>
                  </a:cubicBezTo>
                  <a:cubicBezTo>
                    <a:pt x="12" y="47"/>
                    <a:pt x="11" y="49"/>
                    <a:pt x="10" y="51"/>
                  </a:cubicBezTo>
                  <a:cubicBezTo>
                    <a:pt x="10" y="51"/>
                    <a:pt x="10" y="51"/>
                    <a:pt x="10" y="51"/>
                  </a:cubicBezTo>
                  <a:cubicBezTo>
                    <a:pt x="9" y="53"/>
                    <a:pt x="8" y="55"/>
                    <a:pt x="8" y="57"/>
                  </a:cubicBezTo>
                  <a:cubicBezTo>
                    <a:pt x="7" y="57"/>
                    <a:pt x="7" y="57"/>
                    <a:pt x="7" y="58"/>
                  </a:cubicBezTo>
                  <a:cubicBezTo>
                    <a:pt x="6" y="59"/>
                    <a:pt x="6" y="61"/>
                    <a:pt x="5" y="63"/>
                  </a:cubicBezTo>
                  <a:cubicBezTo>
                    <a:pt x="5" y="63"/>
                    <a:pt x="5" y="64"/>
                    <a:pt x="4" y="65"/>
                  </a:cubicBezTo>
                  <a:cubicBezTo>
                    <a:pt x="3" y="67"/>
                    <a:pt x="3" y="69"/>
                    <a:pt x="2" y="71"/>
                  </a:cubicBezTo>
                  <a:cubicBezTo>
                    <a:pt x="0" y="76"/>
                    <a:pt x="1" y="85"/>
                    <a:pt x="3" y="95"/>
                  </a:cubicBezTo>
                  <a:cubicBezTo>
                    <a:pt x="18" y="147"/>
                    <a:pt x="92" y="237"/>
                    <a:pt x="169" y="296"/>
                  </a:cubicBezTo>
                  <a:cubicBezTo>
                    <a:pt x="217" y="332"/>
                    <a:pt x="255" y="348"/>
                    <a:pt x="273" y="342"/>
                  </a:cubicBezTo>
                  <a:cubicBezTo>
                    <a:pt x="275" y="342"/>
                    <a:pt x="276" y="341"/>
                    <a:pt x="279" y="340"/>
                  </a:cubicBezTo>
                  <a:cubicBezTo>
                    <a:pt x="279" y="340"/>
                    <a:pt x="280" y="340"/>
                    <a:pt x="281" y="339"/>
                  </a:cubicBezTo>
                  <a:cubicBezTo>
                    <a:pt x="282" y="339"/>
                    <a:pt x="284" y="338"/>
                    <a:pt x="286" y="337"/>
                  </a:cubicBezTo>
                  <a:cubicBezTo>
                    <a:pt x="286" y="337"/>
                    <a:pt x="287" y="337"/>
                    <a:pt x="287" y="337"/>
                  </a:cubicBezTo>
                  <a:cubicBezTo>
                    <a:pt x="289" y="336"/>
                    <a:pt x="291" y="335"/>
                    <a:pt x="293" y="334"/>
                  </a:cubicBezTo>
                  <a:cubicBezTo>
                    <a:pt x="293" y="334"/>
                    <a:pt x="293" y="334"/>
                    <a:pt x="293" y="334"/>
                  </a:cubicBezTo>
                  <a:cubicBezTo>
                    <a:pt x="295" y="334"/>
                    <a:pt x="297" y="333"/>
                    <a:pt x="299" y="332"/>
                  </a:cubicBezTo>
                  <a:cubicBezTo>
                    <a:pt x="299" y="332"/>
                    <a:pt x="299" y="332"/>
                    <a:pt x="299" y="331"/>
                  </a:cubicBezTo>
                  <a:cubicBezTo>
                    <a:pt x="301" y="331"/>
                    <a:pt x="302" y="330"/>
                    <a:pt x="304" y="329"/>
                  </a:cubicBezTo>
                  <a:cubicBezTo>
                    <a:pt x="304" y="329"/>
                    <a:pt x="305" y="329"/>
                    <a:pt x="305" y="329"/>
                  </a:cubicBezTo>
                  <a:cubicBezTo>
                    <a:pt x="306" y="328"/>
                    <a:pt x="307" y="327"/>
                    <a:pt x="309" y="327"/>
                  </a:cubicBezTo>
                  <a:cubicBezTo>
                    <a:pt x="309" y="326"/>
                    <a:pt x="310" y="326"/>
                    <a:pt x="310" y="326"/>
                  </a:cubicBezTo>
                  <a:cubicBezTo>
                    <a:pt x="311" y="325"/>
                    <a:pt x="312" y="325"/>
                    <a:pt x="313" y="324"/>
                  </a:cubicBezTo>
                  <a:cubicBezTo>
                    <a:pt x="314" y="324"/>
                    <a:pt x="315" y="323"/>
                    <a:pt x="315" y="323"/>
                  </a:cubicBezTo>
                  <a:cubicBezTo>
                    <a:pt x="316" y="322"/>
                    <a:pt x="317" y="322"/>
                    <a:pt x="317" y="322"/>
                  </a:cubicBezTo>
                  <a:cubicBezTo>
                    <a:pt x="318" y="321"/>
                    <a:pt x="319" y="320"/>
                    <a:pt x="321" y="319"/>
                  </a:cubicBezTo>
                  <a:cubicBezTo>
                    <a:pt x="321" y="319"/>
                    <a:pt x="322" y="319"/>
                    <a:pt x="322" y="318"/>
                  </a:cubicBezTo>
                  <a:cubicBezTo>
                    <a:pt x="323" y="318"/>
                    <a:pt x="325" y="317"/>
                    <a:pt x="326" y="316"/>
                  </a:cubicBezTo>
                  <a:cubicBezTo>
                    <a:pt x="326" y="316"/>
                    <a:pt x="327" y="315"/>
                    <a:pt x="327" y="315"/>
                  </a:cubicBezTo>
                  <a:cubicBezTo>
                    <a:pt x="329" y="314"/>
                    <a:pt x="330" y="313"/>
                    <a:pt x="332" y="312"/>
                  </a:cubicBezTo>
                  <a:cubicBezTo>
                    <a:pt x="332" y="311"/>
                    <a:pt x="333" y="311"/>
                    <a:pt x="333" y="311"/>
                  </a:cubicBezTo>
                  <a:cubicBezTo>
                    <a:pt x="335" y="310"/>
                    <a:pt x="336" y="308"/>
                    <a:pt x="337" y="308"/>
                  </a:cubicBezTo>
                  <a:cubicBezTo>
                    <a:pt x="338" y="307"/>
                    <a:pt x="339" y="307"/>
                    <a:pt x="339" y="306"/>
                  </a:cubicBezTo>
                  <a:cubicBezTo>
                    <a:pt x="341" y="305"/>
                    <a:pt x="343" y="303"/>
                    <a:pt x="344" y="302"/>
                  </a:cubicBezTo>
                  <a:cubicBezTo>
                    <a:pt x="342" y="304"/>
                    <a:pt x="340" y="305"/>
                    <a:pt x="338" y="306"/>
                  </a:cubicBezTo>
                  <a:cubicBezTo>
                    <a:pt x="318" y="312"/>
                    <a:pt x="276" y="295"/>
                    <a:pt x="223" y="254"/>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25" name="Group 24">
            <a:extLst>
              <a:ext uri="{FF2B5EF4-FFF2-40B4-BE49-F238E27FC236}">
                <a16:creationId xmlns:a16="http://schemas.microsoft.com/office/drawing/2014/main" id="{79EE0FA9-F505-46AA-AC5E-9297C872D734}"/>
              </a:ext>
            </a:extLst>
          </p:cNvPr>
          <p:cNvGrpSpPr/>
          <p:nvPr/>
        </p:nvGrpSpPr>
        <p:grpSpPr>
          <a:xfrm>
            <a:off x="4443332" y="2230787"/>
            <a:ext cx="2803535" cy="2636456"/>
            <a:chOff x="4443332" y="2230787"/>
            <a:chExt cx="2803535" cy="2636456"/>
          </a:xfrm>
        </p:grpSpPr>
        <p:sp>
          <p:nvSpPr>
            <p:cNvPr id="5" name="Freeform 83">
              <a:extLst>
                <a:ext uri="{FF2B5EF4-FFF2-40B4-BE49-F238E27FC236}">
                  <a16:creationId xmlns:a16="http://schemas.microsoft.com/office/drawing/2014/main" id="{A29A4D18-1010-459C-9D33-CD520ACF3859}"/>
                </a:ext>
              </a:extLst>
            </p:cNvPr>
            <p:cNvSpPr>
              <a:spLocks/>
            </p:cNvSpPr>
            <p:nvPr/>
          </p:nvSpPr>
          <p:spPr bwMode="auto">
            <a:xfrm rot="18640165">
              <a:off x="4763826" y="2134960"/>
              <a:ext cx="2033425" cy="2225080"/>
            </a:xfrm>
            <a:custGeom>
              <a:avLst/>
              <a:gdLst>
                <a:gd name="T0" fmla="*/ 265 w 287"/>
                <a:gd name="T1" fmla="*/ 285 h 285"/>
                <a:gd name="T2" fmla="*/ 169 w 287"/>
                <a:gd name="T3" fmla="*/ 237 h 285"/>
                <a:gd name="T4" fmla="*/ 4 w 287"/>
                <a:gd name="T5" fmla="*/ 36 h 285"/>
                <a:gd name="T6" fmla="*/ 5 w 287"/>
                <a:gd name="T7" fmla="*/ 6 h 285"/>
                <a:gd name="T8" fmla="*/ 22 w 287"/>
                <a:gd name="T9" fmla="*/ 0 h 285"/>
                <a:gd name="T10" fmla="*/ 118 w 287"/>
                <a:gd name="T11" fmla="*/ 47 h 285"/>
                <a:gd name="T12" fmla="*/ 283 w 287"/>
                <a:gd name="T13" fmla="*/ 248 h 285"/>
                <a:gd name="T14" fmla="*/ 282 w 287"/>
                <a:gd name="T15" fmla="*/ 278 h 285"/>
                <a:gd name="T16" fmla="*/ 265 w 28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5">
                  <a:moveTo>
                    <a:pt x="265" y="285"/>
                  </a:moveTo>
                  <a:cubicBezTo>
                    <a:pt x="244" y="285"/>
                    <a:pt x="209" y="267"/>
                    <a:pt x="169" y="237"/>
                  </a:cubicBezTo>
                  <a:cubicBezTo>
                    <a:pt x="92" y="178"/>
                    <a:pt x="18" y="88"/>
                    <a:pt x="4" y="36"/>
                  </a:cubicBezTo>
                  <a:cubicBezTo>
                    <a:pt x="0" y="22"/>
                    <a:pt x="0" y="13"/>
                    <a:pt x="5" y="6"/>
                  </a:cubicBezTo>
                  <a:cubicBezTo>
                    <a:pt x="8" y="2"/>
                    <a:pt x="14" y="0"/>
                    <a:pt x="22" y="0"/>
                  </a:cubicBezTo>
                  <a:cubicBezTo>
                    <a:pt x="43" y="0"/>
                    <a:pt x="78" y="17"/>
                    <a:pt x="118" y="47"/>
                  </a:cubicBezTo>
                  <a:cubicBezTo>
                    <a:pt x="194" y="106"/>
                    <a:pt x="269" y="196"/>
                    <a:pt x="283" y="248"/>
                  </a:cubicBezTo>
                  <a:cubicBezTo>
                    <a:pt x="287" y="262"/>
                    <a:pt x="286" y="272"/>
                    <a:pt x="282" y="278"/>
                  </a:cubicBezTo>
                  <a:cubicBezTo>
                    <a:pt x="278" y="283"/>
                    <a:pt x="273" y="285"/>
                    <a:pt x="265" y="28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108">
              <a:extLst>
                <a:ext uri="{FF2B5EF4-FFF2-40B4-BE49-F238E27FC236}">
                  <a16:creationId xmlns:a16="http://schemas.microsoft.com/office/drawing/2014/main" id="{7426A045-F9E9-4F62-B59D-7E8FA3963A32}"/>
                </a:ext>
              </a:extLst>
            </p:cNvPr>
            <p:cNvSpPr>
              <a:spLocks/>
            </p:cNvSpPr>
            <p:nvPr/>
          </p:nvSpPr>
          <p:spPr bwMode="auto">
            <a:xfrm rot="18640165">
              <a:off x="4604112" y="2224488"/>
              <a:ext cx="2481975" cy="2803535"/>
            </a:xfrm>
            <a:custGeom>
              <a:avLst/>
              <a:gdLst>
                <a:gd name="T0" fmla="*/ 310 w 350"/>
                <a:gd name="T1" fmla="*/ 342 h 359"/>
                <a:gd name="T2" fmla="*/ 350 w 350"/>
                <a:gd name="T3" fmla="*/ 272 h 359"/>
                <a:gd name="T4" fmla="*/ 235 w 350"/>
                <a:gd name="T5" fmla="*/ 236 h 359"/>
                <a:gd name="T6" fmla="*/ 70 w 350"/>
                <a:gd name="T7" fmla="*/ 35 h 359"/>
                <a:gd name="T8" fmla="*/ 79 w 350"/>
                <a:gd name="T9" fmla="*/ 0 h 359"/>
                <a:gd name="T10" fmla="*/ 8 w 350"/>
                <a:gd name="T11" fmla="*/ 40 h 359"/>
                <a:gd name="T12" fmla="*/ 4 w 350"/>
                <a:gd name="T13" fmla="*/ 75 h 359"/>
                <a:gd name="T14" fmla="*/ 187 w 350"/>
                <a:gd name="T15" fmla="*/ 296 h 359"/>
                <a:gd name="T16" fmla="*/ 310 w 350"/>
                <a:gd name="T17" fmla="*/ 34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359">
                  <a:moveTo>
                    <a:pt x="310" y="342"/>
                  </a:moveTo>
                  <a:cubicBezTo>
                    <a:pt x="336" y="312"/>
                    <a:pt x="346" y="283"/>
                    <a:pt x="350" y="272"/>
                  </a:cubicBezTo>
                  <a:cubicBezTo>
                    <a:pt x="342" y="296"/>
                    <a:pt x="297" y="283"/>
                    <a:pt x="235" y="236"/>
                  </a:cubicBezTo>
                  <a:cubicBezTo>
                    <a:pt x="158" y="177"/>
                    <a:pt x="84" y="87"/>
                    <a:pt x="70" y="35"/>
                  </a:cubicBezTo>
                  <a:cubicBezTo>
                    <a:pt x="65" y="15"/>
                    <a:pt x="68" y="4"/>
                    <a:pt x="79" y="0"/>
                  </a:cubicBezTo>
                  <a:cubicBezTo>
                    <a:pt x="41" y="13"/>
                    <a:pt x="17" y="33"/>
                    <a:pt x="8" y="40"/>
                  </a:cubicBezTo>
                  <a:cubicBezTo>
                    <a:pt x="1" y="46"/>
                    <a:pt x="0" y="58"/>
                    <a:pt x="4" y="75"/>
                  </a:cubicBezTo>
                  <a:cubicBezTo>
                    <a:pt x="20" y="133"/>
                    <a:pt x="102" y="232"/>
                    <a:pt x="187" y="296"/>
                  </a:cubicBezTo>
                  <a:cubicBezTo>
                    <a:pt x="249" y="344"/>
                    <a:pt x="295" y="359"/>
                    <a:pt x="310" y="342"/>
                  </a:cubicBezTo>
                  <a:close/>
                </a:path>
              </a:pathLst>
            </a:cu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AU"/>
            </a:p>
          </p:txBody>
        </p:sp>
      </p:grpSp>
      <p:sp>
        <p:nvSpPr>
          <p:cNvPr id="11" name="Freeform 109">
            <a:extLst>
              <a:ext uri="{FF2B5EF4-FFF2-40B4-BE49-F238E27FC236}">
                <a16:creationId xmlns:a16="http://schemas.microsoft.com/office/drawing/2014/main" id="{B16ABFD0-7F43-4208-A5EE-599135E8AC05}"/>
              </a:ext>
            </a:extLst>
          </p:cNvPr>
          <p:cNvSpPr>
            <a:spLocks/>
          </p:cNvSpPr>
          <p:nvPr/>
        </p:nvSpPr>
        <p:spPr bwMode="auto">
          <a:xfrm rot="18640165">
            <a:off x="5288603" y="1944982"/>
            <a:ext cx="1856997" cy="2113333"/>
          </a:xfrm>
          <a:custGeom>
            <a:avLst/>
            <a:gdLst>
              <a:gd name="T0" fmla="*/ 259 w 262"/>
              <a:gd name="T1" fmla="*/ 245 h 271"/>
              <a:gd name="T2" fmla="*/ 261 w 262"/>
              <a:gd name="T3" fmla="*/ 200 h 271"/>
              <a:gd name="T4" fmla="*/ 259 w 262"/>
              <a:gd name="T5" fmla="*/ 180 h 271"/>
              <a:gd name="T6" fmla="*/ 256 w 262"/>
              <a:gd name="T7" fmla="*/ 167 h 271"/>
              <a:gd name="T8" fmla="*/ 254 w 262"/>
              <a:gd name="T9" fmla="*/ 157 h 271"/>
              <a:gd name="T10" fmla="*/ 242 w 262"/>
              <a:gd name="T11" fmla="*/ 124 h 271"/>
              <a:gd name="T12" fmla="*/ 226 w 262"/>
              <a:gd name="T13" fmla="*/ 96 h 271"/>
              <a:gd name="T14" fmla="*/ 203 w 262"/>
              <a:gd name="T15" fmla="*/ 67 h 271"/>
              <a:gd name="T16" fmla="*/ 178 w 262"/>
              <a:gd name="T17" fmla="*/ 44 h 271"/>
              <a:gd name="T18" fmla="*/ 102 w 262"/>
              <a:gd name="T19" fmla="*/ 7 h 271"/>
              <a:gd name="T20" fmla="*/ 60 w 262"/>
              <a:gd name="T21" fmla="*/ 0 h 271"/>
              <a:gd name="T22" fmla="*/ 39 w 262"/>
              <a:gd name="T23" fmla="*/ 0 h 271"/>
              <a:gd name="T24" fmla="*/ 28 w 262"/>
              <a:gd name="T25" fmla="*/ 1 h 271"/>
              <a:gd name="T26" fmla="*/ 17 w 262"/>
              <a:gd name="T27" fmla="*/ 2 h 271"/>
              <a:gd name="T28" fmla="*/ 5 w 262"/>
              <a:gd name="T29" fmla="*/ 34 h 271"/>
              <a:gd name="T30" fmla="*/ 155 w 262"/>
              <a:gd name="T31" fmla="*/ 216 h 271"/>
              <a:gd name="T32" fmla="*/ 259 w 262"/>
              <a:gd name="T33" fmla="*/ 24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2" h="271">
                <a:moveTo>
                  <a:pt x="259" y="245"/>
                </a:moveTo>
                <a:cubicBezTo>
                  <a:pt x="261" y="232"/>
                  <a:pt x="262" y="217"/>
                  <a:pt x="261" y="200"/>
                </a:cubicBezTo>
                <a:cubicBezTo>
                  <a:pt x="261" y="194"/>
                  <a:pt x="260" y="186"/>
                  <a:pt x="259" y="180"/>
                </a:cubicBezTo>
                <a:cubicBezTo>
                  <a:pt x="258" y="176"/>
                  <a:pt x="257" y="171"/>
                  <a:pt x="256" y="167"/>
                </a:cubicBezTo>
                <a:cubicBezTo>
                  <a:pt x="256" y="164"/>
                  <a:pt x="255" y="160"/>
                  <a:pt x="254" y="157"/>
                </a:cubicBezTo>
                <a:cubicBezTo>
                  <a:pt x="251" y="145"/>
                  <a:pt x="247" y="136"/>
                  <a:pt x="242" y="124"/>
                </a:cubicBezTo>
                <a:cubicBezTo>
                  <a:pt x="237" y="113"/>
                  <a:pt x="230" y="102"/>
                  <a:pt x="226" y="96"/>
                </a:cubicBezTo>
                <a:cubicBezTo>
                  <a:pt x="222" y="90"/>
                  <a:pt x="216" y="80"/>
                  <a:pt x="203" y="67"/>
                </a:cubicBezTo>
                <a:cubicBezTo>
                  <a:pt x="196" y="59"/>
                  <a:pt x="187" y="51"/>
                  <a:pt x="178" y="44"/>
                </a:cubicBezTo>
                <a:cubicBezTo>
                  <a:pt x="162" y="32"/>
                  <a:pt x="136" y="16"/>
                  <a:pt x="102" y="7"/>
                </a:cubicBezTo>
                <a:cubicBezTo>
                  <a:pt x="97" y="6"/>
                  <a:pt x="81" y="2"/>
                  <a:pt x="60" y="0"/>
                </a:cubicBezTo>
                <a:cubicBezTo>
                  <a:pt x="57" y="0"/>
                  <a:pt x="49" y="0"/>
                  <a:pt x="39" y="0"/>
                </a:cubicBezTo>
                <a:cubicBezTo>
                  <a:pt x="35" y="0"/>
                  <a:pt x="31" y="1"/>
                  <a:pt x="28" y="1"/>
                </a:cubicBezTo>
                <a:cubicBezTo>
                  <a:pt x="24" y="1"/>
                  <a:pt x="20" y="2"/>
                  <a:pt x="17" y="2"/>
                </a:cubicBezTo>
                <a:cubicBezTo>
                  <a:pt x="5" y="4"/>
                  <a:pt x="0" y="15"/>
                  <a:pt x="5" y="34"/>
                </a:cubicBezTo>
                <a:cubicBezTo>
                  <a:pt x="18" y="82"/>
                  <a:pt x="85" y="163"/>
                  <a:pt x="155" y="216"/>
                </a:cubicBezTo>
                <a:cubicBezTo>
                  <a:pt x="214" y="261"/>
                  <a:pt x="256" y="271"/>
                  <a:pt x="259" y="245"/>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AU"/>
          </a:p>
        </p:txBody>
      </p:sp>
      <p:grpSp>
        <p:nvGrpSpPr>
          <p:cNvPr id="13" name="Group 12">
            <a:extLst>
              <a:ext uri="{FF2B5EF4-FFF2-40B4-BE49-F238E27FC236}">
                <a16:creationId xmlns:a16="http://schemas.microsoft.com/office/drawing/2014/main" id="{169389CD-9BCD-416D-AD37-9CB6E6047CCC}"/>
              </a:ext>
            </a:extLst>
          </p:cNvPr>
          <p:cNvGrpSpPr/>
          <p:nvPr/>
        </p:nvGrpSpPr>
        <p:grpSpPr>
          <a:xfrm flipH="1">
            <a:off x="656946" y="1875710"/>
            <a:ext cx="2997504" cy="2462676"/>
            <a:chOff x="2267477" y="5326992"/>
            <a:chExt cx="3748151" cy="3940281"/>
          </a:xfrm>
        </p:grpSpPr>
        <p:sp>
          <p:nvSpPr>
            <p:cNvPr id="14" name="Rectangle 13">
              <a:extLst>
                <a:ext uri="{FF2B5EF4-FFF2-40B4-BE49-F238E27FC236}">
                  <a16:creationId xmlns:a16="http://schemas.microsoft.com/office/drawing/2014/main" id="{93A0CB0B-6915-4885-9C02-4D32D3CB8AF2}"/>
                </a:ext>
              </a:extLst>
            </p:cNvPr>
            <p:cNvSpPr/>
            <p:nvPr/>
          </p:nvSpPr>
          <p:spPr>
            <a:xfrm>
              <a:off x="2267477" y="5326992"/>
              <a:ext cx="3704449" cy="1061624"/>
            </a:xfrm>
            <a:prstGeom prst="rect">
              <a:avLst/>
            </a:prstGeom>
          </p:spPr>
          <p:txBody>
            <a:bodyPr wrap="square">
              <a:spAutoFit/>
            </a:bodyPr>
            <a:lstStyle/>
            <a:p>
              <a:pPr algn="r">
                <a:lnSpc>
                  <a:spcPct val="120000"/>
                </a:lnSpc>
              </a:pPr>
              <a:r>
                <a:rPr lang="uk-UA"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Відсутність довгострокового кредитування</a:t>
              </a:r>
              <a:endParaRPr lang="en-US"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2583C1E9-208B-474F-A769-6EF0999C517C}"/>
                </a:ext>
              </a:extLst>
            </p:cNvPr>
            <p:cNvSpPr/>
            <p:nvPr/>
          </p:nvSpPr>
          <p:spPr>
            <a:xfrm>
              <a:off x="2311179" y="6316003"/>
              <a:ext cx="3704449" cy="2951270"/>
            </a:xfrm>
            <a:prstGeom prst="rect">
              <a:avLst/>
            </a:prstGeom>
          </p:spPr>
          <p:txBody>
            <a:bodyPr wrap="square">
              <a:spAutoFit/>
            </a:bodyPr>
            <a:lstStyle/>
            <a:p>
              <a:pPr algn="r">
                <a:lnSpc>
                  <a:spcPct val="120000"/>
                </a:lnSpc>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В частині довгострокового кредитування на цілі будівництва житла для військовослужбовців (іпотеки), забезпечення надійності зберігання заощаджень військовослужбовців, бракує як пропозиції відповідних послуг, так і їх якостей у наявних пропозиціях</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100" b="1" dirty="0">
                <a:solidFill>
                  <a:schemeClr val="tx1">
                    <a:lumMod val="65000"/>
                    <a:lumOff val="35000"/>
                  </a:schemeClr>
                </a:solidFill>
                <a:latin typeface="Times New Roman" panose="02020603050405020304" pitchFamily="18" charset="0"/>
                <a:ea typeface="Open Sans" panose="020B0606030504020204" pitchFamily="34" charset="0"/>
                <a:cs typeface="Times New Roman" panose="02020603050405020304" pitchFamily="18" charset="0"/>
              </a:endParaRPr>
            </a:p>
            <a:p>
              <a:pPr algn="r">
                <a:lnSpc>
                  <a:spcPct val="120000"/>
                </a:lnSpc>
              </a:pPr>
              <a:endParaRPr lang="id-ID" sz="1200" dirty="0">
                <a:solidFill>
                  <a:schemeClr val="bg1">
                    <a:lumMod val="50000"/>
                  </a:schemeClr>
                </a:solidFill>
                <a:latin typeface="Segoe UI Light" panose="020B0502040204020203" pitchFamily="34" charset="0"/>
                <a:cs typeface="Segoe UI Light" panose="020B0502040204020203" pitchFamily="34" charset="0"/>
              </a:endParaRPr>
            </a:p>
          </p:txBody>
        </p:sp>
      </p:grpSp>
      <p:grpSp>
        <p:nvGrpSpPr>
          <p:cNvPr id="16" name="Group 15">
            <a:extLst>
              <a:ext uri="{FF2B5EF4-FFF2-40B4-BE49-F238E27FC236}">
                <a16:creationId xmlns:a16="http://schemas.microsoft.com/office/drawing/2014/main" id="{2A278F64-CFA7-4E15-88EF-DBA517C86CB9}"/>
              </a:ext>
            </a:extLst>
          </p:cNvPr>
          <p:cNvGrpSpPr/>
          <p:nvPr/>
        </p:nvGrpSpPr>
        <p:grpSpPr>
          <a:xfrm flipH="1">
            <a:off x="577049" y="4139309"/>
            <a:ext cx="3042453" cy="1975028"/>
            <a:chOff x="2311177" y="5754619"/>
            <a:chExt cx="3804356" cy="3160046"/>
          </a:xfrm>
        </p:grpSpPr>
        <p:sp>
          <p:nvSpPr>
            <p:cNvPr id="17" name="Rectangle 16">
              <a:extLst>
                <a:ext uri="{FF2B5EF4-FFF2-40B4-BE49-F238E27FC236}">
                  <a16:creationId xmlns:a16="http://schemas.microsoft.com/office/drawing/2014/main" id="{7EF72D39-0C23-4697-A880-5D0FCB48BEAB}"/>
                </a:ext>
              </a:extLst>
            </p:cNvPr>
            <p:cNvSpPr/>
            <p:nvPr/>
          </p:nvSpPr>
          <p:spPr>
            <a:xfrm>
              <a:off x="2311177" y="5754619"/>
              <a:ext cx="3804356" cy="588879"/>
            </a:xfrm>
            <a:prstGeom prst="rect">
              <a:avLst/>
            </a:prstGeom>
          </p:spPr>
          <p:txBody>
            <a:bodyPr wrap="square">
              <a:spAutoFit/>
            </a:bodyPr>
            <a:lstStyle/>
            <a:p>
              <a:pPr algn="r">
                <a:lnSpc>
                  <a:spcPct val="120000"/>
                </a:lnSpc>
              </a:pPr>
              <a:r>
                <a:rPr lang="uk-UA"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Заборона займатися бізнесом</a:t>
              </a:r>
              <a:endParaRPr lang="en-US"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B0FAEFF6-6749-4416-8ACA-7B9C59D9D251}"/>
                </a:ext>
              </a:extLst>
            </p:cNvPr>
            <p:cNvSpPr/>
            <p:nvPr/>
          </p:nvSpPr>
          <p:spPr>
            <a:xfrm>
              <a:off x="2311181" y="6316003"/>
              <a:ext cx="2730631" cy="2598662"/>
            </a:xfrm>
            <a:prstGeom prst="rect">
              <a:avLst/>
            </a:prstGeom>
          </p:spPr>
          <p:txBody>
            <a:bodyPr wrap="square">
              <a:spAutoFit/>
            </a:bodyPr>
            <a:lstStyle/>
            <a:p>
              <a:pPr algn="r">
                <a:lnSpc>
                  <a:spcPct val="120000"/>
                </a:lnSpc>
              </a:pPr>
              <a:r>
                <a:rPr lang="uk-UA" sz="1200" b="0" i="0" dirty="0">
                  <a:effectLst/>
                  <a:latin typeface="Times New Roman" panose="02020603050405020304" pitchFamily="18" charset="0"/>
                  <a:cs typeface="Times New Roman" panose="02020603050405020304" pitchFamily="18" charset="0"/>
                </a:rPr>
                <a:t>За законом України «Про засади запобігання і протидії корупції», військовим забороняється займатися підприємницькою діяльністю та іншою оплачуваною роботою.</a:t>
              </a:r>
              <a:endParaRPr lang="id-ID" sz="12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FD5AFA5A-B9F7-4394-B460-D96981F082F1}"/>
              </a:ext>
            </a:extLst>
          </p:cNvPr>
          <p:cNvGrpSpPr/>
          <p:nvPr/>
        </p:nvGrpSpPr>
        <p:grpSpPr>
          <a:xfrm>
            <a:off x="8572498" y="2142974"/>
            <a:ext cx="3042452" cy="2054408"/>
            <a:chOff x="2311177" y="5754619"/>
            <a:chExt cx="3804355" cy="3287053"/>
          </a:xfrm>
        </p:grpSpPr>
        <p:sp>
          <p:nvSpPr>
            <p:cNvPr id="20" name="Rectangle 19">
              <a:extLst>
                <a:ext uri="{FF2B5EF4-FFF2-40B4-BE49-F238E27FC236}">
                  <a16:creationId xmlns:a16="http://schemas.microsoft.com/office/drawing/2014/main" id="{FA234737-742B-41B9-ABD6-234A3C788275}"/>
                </a:ext>
              </a:extLst>
            </p:cNvPr>
            <p:cNvSpPr/>
            <p:nvPr/>
          </p:nvSpPr>
          <p:spPr>
            <a:xfrm>
              <a:off x="2311177" y="5754619"/>
              <a:ext cx="3121291" cy="588879"/>
            </a:xfrm>
            <a:prstGeom prst="rect">
              <a:avLst/>
            </a:prstGeom>
          </p:spPr>
          <p:txBody>
            <a:bodyPr wrap="square">
              <a:spAutoFit/>
            </a:bodyPr>
            <a:lstStyle/>
            <a:p>
              <a:pPr>
                <a:lnSpc>
                  <a:spcPct val="120000"/>
                </a:lnSpc>
              </a:pPr>
              <a:endParaRPr lang="en-US"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7EE58A02-B9D6-4265-969D-377BB823940E}"/>
                </a:ext>
              </a:extLst>
            </p:cNvPr>
            <p:cNvSpPr/>
            <p:nvPr/>
          </p:nvSpPr>
          <p:spPr>
            <a:xfrm>
              <a:off x="2311178" y="6316003"/>
              <a:ext cx="3804354" cy="2725669"/>
            </a:xfrm>
            <a:prstGeom prst="rect">
              <a:avLst/>
            </a:prstGeom>
          </p:spPr>
          <p:txBody>
            <a:bodyPr wrap="square">
              <a:spAutoFit/>
            </a:bodyPr>
            <a:lstStyle/>
            <a:p>
              <a:pPr lvl="0">
                <a:lnSpc>
                  <a:spcPct val="107000"/>
                </a:lnSpc>
                <a:spcAft>
                  <a:spcPts val="120"/>
                </a:spcAft>
                <a:buSzPts val="1000"/>
                <a:tabLst>
                  <a:tab pos="457200" algn="l"/>
                </a:tabLst>
              </a:pPr>
              <a:r>
                <a:rPr lang="uk-UA" sz="1200" dirty="0">
                  <a:latin typeface="Times New Roman" panose="02020603050405020304" pitchFamily="18" charset="0"/>
                  <a:cs typeface="Times New Roman" panose="02020603050405020304" pitchFamily="18" charset="0"/>
                </a:rPr>
                <a:t>Комерційні та державні банки масово відмовляють військовим у кредитуванні через державні соціальні пільги, а саме: </a:t>
              </a:r>
            </a:p>
            <a:p>
              <a:pPr lvl="0">
                <a:lnSpc>
                  <a:spcPct val="107000"/>
                </a:lnSpc>
                <a:spcAft>
                  <a:spcPts val="120"/>
                </a:spcAft>
                <a:buSzPts val="1000"/>
                <a:tabLst>
                  <a:tab pos="457200" algn="l"/>
                </a:tabLst>
              </a:pPr>
              <a:r>
                <a:rPr lang="uk-UA" sz="1200" dirty="0">
                  <a:latin typeface="Times New Roman" panose="02020603050405020304" pitchFamily="18" charset="0"/>
                  <a:cs typeface="Times New Roman" panose="02020603050405020304" pitchFamily="18" charset="0"/>
                </a:rPr>
                <a:t>1) </a:t>
              </a:r>
              <a:r>
                <a:rPr lang="uk-UA" sz="1200" kern="0" dirty="0">
                  <a:effectLst/>
                  <a:latin typeface="Times New Roman" panose="02020603050405020304" pitchFamily="18" charset="0"/>
                  <a:ea typeface="Times New Roman" panose="02020603050405020304" pitchFamily="18" charset="0"/>
                  <a:cs typeface="Times New Roman" panose="02020603050405020304" pitchFamily="18" charset="0"/>
                </a:rPr>
                <a:t>звільнення від сплати відсотків за користування кредитом;</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120"/>
                </a:spcAft>
                <a:buSzPts val="1000"/>
                <a:tabLst>
                  <a:tab pos="457200" algn="l"/>
                </a:tabLst>
              </a:pPr>
              <a:r>
                <a:rPr lang="uk-UA" sz="1200" kern="0" dirty="0">
                  <a:effectLst/>
                  <a:latin typeface="Times New Roman" panose="02020603050405020304" pitchFamily="18" charset="0"/>
                  <a:ea typeface="Times New Roman" panose="02020603050405020304" pitchFamily="18" charset="0"/>
                  <a:cs typeface="Times New Roman" panose="02020603050405020304" pitchFamily="18" charset="0"/>
                </a:rPr>
                <a:t>2) звільнення від сплати штрафів/пені за несвоєчасну сплату платежів по кредиту.</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uk-UA"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endParaRPr lang="id-ID" sz="1200" dirty="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555CF60E-C47F-4BFC-8AB8-E87894144FC1}"/>
              </a:ext>
            </a:extLst>
          </p:cNvPr>
          <p:cNvGrpSpPr/>
          <p:nvPr/>
        </p:nvGrpSpPr>
        <p:grpSpPr>
          <a:xfrm>
            <a:off x="8572498" y="4139313"/>
            <a:ext cx="3147416" cy="1975028"/>
            <a:chOff x="2311177" y="5754619"/>
            <a:chExt cx="3935605" cy="3160041"/>
          </a:xfrm>
        </p:grpSpPr>
        <p:sp>
          <p:nvSpPr>
            <p:cNvPr id="23" name="Rectangle 22">
              <a:extLst>
                <a:ext uri="{FF2B5EF4-FFF2-40B4-BE49-F238E27FC236}">
                  <a16:creationId xmlns:a16="http://schemas.microsoft.com/office/drawing/2014/main" id="{8688C2F6-F80A-4631-8383-BE6ABBCBDAB2}"/>
                </a:ext>
              </a:extLst>
            </p:cNvPr>
            <p:cNvSpPr/>
            <p:nvPr/>
          </p:nvSpPr>
          <p:spPr>
            <a:xfrm>
              <a:off x="2311177" y="5754619"/>
              <a:ext cx="3935605" cy="588879"/>
            </a:xfrm>
            <a:prstGeom prst="rect">
              <a:avLst/>
            </a:prstGeom>
          </p:spPr>
          <p:txBody>
            <a:bodyPr wrap="square">
              <a:spAutoFit/>
            </a:bodyPr>
            <a:lstStyle/>
            <a:p>
              <a:pPr>
                <a:lnSpc>
                  <a:spcPct val="120000"/>
                </a:lnSpc>
              </a:pPr>
              <a:r>
                <a:rPr lang="uk-UA"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Недовіра до банківської системи</a:t>
              </a:r>
              <a:endParaRPr lang="en-US"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2C12768-5084-4142-9AF6-04BE44E80F7E}"/>
                </a:ext>
              </a:extLst>
            </p:cNvPr>
            <p:cNvSpPr/>
            <p:nvPr/>
          </p:nvSpPr>
          <p:spPr>
            <a:xfrm>
              <a:off x="2311180" y="6316002"/>
              <a:ext cx="3804353" cy="2598658"/>
            </a:xfrm>
            <a:prstGeom prst="rect">
              <a:avLst/>
            </a:prstGeom>
          </p:spPr>
          <p:txBody>
            <a:bodyPr wrap="square">
              <a:spAutoFit/>
            </a:bodyPr>
            <a:lstStyle/>
            <a:p>
              <a:pPr>
                <a:lnSpc>
                  <a:spcPct val="120000"/>
                </a:lnSpc>
              </a:pPr>
              <a:r>
                <a:rPr lang="uk-UA" sz="1200" dirty="0">
                  <a:latin typeface="Times New Roman" panose="02020603050405020304" pitchFamily="18" charset="0"/>
                  <a:cs typeface="Times New Roman" panose="02020603050405020304" pitchFamily="18" charset="0"/>
                </a:rPr>
                <a:t>Серед військових масово шириться недовіра до банківської системи. Отже, залучення додаткових коштів на поліпшення матеріального власного становища, військові шукають серед «стихійних» кредитних позичальників, яких складно державі контролювати. </a:t>
              </a:r>
              <a:endParaRPr lang="id-ID" sz="1200" dirty="0">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01D16D4C-4D74-4CF9-B3BB-CD13054D8597}"/>
              </a:ext>
            </a:extLst>
          </p:cNvPr>
          <p:cNvSpPr txBox="1"/>
          <p:nvPr/>
        </p:nvSpPr>
        <p:spPr>
          <a:xfrm>
            <a:off x="5989234" y="2285949"/>
            <a:ext cx="743348" cy="646331"/>
          </a:xfrm>
          <a:prstGeom prst="rect">
            <a:avLst/>
          </a:prstGeom>
          <a:noFill/>
        </p:spPr>
        <p:txBody>
          <a:bodyPr wrap="square" rtlCol="0">
            <a:spAutoFit/>
          </a:bodyPr>
          <a:lstStyle/>
          <a:p>
            <a:pPr algn="ctr"/>
            <a:r>
              <a:rPr lang="en-US"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rPr>
              <a:t>01</a:t>
            </a:r>
            <a:endParaRPr lang="id-ID"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7D641014-5C69-4780-B81E-105785AFBF56}"/>
              </a:ext>
            </a:extLst>
          </p:cNvPr>
          <p:cNvSpPr txBox="1"/>
          <p:nvPr/>
        </p:nvSpPr>
        <p:spPr>
          <a:xfrm>
            <a:off x="4548057" y="2831433"/>
            <a:ext cx="743348" cy="646331"/>
          </a:xfrm>
          <a:prstGeom prst="rect">
            <a:avLst/>
          </a:prstGeom>
          <a:noFill/>
        </p:spPr>
        <p:txBody>
          <a:bodyPr wrap="square" rtlCol="0">
            <a:spAutoFit/>
          </a:bodyPr>
          <a:lstStyle/>
          <a:p>
            <a:pPr algn="ctr"/>
            <a:r>
              <a:rPr lang="en-US"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rPr>
              <a:t>02</a:t>
            </a:r>
            <a:endParaRPr lang="id-ID"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D3D1184-346A-4563-AD64-EF2FB8C66B42}"/>
              </a:ext>
            </a:extLst>
          </p:cNvPr>
          <p:cNvSpPr txBox="1"/>
          <p:nvPr/>
        </p:nvSpPr>
        <p:spPr>
          <a:xfrm>
            <a:off x="6863306" y="3679418"/>
            <a:ext cx="743348" cy="646331"/>
          </a:xfrm>
          <a:prstGeom prst="rect">
            <a:avLst/>
          </a:prstGeom>
          <a:noFill/>
        </p:spPr>
        <p:txBody>
          <a:bodyPr wrap="square" rtlCol="0">
            <a:spAutoFit/>
          </a:bodyPr>
          <a:lstStyle/>
          <a:p>
            <a:pPr algn="ctr"/>
            <a:r>
              <a:rPr lang="en-US"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rPr>
              <a:t>03</a:t>
            </a:r>
            <a:endParaRPr lang="id-ID"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FDBF1757-D2FC-45DC-83B2-17361863BD10}"/>
              </a:ext>
            </a:extLst>
          </p:cNvPr>
          <p:cNvSpPr txBox="1"/>
          <p:nvPr/>
        </p:nvSpPr>
        <p:spPr>
          <a:xfrm>
            <a:off x="5088307" y="4594214"/>
            <a:ext cx="743348" cy="646331"/>
          </a:xfrm>
          <a:prstGeom prst="rect">
            <a:avLst/>
          </a:prstGeom>
          <a:noFill/>
        </p:spPr>
        <p:txBody>
          <a:bodyPr wrap="square" rtlCol="0">
            <a:spAutoFit/>
          </a:bodyPr>
          <a:lstStyle/>
          <a:p>
            <a:pPr algn="ctr"/>
            <a:r>
              <a:rPr lang="en-US"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rPr>
              <a:t>04</a:t>
            </a:r>
            <a:endParaRPr lang="id-ID" sz="3600" b="1" dirty="0">
              <a:solidFill>
                <a:schemeClr val="bg1"/>
              </a:solidFill>
              <a:effectLst>
                <a:outerShdw blurRad="584200" dist="200025" dir="15000000" sy="30000" kx="-1800000" algn="bl" rotWithShape="0">
                  <a:prstClr val="black">
                    <a:alpha val="32000"/>
                  </a:prstClr>
                </a:outerShdw>
              </a:effectLst>
              <a:latin typeface="Mada SemiBold" pitchFamily="2"/>
              <a:ea typeface="Open Sans" panose="020B0606030504020204" pitchFamily="34" charset="0"/>
              <a:cs typeface="Open Sans" panose="020B0606030504020204" pitchFamily="34" charset="0"/>
            </a:endParaRPr>
          </a:p>
        </p:txBody>
      </p:sp>
      <p:sp>
        <p:nvSpPr>
          <p:cNvPr id="32" name="Text Placeholder 31">
            <a:extLst>
              <a:ext uri="{FF2B5EF4-FFF2-40B4-BE49-F238E27FC236}">
                <a16:creationId xmlns:a16="http://schemas.microsoft.com/office/drawing/2014/main" id="{C853536F-8144-4475-BBB9-85261D03C947}"/>
              </a:ext>
            </a:extLst>
          </p:cNvPr>
          <p:cNvSpPr>
            <a:spLocks noGrp="1"/>
          </p:cNvSpPr>
          <p:nvPr>
            <p:ph type="body" sz="quarter" idx="11"/>
          </p:nvPr>
        </p:nvSpPr>
        <p:spPr>
          <a:xfrm>
            <a:off x="714289" y="699939"/>
            <a:ext cx="5992731" cy="1109031"/>
          </a:xfrm>
        </p:spPr>
        <p:txBody>
          <a:bodyPr/>
          <a:lstStyle/>
          <a:p>
            <a:r>
              <a:rPr lang="uk-UA" sz="2400" dirty="0"/>
              <a:t>Проблеми </a:t>
            </a:r>
            <a:r>
              <a:rPr lang="uk-UA" sz="2400" dirty="0" err="1"/>
              <a:t>соцзахисту</a:t>
            </a:r>
            <a:r>
              <a:rPr lang="uk-UA" sz="2400" dirty="0"/>
              <a:t> </a:t>
            </a:r>
          </a:p>
          <a:p>
            <a:r>
              <a:rPr lang="uk-UA" sz="2400" dirty="0"/>
              <a:t>військових</a:t>
            </a:r>
            <a:endParaRPr lang="id-ID" sz="2400" dirty="0"/>
          </a:p>
        </p:txBody>
      </p:sp>
      <p:sp>
        <p:nvSpPr>
          <p:cNvPr id="12" name="Прямокутник 11">
            <a:extLst>
              <a:ext uri="{FF2B5EF4-FFF2-40B4-BE49-F238E27FC236}">
                <a16:creationId xmlns:a16="http://schemas.microsoft.com/office/drawing/2014/main" id="{BEA5199A-D558-4373-186D-8C49C99B8D6A}"/>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Rectangle 22">
            <a:extLst>
              <a:ext uri="{FF2B5EF4-FFF2-40B4-BE49-F238E27FC236}">
                <a16:creationId xmlns:a16="http://schemas.microsoft.com/office/drawing/2014/main" id="{3115C9F4-1279-23C5-E1EB-CA9F948C1392}"/>
              </a:ext>
            </a:extLst>
          </p:cNvPr>
          <p:cNvSpPr/>
          <p:nvPr/>
        </p:nvSpPr>
        <p:spPr>
          <a:xfrm>
            <a:off x="8572498" y="2142975"/>
            <a:ext cx="2962556" cy="368049"/>
          </a:xfrm>
          <a:prstGeom prst="rect">
            <a:avLst/>
          </a:prstGeom>
        </p:spPr>
        <p:txBody>
          <a:bodyPr wrap="square">
            <a:spAutoFit/>
          </a:bodyPr>
          <a:lstStyle/>
          <a:p>
            <a:pPr>
              <a:lnSpc>
                <a:spcPct val="120000"/>
              </a:lnSpc>
            </a:pPr>
            <a:r>
              <a:rPr lang="uk-UA"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Відмова банків у кредитуванні</a:t>
            </a:r>
            <a:endParaRPr lang="en-US" sz="16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pic>
        <p:nvPicPr>
          <p:cNvPr id="34" name="Рисунок 33">
            <a:extLst>
              <a:ext uri="{FF2B5EF4-FFF2-40B4-BE49-F238E27FC236}">
                <a16:creationId xmlns:a16="http://schemas.microsoft.com/office/drawing/2014/main" id="{BDA8A412-0EFB-9F7B-3FD9-F44735D44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3724" y="221074"/>
            <a:ext cx="1746911" cy="443057"/>
          </a:xfrm>
          <a:prstGeom prst="rect">
            <a:avLst/>
          </a:prstGeom>
        </p:spPr>
      </p:pic>
    </p:spTree>
    <p:extLst>
      <p:ext uri="{BB962C8B-B14F-4D97-AF65-F5344CB8AC3E}">
        <p14:creationId xmlns:p14="http://schemas.microsoft.com/office/powerpoint/2010/main" val="41193256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1+#ppt_w/2"/>
                                          </p:val>
                                        </p:tav>
                                        <p:tav tm="100000">
                                          <p:val>
                                            <p:strVal val="#ppt_x"/>
                                          </p:val>
                                        </p:tav>
                                      </p:tavLst>
                                    </p:anim>
                                    <p:anim calcmode="lin" valueType="num">
                                      <p:cBhvr additive="base">
                                        <p:cTn id="20" dur="750" fill="hold"/>
                                        <p:tgtEl>
                                          <p:spTgt spid="31"/>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2" presetClass="entr" presetSubtype="8" decel="100000"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0-#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15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15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750" fill="hold"/>
                                        <p:tgtEl>
                                          <p:spTgt spid="19"/>
                                        </p:tgtEl>
                                        <p:attrNameLst>
                                          <p:attrName>ppt_x</p:attrName>
                                        </p:attrNameLst>
                                      </p:cBhvr>
                                      <p:tavLst>
                                        <p:tav tm="0">
                                          <p:val>
                                            <p:strVal val="1+#ppt_w/2"/>
                                          </p:val>
                                        </p:tav>
                                        <p:tav tm="100000">
                                          <p:val>
                                            <p:strVal val="#ppt_x"/>
                                          </p:val>
                                        </p:tav>
                                      </p:tavLst>
                                    </p:anim>
                                    <p:anim calcmode="lin" valueType="num">
                                      <p:cBhvr additive="base">
                                        <p:cTn id="52" dur="75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15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750" fill="hold"/>
                                        <p:tgtEl>
                                          <p:spTgt spid="22"/>
                                        </p:tgtEl>
                                        <p:attrNameLst>
                                          <p:attrName>ppt_x</p:attrName>
                                        </p:attrNameLst>
                                      </p:cBhvr>
                                      <p:tavLst>
                                        <p:tav tm="0">
                                          <p:val>
                                            <p:strVal val="1+#ppt_w/2"/>
                                          </p:val>
                                        </p:tav>
                                        <p:tav tm="100000">
                                          <p:val>
                                            <p:strVal val="#ppt_x"/>
                                          </p:val>
                                        </p:tav>
                                      </p:tavLst>
                                    </p:anim>
                                    <p:anim calcmode="lin" valueType="num">
                                      <p:cBhvr additive="base">
                                        <p:cTn id="56"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9EA1DC8E-56A7-3B27-377E-A1CC499DE1E9}"/>
              </a:ext>
            </a:extLst>
          </p:cNvPr>
          <p:cNvSpPr/>
          <p:nvPr/>
        </p:nvSpPr>
        <p:spPr>
          <a:xfrm>
            <a:off x="-1" y="-19485"/>
            <a:ext cx="6096001" cy="17764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Parallelogram 1">
            <a:extLst>
              <a:ext uri="{FF2B5EF4-FFF2-40B4-BE49-F238E27FC236}">
                <a16:creationId xmlns:a16="http://schemas.microsoft.com/office/drawing/2014/main" id="{9C317BC3-1458-47A5-9914-F30224A142B5}"/>
              </a:ext>
            </a:extLst>
          </p:cNvPr>
          <p:cNvSpPr/>
          <p:nvPr/>
        </p:nvSpPr>
        <p:spPr>
          <a:xfrm rot="16200000" flipH="1">
            <a:off x="3581400" y="-2666999"/>
            <a:ext cx="5029202" cy="12192000"/>
          </a:xfrm>
          <a:prstGeom prst="parallelogram">
            <a:avLst>
              <a:gd name="adj" fmla="val 15086"/>
            </a:avLst>
          </a:prstGeom>
          <a:gradFill>
            <a:gsLst>
              <a:gs pos="100000">
                <a:schemeClr val="accent5"/>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 Placeholder 2">
            <a:extLst>
              <a:ext uri="{FF2B5EF4-FFF2-40B4-BE49-F238E27FC236}">
                <a16:creationId xmlns:a16="http://schemas.microsoft.com/office/drawing/2014/main" id="{AAB054A3-49B8-48D5-B39B-E3138CA270FD}"/>
              </a:ext>
            </a:extLst>
          </p:cNvPr>
          <p:cNvSpPr txBox="1">
            <a:spLocks/>
          </p:cNvSpPr>
          <p:nvPr/>
        </p:nvSpPr>
        <p:spPr>
          <a:xfrm>
            <a:off x="1577431" y="1934727"/>
            <a:ext cx="8271276" cy="58688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r>
              <a:rPr lang="uk-UA" sz="3200" b="1" dirty="0">
                <a:solidFill>
                  <a:schemeClr val="bg1"/>
                </a:solidFill>
                <a:latin typeface="Mada SemiBold" pitchFamily="2"/>
                <a:ea typeface="Open Sans" panose="020B0606030504020204" pitchFamily="34" charset="0"/>
                <a:cs typeface="Open Sans" panose="020B0606030504020204" pitchFamily="34" charset="0"/>
              </a:rPr>
              <a:t>Вирішення проблеми через кредитні спілки</a:t>
            </a:r>
            <a:endParaRPr lang="id-ID" sz="32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B3941BC9-7EE6-436A-A11C-7FF9413BDE1D}"/>
              </a:ext>
            </a:extLst>
          </p:cNvPr>
          <p:cNvSpPr/>
          <p:nvPr/>
        </p:nvSpPr>
        <p:spPr>
          <a:xfrm>
            <a:off x="1272631" y="2754534"/>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1</a:t>
            </a:r>
            <a:endParaRPr lang="id-ID"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F9DCEEF-E5C9-4710-BA76-2DF4816509F2}"/>
              </a:ext>
            </a:extLst>
          </p:cNvPr>
          <p:cNvSpPr/>
          <p:nvPr/>
        </p:nvSpPr>
        <p:spPr>
          <a:xfrm>
            <a:off x="1272631" y="3541938"/>
            <a:ext cx="2810510" cy="1600438"/>
          </a:xfrm>
          <a:prstGeom prst="rect">
            <a:avLst/>
          </a:prstGeom>
        </p:spPr>
        <p:txBody>
          <a:bodyPr wrap="square">
            <a:spAutoFit/>
          </a:bodyPr>
          <a:lstStyle/>
          <a:p>
            <a:pPr lvl="0"/>
            <a:r>
              <a:rPr lang="uk-UA" sz="1400" dirty="0">
                <a:solidFill>
                  <a:schemeClr val="bg1"/>
                </a:solidFill>
                <a:latin typeface="Times New Roman" panose="02020603050405020304" pitchFamily="18" charset="0"/>
                <a:cs typeface="Times New Roman" panose="02020603050405020304" pitchFamily="18" charset="0"/>
              </a:rPr>
              <a:t>Забезпечують нерозривність кола співвласників та кола «клієнтів», що створює основу неприбутковості кредитної спілки. Прибуток і надприбуток у кредитній спілці є інституційно відсутнім;</a:t>
            </a:r>
          </a:p>
        </p:txBody>
      </p:sp>
      <p:sp>
        <p:nvSpPr>
          <p:cNvPr id="6" name="Rectangle 9">
            <a:extLst>
              <a:ext uri="{FF2B5EF4-FFF2-40B4-BE49-F238E27FC236}">
                <a16:creationId xmlns:a16="http://schemas.microsoft.com/office/drawing/2014/main" id="{4F19D0F0-ECA5-478E-B561-295C04D293CD}"/>
              </a:ext>
            </a:extLst>
          </p:cNvPr>
          <p:cNvSpPr>
            <a:spLocks/>
          </p:cNvSpPr>
          <p:nvPr/>
        </p:nvSpPr>
        <p:spPr bwMode="auto">
          <a:xfrm>
            <a:off x="2097570" y="2852986"/>
            <a:ext cx="1826821" cy="4126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 </a:t>
            </a:r>
            <a:r>
              <a:rPr lang="uk-UA"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Рівність кооперації</a:t>
            </a:r>
            <a:endParaRPr lang="en-US"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endParaRPr>
          </a:p>
        </p:txBody>
      </p:sp>
      <p:sp>
        <p:nvSpPr>
          <p:cNvPr id="7" name="Oval 6">
            <a:extLst>
              <a:ext uri="{FF2B5EF4-FFF2-40B4-BE49-F238E27FC236}">
                <a16:creationId xmlns:a16="http://schemas.microsoft.com/office/drawing/2014/main" id="{08CE76FD-8F14-4E38-B037-60BF6196DDB8}"/>
              </a:ext>
            </a:extLst>
          </p:cNvPr>
          <p:cNvSpPr/>
          <p:nvPr/>
        </p:nvSpPr>
        <p:spPr>
          <a:xfrm>
            <a:off x="4690745" y="2754534"/>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2</a:t>
            </a:r>
            <a:endParaRPr lang="id-ID"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2518FB9-4299-4374-A6CB-A7B41D226CF4}"/>
              </a:ext>
            </a:extLst>
          </p:cNvPr>
          <p:cNvSpPr/>
          <p:nvPr/>
        </p:nvSpPr>
        <p:spPr>
          <a:xfrm>
            <a:off x="4690745" y="3541938"/>
            <a:ext cx="2810510" cy="1879554"/>
          </a:xfrm>
          <a:prstGeom prst="rect">
            <a:avLst/>
          </a:prstGeom>
        </p:spPr>
        <p:txBody>
          <a:bodyPr wrap="square">
            <a:spAutoFit/>
          </a:bodyPr>
          <a:lstStyle/>
          <a:p>
            <a:pPr>
              <a:lnSpc>
                <a:spcPct val="120000"/>
              </a:lnSpc>
            </a:pPr>
            <a:r>
              <a:rPr lang="uk-UA" sz="1400" dirty="0">
                <a:solidFill>
                  <a:schemeClr val="bg1"/>
                </a:solidFill>
                <a:latin typeface="Times New Roman" panose="02020603050405020304" pitchFamily="18" charset="0"/>
                <a:cs typeface="Times New Roman" panose="02020603050405020304" pitchFamily="18" charset="0"/>
              </a:rPr>
              <a:t>Забезпечують прозорість та підзвітність менеджменту особам, що є членами спілки та користуються її послугами. Чого немає у банках, де менеджери клієнтам не звітують та не підпорядковуються;</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9" name="Rectangle 9">
            <a:extLst>
              <a:ext uri="{FF2B5EF4-FFF2-40B4-BE49-F238E27FC236}">
                <a16:creationId xmlns:a16="http://schemas.microsoft.com/office/drawing/2014/main" id="{F187F0E0-AA4A-4060-9829-873BE0F20D9A}"/>
              </a:ext>
            </a:extLst>
          </p:cNvPr>
          <p:cNvSpPr>
            <a:spLocks/>
          </p:cNvSpPr>
          <p:nvPr/>
        </p:nvSpPr>
        <p:spPr bwMode="auto">
          <a:xfrm>
            <a:off x="5515684" y="2852986"/>
            <a:ext cx="1826821" cy="4126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 </a:t>
            </a:r>
            <a:r>
              <a:rPr lang="uk-UA"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Прозора система менеджменту</a:t>
            </a:r>
            <a:endParaRPr lang="en-US"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endParaRPr>
          </a:p>
        </p:txBody>
      </p:sp>
      <p:sp>
        <p:nvSpPr>
          <p:cNvPr id="10" name="Oval 9">
            <a:extLst>
              <a:ext uri="{FF2B5EF4-FFF2-40B4-BE49-F238E27FC236}">
                <a16:creationId xmlns:a16="http://schemas.microsoft.com/office/drawing/2014/main" id="{CC8B110D-763D-422D-9D10-AF34EA978CDF}"/>
              </a:ext>
            </a:extLst>
          </p:cNvPr>
          <p:cNvSpPr/>
          <p:nvPr/>
        </p:nvSpPr>
        <p:spPr>
          <a:xfrm>
            <a:off x="8108860" y="2754534"/>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3</a:t>
            </a:r>
            <a:endParaRPr lang="id-ID" sz="2000"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006760A-702E-45E6-879F-765D2ECFD960}"/>
              </a:ext>
            </a:extLst>
          </p:cNvPr>
          <p:cNvSpPr/>
          <p:nvPr/>
        </p:nvSpPr>
        <p:spPr>
          <a:xfrm>
            <a:off x="8108860" y="3541938"/>
            <a:ext cx="2810510" cy="1600438"/>
          </a:xfrm>
          <a:prstGeom prst="rect">
            <a:avLst/>
          </a:prstGeom>
        </p:spPr>
        <p:txBody>
          <a:bodyPr wrap="square">
            <a:spAutoFit/>
          </a:bodyPr>
          <a:lstStyle/>
          <a:p>
            <a:pPr lvl="0"/>
            <a:r>
              <a:rPr lang="uk-UA" sz="1400" dirty="0">
                <a:solidFill>
                  <a:schemeClr val="bg1"/>
                </a:solidFill>
                <a:latin typeface="Times New Roman" panose="02020603050405020304" pitchFamily="18" charset="0"/>
                <a:cs typeface="Times New Roman" panose="02020603050405020304" pitchFamily="18" charset="0"/>
              </a:rPr>
              <a:t>Самостійно визначають процентні ставки по кредитах та депозитах, виходячи тільки і виключно із операційних потреб (прозоро виділяють на операційні витрати рівно стільки коштів, скільки для цього потрібно).</a:t>
            </a:r>
          </a:p>
        </p:txBody>
      </p:sp>
      <p:sp>
        <p:nvSpPr>
          <p:cNvPr id="12" name="Rectangle 9">
            <a:extLst>
              <a:ext uri="{FF2B5EF4-FFF2-40B4-BE49-F238E27FC236}">
                <a16:creationId xmlns:a16="http://schemas.microsoft.com/office/drawing/2014/main" id="{CF3A355B-AA93-42D1-B508-5BA01410A3BF}"/>
              </a:ext>
            </a:extLst>
          </p:cNvPr>
          <p:cNvSpPr>
            <a:spLocks/>
          </p:cNvSpPr>
          <p:nvPr/>
        </p:nvSpPr>
        <p:spPr bwMode="auto">
          <a:xfrm>
            <a:off x="8933799" y="2852986"/>
            <a:ext cx="2084721" cy="4126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 </a:t>
            </a:r>
            <a:r>
              <a:rPr lang="uk-UA" b="1" dirty="0">
                <a:solidFill>
                  <a:schemeClr val="bg1"/>
                </a:solidFill>
                <a:latin typeface="Mada SemiBold" pitchFamily="2"/>
                <a:ea typeface="Open Sans" panose="020B0606030504020204" pitchFamily="34" charset="0"/>
                <a:cs typeface="Open Sans" panose="020B0606030504020204" pitchFamily="34" charset="0"/>
                <a:sym typeface="Source Sans Pro Bold" charset="0"/>
              </a:rPr>
              <a:t>Незалежність фінансової системи</a:t>
            </a:r>
          </a:p>
        </p:txBody>
      </p:sp>
      <p:grpSp>
        <p:nvGrpSpPr>
          <p:cNvPr id="13" name="Group 12">
            <a:extLst>
              <a:ext uri="{FF2B5EF4-FFF2-40B4-BE49-F238E27FC236}">
                <a16:creationId xmlns:a16="http://schemas.microsoft.com/office/drawing/2014/main" id="{70F535CF-9919-469F-9AC1-65801E335D40}"/>
              </a:ext>
            </a:extLst>
          </p:cNvPr>
          <p:cNvGrpSpPr/>
          <p:nvPr/>
        </p:nvGrpSpPr>
        <p:grpSpPr>
          <a:xfrm>
            <a:off x="5173981" y="1073810"/>
            <a:ext cx="1844040" cy="439370"/>
            <a:chOff x="5173981" y="1073810"/>
            <a:chExt cx="1844040" cy="439370"/>
          </a:xfrm>
        </p:grpSpPr>
        <p:sp>
          <p:nvSpPr>
            <p:cNvPr id="14" name="Rectangle: Rounded Corners 13">
              <a:extLst>
                <a:ext uri="{FF2B5EF4-FFF2-40B4-BE49-F238E27FC236}">
                  <a16:creationId xmlns:a16="http://schemas.microsoft.com/office/drawing/2014/main" id="{5F121456-98F9-4E84-BF44-2EF6E6584488}"/>
                </a:ext>
              </a:extLst>
            </p:cNvPr>
            <p:cNvSpPr/>
            <p:nvPr/>
          </p:nvSpPr>
          <p:spPr>
            <a:xfrm>
              <a:off x="5173981" y="1073810"/>
              <a:ext cx="1844040" cy="439370"/>
            </a:xfrm>
            <a:prstGeom prst="roundRect">
              <a:avLst>
                <a:gd name="adj" fmla="val 7620"/>
              </a:avLst>
            </a:prstGeom>
            <a:solidFill>
              <a:schemeClr val="tx1">
                <a:lumMod val="75000"/>
                <a:lumOff val="25000"/>
              </a:schemeClr>
            </a:solidFill>
            <a:ln>
              <a:noFill/>
            </a:ln>
            <a:effectLst>
              <a:outerShdw blurRad="774700" dist="2921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a:extLst>
                <a:ext uri="{FF2B5EF4-FFF2-40B4-BE49-F238E27FC236}">
                  <a16:creationId xmlns:a16="http://schemas.microsoft.com/office/drawing/2014/main" id="{95418426-F014-4A5A-8928-A01C12F7DBD8}"/>
                </a:ext>
              </a:extLst>
            </p:cNvPr>
            <p:cNvSpPr txBox="1">
              <a:spLocks/>
            </p:cNvSpPr>
            <p:nvPr/>
          </p:nvSpPr>
          <p:spPr>
            <a:xfrm flipH="1">
              <a:off x="5308599" y="1152787"/>
              <a:ext cx="1574804" cy="281416"/>
            </a:xfrm>
            <a:prstGeom prst="rect">
              <a:avLst/>
            </a:prstGeom>
            <a:noFill/>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r>
                <a:rPr lang="uk-UA" sz="1400" dirty="0">
                  <a:solidFill>
                    <a:schemeClr val="bg1">
                      <a:lumMod val="85000"/>
                    </a:schemeClr>
                  </a:solidFill>
                  <a:latin typeface="Mada SemiBold" pitchFamily="2"/>
                  <a:ea typeface="Open Sans" panose="020B0606030504020204" pitchFamily="34" charset="0"/>
                  <a:cs typeface="Open Sans" panose="020B0606030504020204" pitchFamily="34" charset="0"/>
                </a:rPr>
                <a:t>Кредитні спілки</a:t>
              </a:r>
              <a:endParaRPr lang="id-ID" sz="1400" dirty="0">
                <a:solidFill>
                  <a:schemeClr val="bg1">
                    <a:lumMod val="85000"/>
                  </a:schemeClr>
                </a:solidFill>
                <a:latin typeface="Mada SemiBold" pitchFamily="2"/>
                <a:ea typeface="Open Sans" panose="020B0606030504020204" pitchFamily="34" charset="0"/>
                <a:cs typeface="Open Sans" panose="020B0606030504020204" pitchFamily="34" charset="0"/>
              </a:endParaRPr>
            </a:p>
          </p:txBody>
        </p:sp>
      </p:grpSp>
      <p:sp>
        <p:nvSpPr>
          <p:cNvPr id="16" name="Прямокутник 15">
            <a:extLst>
              <a:ext uri="{FF2B5EF4-FFF2-40B4-BE49-F238E27FC236}">
                <a16:creationId xmlns:a16="http://schemas.microsoft.com/office/drawing/2014/main" id="{56744F6C-8E16-3A00-5285-7C9220661D6F}"/>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a:extLst>
              <a:ext uri="{FF2B5EF4-FFF2-40B4-BE49-F238E27FC236}">
                <a16:creationId xmlns:a16="http://schemas.microsoft.com/office/drawing/2014/main" id="{25F3E45A-D223-A69E-6F9C-D8618E7CA1BB}"/>
              </a:ext>
            </a:extLst>
          </p:cNvPr>
          <p:cNvSpPr txBox="1"/>
          <p:nvPr/>
        </p:nvSpPr>
        <p:spPr>
          <a:xfrm>
            <a:off x="137711" y="337879"/>
            <a:ext cx="4898559" cy="954107"/>
          </a:xfrm>
          <a:prstGeom prst="rect">
            <a:avLst/>
          </a:prstGeom>
          <a:noFill/>
        </p:spPr>
        <p:txBody>
          <a:bodyPr wrap="square">
            <a:spAutoFit/>
          </a:bodyPr>
          <a:lstStyle/>
          <a:p>
            <a:r>
              <a:rPr lang="uk-UA" sz="1400" b="1" dirty="0">
                <a:effectLst/>
                <a:latin typeface="Times New Roman" panose="02020603050405020304" pitchFamily="18" charset="0"/>
                <a:ea typeface="Times New Roman" panose="02020603050405020304" pitchFamily="18" charset="0"/>
              </a:rPr>
              <a:t>На відміну від комерційних банків, які належать лише кільком власникам, і які керуються у своїй діяльності мотивом створення максимального прибутку саме в інтересах цих відокремлених власників, кредитні спілки:</a:t>
            </a:r>
            <a:endParaRPr lang="uk-UA" sz="1400" b="1" dirty="0"/>
          </a:p>
        </p:txBody>
      </p:sp>
      <p:pic>
        <p:nvPicPr>
          <p:cNvPr id="27" name="Рисунок 26">
            <a:extLst>
              <a:ext uri="{FF2B5EF4-FFF2-40B4-BE49-F238E27FC236}">
                <a16:creationId xmlns:a16="http://schemas.microsoft.com/office/drawing/2014/main" id="{EF9A364B-43D1-FA18-B282-CD8653843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378" y="160103"/>
            <a:ext cx="1746911" cy="443057"/>
          </a:xfrm>
          <a:prstGeom prst="rect">
            <a:avLst/>
          </a:prstGeom>
        </p:spPr>
      </p:pic>
    </p:spTree>
    <p:extLst>
      <p:ext uri="{BB962C8B-B14F-4D97-AF65-F5344CB8AC3E}">
        <p14:creationId xmlns:p14="http://schemas.microsoft.com/office/powerpoint/2010/main" val="3684877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49" presetClass="entr" presetSubtype="0" decel="100000" fill="hold" grpId="0" nodeType="withEffect">
                                  <p:stCondLst>
                                    <p:cond delay="17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par>
                                <p:cTn id="23" presetID="2" presetClass="entr" presetSubtype="2" decel="100000" fill="hold" grpId="0"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1+#ppt_w/2"/>
                                          </p:val>
                                        </p:tav>
                                        <p:tav tm="100000">
                                          <p:val>
                                            <p:strVal val="#ppt_x"/>
                                          </p:val>
                                        </p:tav>
                                      </p:tavLst>
                                    </p:anim>
                                    <p:anim calcmode="lin" valueType="num">
                                      <p:cBhvr additive="base">
                                        <p:cTn id="26" dur="75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1+#ppt_w/2"/>
                                          </p:val>
                                        </p:tav>
                                        <p:tav tm="100000">
                                          <p:val>
                                            <p:strVal val="#ppt_x"/>
                                          </p:val>
                                        </p:tav>
                                      </p:tavLst>
                                    </p:anim>
                                    <p:anim calcmode="lin" valueType="num">
                                      <p:cBhvr additive="base">
                                        <p:cTn id="30" dur="750" fill="hold"/>
                                        <p:tgtEl>
                                          <p:spTgt spid="5"/>
                                        </p:tgtEl>
                                        <p:attrNameLst>
                                          <p:attrName>ppt_y</p:attrName>
                                        </p:attrNameLst>
                                      </p:cBhvr>
                                      <p:tavLst>
                                        <p:tav tm="0">
                                          <p:val>
                                            <p:strVal val="#ppt_y"/>
                                          </p:val>
                                        </p:tav>
                                        <p:tav tm="100000">
                                          <p:val>
                                            <p:strVal val="#ppt_y"/>
                                          </p:val>
                                        </p:tav>
                                      </p:tavLst>
                                    </p:anim>
                                  </p:childTnLst>
                                </p:cTn>
                              </p:par>
                              <p:par>
                                <p:cTn id="31" presetID="49" presetClass="entr" presetSubtype="0" decel="100000" fill="hold" grpId="0" nodeType="withEffect">
                                  <p:stCondLst>
                                    <p:cond delay="225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par>
                                <p:cTn id="37" presetID="2" presetClass="entr" presetSubtype="2" decel="100000" fill="hold" grpId="0" nodeType="withEffect">
                                  <p:stCondLst>
                                    <p:cond delay="20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750" fill="hold"/>
                                        <p:tgtEl>
                                          <p:spTgt spid="8"/>
                                        </p:tgtEl>
                                        <p:attrNameLst>
                                          <p:attrName>ppt_x</p:attrName>
                                        </p:attrNameLst>
                                      </p:cBhvr>
                                      <p:tavLst>
                                        <p:tav tm="0">
                                          <p:val>
                                            <p:strVal val="1+#ppt_w/2"/>
                                          </p:val>
                                        </p:tav>
                                        <p:tav tm="100000">
                                          <p:val>
                                            <p:strVal val="#ppt_x"/>
                                          </p:val>
                                        </p:tav>
                                      </p:tavLst>
                                    </p:anim>
                                    <p:anim calcmode="lin" valueType="num">
                                      <p:cBhvr additive="base">
                                        <p:cTn id="44" dur="750" fill="hold"/>
                                        <p:tgtEl>
                                          <p:spTgt spid="8"/>
                                        </p:tgtEl>
                                        <p:attrNameLst>
                                          <p:attrName>ppt_y</p:attrName>
                                        </p:attrNameLst>
                                      </p:cBhvr>
                                      <p:tavLst>
                                        <p:tav tm="0">
                                          <p:val>
                                            <p:strVal val="#ppt_y"/>
                                          </p:val>
                                        </p:tav>
                                        <p:tav tm="100000">
                                          <p:val>
                                            <p:strVal val="#ppt_y"/>
                                          </p:val>
                                        </p:tav>
                                      </p:tavLst>
                                    </p:anim>
                                  </p:childTnLst>
                                </p:cTn>
                              </p:par>
                              <p:par>
                                <p:cTn id="45" presetID="49" presetClass="entr" presetSubtype="0" decel="100000" fill="hold" grpId="0" nodeType="withEffect">
                                  <p:stCondLst>
                                    <p:cond delay="275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2" presetClass="entr" presetSubtype="2" decel="100000" fill="hold" grpId="0" nodeType="withEffect">
                                  <p:stCondLst>
                                    <p:cond delay="25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750" fill="hold"/>
                                        <p:tgtEl>
                                          <p:spTgt spid="12"/>
                                        </p:tgtEl>
                                        <p:attrNameLst>
                                          <p:attrName>ppt_x</p:attrName>
                                        </p:attrNameLst>
                                      </p:cBhvr>
                                      <p:tavLst>
                                        <p:tav tm="0">
                                          <p:val>
                                            <p:strVal val="1+#ppt_w/2"/>
                                          </p:val>
                                        </p:tav>
                                        <p:tav tm="100000">
                                          <p:val>
                                            <p:strVal val="#ppt_x"/>
                                          </p:val>
                                        </p:tav>
                                      </p:tavLst>
                                    </p:anim>
                                    <p:anim calcmode="lin" valueType="num">
                                      <p:cBhvr additive="base">
                                        <p:cTn id="54" dur="75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50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1+#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7" grpId="0" animBg="1"/>
      <p:bldP spid="8" grpId="0"/>
      <p:bldP spid="9" grpId="0"/>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Місце для зображення 13">
            <a:extLst>
              <a:ext uri="{FF2B5EF4-FFF2-40B4-BE49-F238E27FC236}">
                <a16:creationId xmlns:a16="http://schemas.microsoft.com/office/drawing/2014/main" id="{DBF717ED-76BC-6E6C-68D2-EAE6375E717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609" b="19609"/>
          <a:stretch>
            <a:fillRect/>
          </a:stretch>
        </p:blipFill>
        <p:spPr/>
      </p:pic>
      <p:grpSp>
        <p:nvGrpSpPr>
          <p:cNvPr id="7" name="Group 6">
            <a:extLst>
              <a:ext uri="{FF2B5EF4-FFF2-40B4-BE49-F238E27FC236}">
                <a16:creationId xmlns:a16="http://schemas.microsoft.com/office/drawing/2014/main" id="{15BBEF91-EF9D-453C-B1FB-B4A1DF9A04F7}"/>
              </a:ext>
            </a:extLst>
          </p:cNvPr>
          <p:cNvGrpSpPr/>
          <p:nvPr/>
        </p:nvGrpSpPr>
        <p:grpSpPr>
          <a:xfrm>
            <a:off x="1238708" y="707795"/>
            <a:ext cx="3654349" cy="1392002"/>
            <a:chOff x="812698" y="171649"/>
            <a:chExt cx="3654349" cy="1392002"/>
          </a:xfrm>
        </p:grpSpPr>
        <p:sp>
          <p:nvSpPr>
            <p:cNvPr id="9" name="Rectangle: Rounded Corners 8">
              <a:extLst>
                <a:ext uri="{FF2B5EF4-FFF2-40B4-BE49-F238E27FC236}">
                  <a16:creationId xmlns:a16="http://schemas.microsoft.com/office/drawing/2014/main" id="{8B7F1BFB-9705-45E6-8DA3-86CC27778CCC}"/>
                </a:ext>
              </a:extLst>
            </p:cNvPr>
            <p:cNvSpPr/>
            <p:nvPr/>
          </p:nvSpPr>
          <p:spPr>
            <a:xfrm>
              <a:off x="841449" y="1501024"/>
              <a:ext cx="288000" cy="62627"/>
            </a:xfrm>
            <a:prstGeom prst="roundRect">
              <a:avLst>
                <a:gd name="adj" fmla="val 9388"/>
              </a:avLst>
            </a:prstGeom>
            <a:gradFill>
              <a:gsLst>
                <a:gs pos="0">
                  <a:schemeClr val="accent1"/>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TextBox 9">
              <a:extLst>
                <a:ext uri="{FF2B5EF4-FFF2-40B4-BE49-F238E27FC236}">
                  <a16:creationId xmlns:a16="http://schemas.microsoft.com/office/drawing/2014/main" id="{7E3B1638-EB8A-4C5E-B0AC-C3EC4282C9E7}"/>
                </a:ext>
              </a:extLst>
            </p:cNvPr>
            <p:cNvSpPr txBox="1"/>
            <p:nvPr/>
          </p:nvSpPr>
          <p:spPr>
            <a:xfrm>
              <a:off x="812698" y="171649"/>
              <a:ext cx="3654349" cy="1200329"/>
            </a:xfrm>
            <a:prstGeom prst="rect">
              <a:avLst/>
            </a:prstGeom>
            <a:noFill/>
          </p:spPr>
          <p:txBody>
            <a:bodyPr wrap="square" rtlCol="0">
              <a:spAutoFit/>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Що таке кредитна спілка</a:t>
              </a:r>
              <a:endParaRPr lang="id-ID"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endParaRPr>
            </a:p>
          </p:txBody>
        </p:sp>
      </p:grpSp>
      <p:sp>
        <p:nvSpPr>
          <p:cNvPr id="13" name="Rectangle 12">
            <a:extLst>
              <a:ext uri="{FF2B5EF4-FFF2-40B4-BE49-F238E27FC236}">
                <a16:creationId xmlns:a16="http://schemas.microsoft.com/office/drawing/2014/main" id="{1AD83B94-4D2C-4DA4-8D7F-10D998237854}"/>
              </a:ext>
            </a:extLst>
          </p:cNvPr>
          <p:cNvSpPr/>
          <p:nvPr/>
        </p:nvSpPr>
        <p:spPr>
          <a:xfrm>
            <a:off x="819150" y="3184237"/>
            <a:ext cx="6096000" cy="2470150"/>
          </a:xfrm>
          <a:prstGeom prst="rect">
            <a:avLst/>
          </a:prstGeom>
          <a:gradFill>
            <a:gsLst>
              <a:gs pos="0">
                <a:schemeClr val="accent1"/>
              </a:gs>
              <a:gs pos="100000">
                <a:schemeClr val="accent5"/>
              </a:gs>
            </a:gsLst>
            <a:lin ang="2700000" scaled="0"/>
          </a:gradFill>
          <a:ln>
            <a:noFill/>
          </a:ln>
          <a:effectLst>
            <a:outerShdw blurRad="1270000" dist="1473200" dir="1200000" sx="80000" sy="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a:extLst>
              <a:ext uri="{FF2B5EF4-FFF2-40B4-BE49-F238E27FC236}">
                <a16:creationId xmlns:a16="http://schemas.microsoft.com/office/drawing/2014/main" id="{7228CD9D-1327-43E8-89BD-9A8BF878FAB2}"/>
              </a:ext>
            </a:extLst>
          </p:cNvPr>
          <p:cNvSpPr/>
          <p:nvPr/>
        </p:nvSpPr>
        <p:spPr>
          <a:xfrm>
            <a:off x="5870873" y="475511"/>
            <a:ext cx="5723364" cy="2396618"/>
          </a:xfrm>
          <a:prstGeom prst="rect">
            <a:avLst/>
          </a:prstGeom>
        </p:spPr>
        <p:txBody>
          <a:bodyPr wrap="square">
            <a:spAutoFit/>
          </a:bodyPr>
          <a:lstStyle/>
          <a:p>
            <a:pPr>
              <a:lnSpc>
                <a:spcPct val="120000"/>
              </a:lnSpc>
            </a:pPr>
            <a:r>
              <a:rPr lang="uk-UA" sz="1400" dirty="0">
                <a:latin typeface="Times New Roman" panose="02020603050405020304" pitchFamily="18" charset="0"/>
                <a:cs typeface="Times New Roman" panose="02020603050405020304" pitchFamily="18" charset="0"/>
              </a:rPr>
              <a:t>Кредитна спілка – це неприбуткова організація, заснована фізичними особами на кооперативних засадах з метою задоволення потреб її членів у взаємному кредитуванні та наданні фінансових послуг за рахунок об’єднаних грошових внесків членів кредитної спілки.</a:t>
            </a:r>
          </a:p>
          <a:p>
            <a:pPr>
              <a:lnSpc>
                <a:spcPct val="120000"/>
              </a:lnSpc>
            </a:pPr>
            <a:endParaRPr lang="uk-UA" sz="1400" dirty="0">
              <a:latin typeface="Times New Roman" panose="02020603050405020304" pitchFamily="18" charset="0"/>
              <a:cs typeface="Times New Roman" panose="02020603050405020304" pitchFamily="18" charset="0"/>
            </a:endParaRPr>
          </a:p>
          <a:p>
            <a:pPr>
              <a:lnSpc>
                <a:spcPct val="120000"/>
              </a:lnSpc>
            </a:pPr>
            <a:r>
              <a:rPr lang="uk-UA" sz="1400" dirty="0">
                <a:latin typeface="Times New Roman" panose="02020603050405020304" pitchFamily="18" charset="0"/>
                <a:cs typeface="Times New Roman" panose="02020603050405020304" pitchFamily="18" charset="0"/>
              </a:rPr>
              <a:t>Головна мета КС – фінансовий та соціальний захист своїх членів шляхом залучення їх особистих заощаджень для взаємного кредитування, фінансової підтримки підприємницьких ініціатив та надання їм інших фінансових послуг.</a:t>
            </a:r>
            <a:endParaRPr lang="en-US" sz="900" dirty="0">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E82132BE-9CBB-4F3F-B039-53E79145A988}"/>
              </a:ext>
            </a:extLst>
          </p:cNvPr>
          <p:cNvCxnSpPr>
            <a:cxnSpLocks/>
          </p:cNvCxnSpPr>
          <p:nvPr/>
        </p:nvCxnSpPr>
        <p:spPr>
          <a:xfrm>
            <a:off x="3867150" y="3547037"/>
            <a:ext cx="0" cy="174455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14DC169-22C4-4DA3-857C-28E10978B564}"/>
              </a:ext>
            </a:extLst>
          </p:cNvPr>
          <p:cNvGrpSpPr/>
          <p:nvPr/>
        </p:nvGrpSpPr>
        <p:grpSpPr>
          <a:xfrm>
            <a:off x="1238707" y="4051212"/>
            <a:ext cx="2542359" cy="1530612"/>
            <a:chOff x="2506507" y="5754619"/>
            <a:chExt cx="2730631" cy="2448979"/>
          </a:xfrm>
        </p:grpSpPr>
        <p:sp>
          <p:nvSpPr>
            <p:cNvPr id="31" name="Rectangle 30">
              <a:extLst>
                <a:ext uri="{FF2B5EF4-FFF2-40B4-BE49-F238E27FC236}">
                  <a16:creationId xmlns:a16="http://schemas.microsoft.com/office/drawing/2014/main" id="{56B23E68-B1C4-4F40-8E6C-23366AAB6C28}"/>
                </a:ext>
              </a:extLst>
            </p:cNvPr>
            <p:cNvSpPr/>
            <p:nvPr/>
          </p:nvSpPr>
          <p:spPr>
            <a:xfrm>
              <a:off x="2602981" y="5754619"/>
              <a:ext cx="2537683" cy="593189"/>
            </a:xfrm>
            <a:prstGeom prst="rect">
              <a:avLst/>
            </a:prstGeom>
          </p:spPr>
          <p:txBody>
            <a:bodyPr wrap="square">
              <a:spAutoFit/>
            </a:bodyPr>
            <a:lstStyle/>
            <a:p>
              <a:pPr algn="ctr">
                <a:lnSpc>
                  <a:spcPct val="120000"/>
                </a:lnSpc>
              </a:pPr>
              <a:r>
                <a:rPr lang="uk-UA" sz="1600" b="1" dirty="0">
                  <a:solidFill>
                    <a:schemeClr val="bg1"/>
                  </a:solidFill>
                  <a:latin typeface="Mada SemiBold" pitchFamily="2"/>
                  <a:ea typeface="Open Sans" panose="020B0606030504020204" pitchFamily="34" charset="0"/>
                  <a:cs typeface="Open Sans" panose="020B0606030504020204" pitchFamily="34" charset="0"/>
                </a:rPr>
                <a:t>Учасники спілки</a:t>
              </a:r>
              <a:endParaRPr lang="en-US" sz="16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6A4B1754-691A-4594-8F31-782FD5F33520}"/>
                </a:ext>
              </a:extLst>
            </p:cNvPr>
            <p:cNvSpPr/>
            <p:nvPr/>
          </p:nvSpPr>
          <p:spPr>
            <a:xfrm>
              <a:off x="2506507" y="6316003"/>
              <a:ext cx="2730631" cy="1887595"/>
            </a:xfrm>
            <a:prstGeom prst="rect">
              <a:avLst/>
            </a:prstGeom>
          </p:spPr>
          <p:txBody>
            <a:bodyPr wrap="square">
              <a:spAutoFit/>
            </a:bodyPr>
            <a:lstStyle/>
            <a:p>
              <a:pPr algn="ctr">
                <a:lnSpc>
                  <a:spcPct val="120000"/>
                </a:lnSpc>
              </a:pPr>
              <a:r>
                <a:rPr lang="uk-UA" sz="1200" dirty="0">
                  <a:solidFill>
                    <a:schemeClr val="bg1"/>
                  </a:solidFill>
                  <a:latin typeface="Segoe UI Light" panose="020B0502040204020203" pitchFamily="34" charset="0"/>
                  <a:cs typeface="Segoe UI Light" panose="020B0502040204020203" pitchFamily="34" charset="0"/>
                </a:rPr>
                <a:t>Кооперація та </a:t>
              </a:r>
              <a:r>
                <a:rPr lang="uk-UA" sz="1200" dirty="0" err="1">
                  <a:solidFill>
                    <a:schemeClr val="bg1"/>
                  </a:solidFill>
                  <a:latin typeface="Segoe UI Light" panose="020B0502040204020203" pitchFamily="34" charset="0"/>
                  <a:cs typeface="Segoe UI Light" panose="020B0502040204020203" pitchFamily="34" charset="0"/>
                </a:rPr>
                <a:t>самоорганазація</a:t>
              </a:r>
              <a:r>
                <a:rPr lang="uk-UA" sz="1200" dirty="0">
                  <a:solidFill>
                    <a:schemeClr val="bg1"/>
                  </a:solidFill>
                  <a:latin typeface="Segoe UI Light" panose="020B0502040204020203" pitchFamily="34" charset="0"/>
                  <a:cs typeface="Segoe UI Light" panose="020B0502040204020203" pitchFamily="34" charset="0"/>
                </a:rPr>
                <a:t> людей за спільною професійною діяльністю. Максимальний рівень довіри через спільну групову ідентифікацію</a:t>
              </a:r>
              <a:endParaRPr lang="id-ID" sz="1200" dirty="0">
                <a:solidFill>
                  <a:schemeClr val="bg1"/>
                </a:solidFill>
                <a:latin typeface="Segoe UI Light" panose="020B0502040204020203" pitchFamily="34" charset="0"/>
                <a:cs typeface="Segoe UI Light" panose="020B0502040204020203" pitchFamily="34" charset="0"/>
              </a:endParaRPr>
            </a:p>
          </p:txBody>
        </p:sp>
      </p:grpSp>
      <p:grpSp>
        <p:nvGrpSpPr>
          <p:cNvPr id="20" name="Group 19">
            <a:extLst>
              <a:ext uri="{FF2B5EF4-FFF2-40B4-BE49-F238E27FC236}">
                <a16:creationId xmlns:a16="http://schemas.microsoft.com/office/drawing/2014/main" id="{79C86177-FC37-4FCC-A872-EDFF370D7C3D}"/>
              </a:ext>
            </a:extLst>
          </p:cNvPr>
          <p:cNvGrpSpPr/>
          <p:nvPr/>
        </p:nvGrpSpPr>
        <p:grpSpPr>
          <a:xfrm>
            <a:off x="5171539" y="3457820"/>
            <a:ext cx="464344" cy="464344"/>
            <a:chOff x="8216107" y="2577307"/>
            <a:chExt cx="464344" cy="464344"/>
          </a:xfrm>
          <a:solidFill>
            <a:schemeClr val="bg1"/>
          </a:solidFill>
        </p:grpSpPr>
        <p:sp>
          <p:nvSpPr>
            <p:cNvPr id="21" name="AutoShape 52">
              <a:extLst>
                <a:ext uri="{FF2B5EF4-FFF2-40B4-BE49-F238E27FC236}">
                  <a16:creationId xmlns:a16="http://schemas.microsoft.com/office/drawing/2014/main" id="{E535A5F0-CE03-468F-B35B-CE800ED99A5D}"/>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2" name="AutoShape 53">
              <a:extLst>
                <a:ext uri="{FF2B5EF4-FFF2-40B4-BE49-F238E27FC236}">
                  <a16:creationId xmlns:a16="http://schemas.microsoft.com/office/drawing/2014/main" id="{DBA4B65E-887A-4818-B543-5314A5671BDC}"/>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54">
              <a:extLst>
                <a:ext uri="{FF2B5EF4-FFF2-40B4-BE49-F238E27FC236}">
                  <a16:creationId xmlns:a16="http://schemas.microsoft.com/office/drawing/2014/main" id="{61D2832E-8D71-4FDE-87F5-2BE29CCC8EA1}"/>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55">
              <a:extLst>
                <a:ext uri="{FF2B5EF4-FFF2-40B4-BE49-F238E27FC236}">
                  <a16:creationId xmlns:a16="http://schemas.microsoft.com/office/drawing/2014/main" id="{101C0A1F-4A4F-4CFB-BBA6-C1707CB82A87}"/>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3" name="Group 32">
            <a:extLst>
              <a:ext uri="{FF2B5EF4-FFF2-40B4-BE49-F238E27FC236}">
                <a16:creationId xmlns:a16="http://schemas.microsoft.com/office/drawing/2014/main" id="{346D725F-BEE2-4CEC-AF44-0C3D4F16807D}"/>
              </a:ext>
            </a:extLst>
          </p:cNvPr>
          <p:cNvGrpSpPr/>
          <p:nvPr/>
        </p:nvGrpSpPr>
        <p:grpSpPr>
          <a:xfrm>
            <a:off x="3882588" y="4051210"/>
            <a:ext cx="2873313" cy="1530612"/>
            <a:chOff x="2506507" y="5754619"/>
            <a:chExt cx="2730631" cy="2448980"/>
          </a:xfrm>
        </p:grpSpPr>
        <p:sp>
          <p:nvSpPr>
            <p:cNvPr id="34" name="Rectangle 33">
              <a:extLst>
                <a:ext uri="{FF2B5EF4-FFF2-40B4-BE49-F238E27FC236}">
                  <a16:creationId xmlns:a16="http://schemas.microsoft.com/office/drawing/2014/main" id="{78B30641-8991-412A-A564-A2EAE2AAEB50}"/>
                </a:ext>
              </a:extLst>
            </p:cNvPr>
            <p:cNvSpPr/>
            <p:nvPr/>
          </p:nvSpPr>
          <p:spPr>
            <a:xfrm>
              <a:off x="2602981" y="5754619"/>
              <a:ext cx="2537683" cy="593189"/>
            </a:xfrm>
            <a:prstGeom prst="rect">
              <a:avLst/>
            </a:prstGeom>
          </p:spPr>
          <p:txBody>
            <a:bodyPr wrap="square">
              <a:spAutoFit/>
            </a:bodyPr>
            <a:lstStyle/>
            <a:p>
              <a:pPr algn="ctr">
                <a:lnSpc>
                  <a:spcPct val="120000"/>
                </a:lnSpc>
              </a:pPr>
              <a:r>
                <a:rPr lang="uk-UA" sz="1600" b="1" dirty="0">
                  <a:solidFill>
                    <a:schemeClr val="bg1"/>
                  </a:solidFill>
                  <a:latin typeface="Mada SemiBold" pitchFamily="2"/>
                  <a:ea typeface="Open Sans" panose="020B0606030504020204" pitchFamily="34" charset="0"/>
                  <a:cs typeface="Open Sans" panose="020B0606030504020204" pitchFamily="34" charset="0"/>
                </a:rPr>
                <a:t>Грошові внески</a:t>
              </a:r>
              <a:endParaRPr lang="en-US" sz="16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1E396A7B-FAF6-4835-AC5E-F52FE6F03F19}"/>
                </a:ext>
              </a:extLst>
            </p:cNvPr>
            <p:cNvSpPr/>
            <p:nvPr/>
          </p:nvSpPr>
          <p:spPr>
            <a:xfrm>
              <a:off x="2506507" y="6316003"/>
              <a:ext cx="2730631" cy="1887596"/>
            </a:xfrm>
            <a:prstGeom prst="rect">
              <a:avLst/>
            </a:prstGeom>
          </p:spPr>
          <p:txBody>
            <a:bodyPr wrap="square">
              <a:spAutoFit/>
            </a:bodyPr>
            <a:lstStyle/>
            <a:p>
              <a:pPr algn="ctr">
                <a:lnSpc>
                  <a:spcPct val="120000"/>
                </a:lnSpc>
              </a:pPr>
              <a:r>
                <a:rPr lang="uk-UA" sz="1200" dirty="0">
                  <a:solidFill>
                    <a:schemeClr val="bg1"/>
                  </a:solidFill>
                  <a:latin typeface="Segoe UI Light" panose="020B0502040204020203" pitchFamily="34" charset="0"/>
                  <a:ea typeface="Times New Roman" panose="02020603050405020304" pitchFamily="18" charset="0"/>
                  <a:cs typeface="Segoe UI Light" panose="020B0502040204020203" pitchFamily="34" charset="0"/>
                </a:rPr>
                <a:t>Фундаментальні передумови для суспільної згоди щодо ставок по заощадженнях, низьких настільки, щоб надавати реальні до повернення (сплати) довгострокові іпотечні кредити.</a:t>
              </a:r>
              <a:endParaRPr lang="id-ID" sz="1200" dirty="0">
                <a:solidFill>
                  <a:schemeClr val="bg1"/>
                </a:solidFill>
                <a:latin typeface="Segoe UI Light" panose="020B0502040204020203" pitchFamily="34" charset="0"/>
                <a:cs typeface="Segoe UI Light" panose="020B0502040204020203" pitchFamily="34" charset="0"/>
              </a:endParaRPr>
            </a:p>
          </p:txBody>
        </p:sp>
      </p:grpSp>
      <p:sp>
        <p:nvSpPr>
          <p:cNvPr id="2" name="AutoShape 130">
            <a:extLst>
              <a:ext uri="{FF2B5EF4-FFF2-40B4-BE49-F238E27FC236}">
                <a16:creationId xmlns:a16="http://schemas.microsoft.com/office/drawing/2014/main" id="{B9E5FCBC-8EAD-5702-B7BB-F0F450B9B26F}"/>
              </a:ext>
            </a:extLst>
          </p:cNvPr>
          <p:cNvSpPr>
            <a:spLocks/>
          </p:cNvSpPr>
          <p:nvPr/>
        </p:nvSpPr>
        <p:spPr bwMode="auto">
          <a:xfrm>
            <a:off x="2288382" y="3457820"/>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 name="Прямокутник 2">
            <a:extLst>
              <a:ext uri="{FF2B5EF4-FFF2-40B4-BE49-F238E27FC236}">
                <a16:creationId xmlns:a16="http://schemas.microsoft.com/office/drawing/2014/main" id="{7D79B675-8AF8-AA48-AE15-AB13FE4B4C97}"/>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6" name="Рисунок 15">
            <a:extLst>
              <a:ext uri="{FF2B5EF4-FFF2-40B4-BE49-F238E27FC236}">
                <a16:creationId xmlns:a16="http://schemas.microsoft.com/office/drawing/2014/main" id="{DC3E5451-D0FD-DF3A-D26A-BB9D0D6C9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17719743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ppt_x"/>
                                          </p:val>
                                        </p:tav>
                                        <p:tav tm="100000">
                                          <p:val>
                                            <p:strVal val="#ppt_x"/>
                                          </p:val>
                                        </p:tav>
                                      </p:tavLst>
                                    </p:anim>
                                    <p:anim calcmode="lin" valueType="num">
                                      <p:cBhvr additive="base">
                                        <p:cTn id="24" dur="75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750" fill="hold"/>
                                        <p:tgtEl>
                                          <p:spTgt spid="33"/>
                                        </p:tgtEl>
                                        <p:attrNameLst>
                                          <p:attrName>ppt_x</p:attrName>
                                        </p:attrNameLst>
                                      </p:cBhvr>
                                      <p:tavLst>
                                        <p:tav tm="0">
                                          <p:val>
                                            <p:strVal val="#ppt_x"/>
                                          </p:val>
                                        </p:tav>
                                        <p:tav tm="100000">
                                          <p:val>
                                            <p:strVal val="#ppt_x"/>
                                          </p:val>
                                        </p:tav>
                                      </p:tavLst>
                                    </p:anim>
                                    <p:anim calcmode="lin" valueType="num">
                                      <p:cBhvr additive="base">
                                        <p:cTn id="28" dur="750" fill="hold"/>
                                        <p:tgtEl>
                                          <p:spTgt spid="33"/>
                                        </p:tgtEl>
                                        <p:attrNameLst>
                                          <p:attrName>ppt_y</p:attrName>
                                        </p:attrNameLst>
                                      </p:cBhvr>
                                      <p:tavLst>
                                        <p:tav tm="0">
                                          <p:val>
                                            <p:strVal val="1+#ppt_h/2"/>
                                          </p:val>
                                        </p:tav>
                                        <p:tav tm="100000">
                                          <p:val>
                                            <p:strVal val="#ppt_y"/>
                                          </p:val>
                                        </p:tav>
                                      </p:tavLst>
                                    </p:anim>
                                  </p:childTnLst>
                                </p:cTn>
                              </p:par>
                              <p:par>
                                <p:cTn id="29" presetID="49" presetClass="entr" presetSubtype="0" decel="100000" fill="hold" nodeType="withEffect">
                                  <p:stCondLst>
                                    <p:cond delay="1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 calcmode="lin" valueType="num">
                                      <p:cBhvr>
                                        <p:cTn id="33" dur="500" fill="hold"/>
                                        <p:tgtEl>
                                          <p:spTgt spid="20"/>
                                        </p:tgtEl>
                                        <p:attrNameLst>
                                          <p:attrName>style.rotation</p:attrName>
                                        </p:attrNameLst>
                                      </p:cBhvr>
                                      <p:tavLst>
                                        <p:tav tm="0">
                                          <p:val>
                                            <p:fltVal val="360"/>
                                          </p:val>
                                        </p:tav>
                                        <p:tav tm="100000">
                                          <p:val>
                                            <p:fltVal val="0"/>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Місце для зображення 34">
            <a:extLst>
              <a:ext uri="{FF2B5EF4-FFF2-40B4-BE49-F238E27FC236}">
                <a16:creationId xmlns:a16="http://schemas.microsoft.com/office/drawing/2014/main" id="{1AD068F6-2659-3574-337E-AD84541ACD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815" b="27815"/>
          <a:stretch>
            <a:fillRect/>
          </a:stretch>
        </p:blipFill>
        <p:spPr/>
      </p:pic>
      <p:sp>
        <p:nvSpPr>
          <p:cNvPr id="38" name="Rectangle 37">
            <a:extLst>
              <a:ext uri="{FF2B5EF4-FFF2-40B4-BE49-F238E27FC236}">
                <a16:creationId xmlns:a16="http://schemas.microsoft.com/office/drawing/2014/main" id="{7C4F1ED8-8318-48AA-9B34-AA5B1BE15723}"/>
              </a:ext>
            </a:extLst>
          </p:cNvPr>
          <p:cNvSpPr/>
          <p:nvPr/>
        </p:nvSpPr>
        <p:spPr>
          <a:xfrm>
            <a:off x="0" y="0"/>
            <a:ext cx="12192000" cy="3158066"/>
          </a:xfrm>
          <a:prstGeom prst="rect">
            <a:avLst/>
          </a:prstGeom>
          <a:solidFill>
            <a:schemeClr val="tx1">
              <a:lumMod val="75000"/>
              <a:lumOff val="2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4849D98C-217D-487C-A3A8-3394BC227655}"/>
              </a:ext>
            </a:extLst>
          </p:cNvPr>
          <p:cNvSpPr/>
          <p:nvPr/>
        </p:nvSpPr>
        <p:spPr>
          <a:xfrm>
            <a:off x="1017639" y="-8467"/>
            <a:ext cx="1865261" cy="1583267"/>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22046223-429B-48BC-B70A-FE681D4D3F9A}"/>
              </a:ext>
            </a:extLst>
          </p:cNvPr>
          <p:cNvSpPr/>
          <p:nvPr/>
        </p:nvSpPr>
        <p:spPr>
          <a:xfrm>
            <a:off x="1017639" y="3158066"/>
            <a:ext cx="1865261" cy="1583267"/>
          </a:xfrm>
          <a:prstGeom prst="rect">
            <a:avLst/>
          </a:prstGeom>
          <a:gradFill>
            <a:gsLst>
              <a:gs pos="0">
                <a:schemeClr val="accent3"/>
              </a:gs>
              <a:gs pos="100000">
                <a:schemeClr val="accent3">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a:extLst>
              <a:ext uri="{FF2B5EF4-FFF2-40B4-BE49-F238E27FC236}">
                <a16:creationId xmlns:a16="http://schemas.microsoft.com/office/drawing/2014/main" id="{D2E9F520-99AE-4AF1-A8FE-637B0ACBE02F}"/>
              </a:ext>
            </a:extLst>
          </p:cNvPr>
          <p:cNvSpPr/>
          <p:nvPr/>
        </p:nvSpPr>
        <p:spPr>
          <a:xfrm>
            <a:off x="1017639" y="4741333"/>
            <a:ext cx="1865261" cy="1583267"/>
          </a:xfrm>
          <a:prstGeom prst="rect">
            <a:avLst/>
          </a:pr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a:extLst>
              <a:ext uri="{FF2B5EF4-FFF2-40B4-BE49-F238E27FC236}">
                <a16:creationId xmlns:a16="http://schemas.microsoft.com/office/drawing/2014/main" id="{B8581840-012B-472F-B2F9-10F6006C2781}"/>
              </a:ext>
            </a:extLst>
          </p:cNvPr>
          <p:cNvGrpSpPr/>
          <p:nvPr/>
        </p:nvGrpSpPr>
        <p:grpSpPr>
          <a:xfrm>
            <a:off x="3789996" y="3306227"/>
            <a:ext cx="7468503" cy="3036385"/>
            <a:chOff x="621556" y="2694018"/>
            <a:chExt cx="7468503" cy="3036385"/>
          </a:xfrm>
        </p:grpSpPr>
        <p:sp>
          <p:nvSpPr>
            <p:cNvPr id="11" name="Rectangle 10">
              <a:extLst>
                <a:ext uri="{FF2B5EF4-FFF2-40B4-BE49-F238E27FC236}">
                  <a16:creationId xmlns:a16="http://schemas.microsoft.com/office/drawing/2014/main" id="{D26CBEF1-9B08-4880-AAC1-4D7AED353F5F}"/>
                </a:ext>
              </a:extLst>
            </p:cNvPr>
            <p:cNvSpPr/>
            <p:nvPr/>
          </p:nvSpPr>
          <p:spPr>
            <a:xfrm>
              <a:off x="621556" y="3075253"/>
              <a:ext cx="7273823" cy="2655150"/>
            </a:xfrm>
            <a:prstGeom prst="rect">
              <a:avLst/>
            </a:prstGeom>
          </p:spPr>
          <p:txBody>
            <a:bodyPr wrap="square">
              <a:spAutoFit/>
            </a:bodyPr>
            <a:lstStyle/>
            <a:p>
              <a:pPr>
                <a:lnSpc>
                  <a:spcPct val="120000"/>
                </a:lnSpc>
              </a:pPr>
              <a:r>
                <a:rPr lang="uk-UA" sz="1400" dirty="0">
                  <a:latin typeface="Times New Roman" panose="02020603050405020304" pitchFamily="18" charset="0"/>
                  <a:cs typeface="Times New Roman" panose="02020603050405020304" pitchFamily="18" charset="0"/>
                </a:rPr>
                <a:t>Поліпшити матеріальне становище українських військовослужбовців здатна така соціальна інституція, як </a:t>
              </a:r>
              <a:r>
                <a:rPr lang="uk-UA" sz="1400" b="1" dirty="0">
                  <a:latin typeface="Times New Roman" panose="02020603050405020304" pitchFamily="18" charset="0"/>
                  <a:cs typeface="Times New Roman" panose="02020603050405020304" pitchFamily="18" charset="0"/>
                </a:rPr>
                <a:t>військові кредитні спілки</a:t>
              </a:r>
              <a:r>
                <a:rPr lang="uk-UA" sz="1400" dirty="0">
                  <a:latin typeface="Times New Roman" panose="02020603050405020304" pitchFamily="18" charset="0"/>
                  <a:cs typeface="Times New Roman" panose="02020603050405020304" pitchFamily="18" charset="0"/>
                </a:rPr>
                <a:t>. Нажаль, економічне становище України потребує багато часу, щоб повернутися хоча б на довоєнний стан. Разом з тим корупція та фінансово-промислові групи (олігархія), </a:t>
              </a:r>
              <a:r>
                <a:rPr lang="en-US" sz="1400" dirty="0">
                  <a:latin typeface="Times New Roman" panose="02020603050405020304" pitchFamily="18" charset="0"/>
                  <a:cs typeface="Times New Roman" panose="02020603050405020304" pitchFamily="18" charset="0"/>
                </a:rPr>
                <a:t>de facto </a:t>
              </a:r>
              <a:r>
                <a:rPr lang="uk-UA" sz="1400" dirty="0">
                  <a:latin typeface="Times New Roman" panose="02020603050405020304" pitchFamily="18" charset="0"/>
                  <a:cs typeface="Times New Roman" panose="02020603050405020304" pitchFamily="18" charset="0"/>
                </a:rPr>
                <a:t>досі існують в країні. Тому матеріальне благополуччя військовослужбовців знаходиться під загрозою. І лише кооперація самих військових між собою здатна забезпечити кожному з них гідне майбутнє, яке вони заслуговують, захищаючи Україну. </a:t>
              </a:r>
            </a:p>
            <a:p>
              <a:pPr>
                <a:lnSpc>
                  <a:spcPct val="120000"/>
                </a:lnSpc>
              </a:pPr>
              <a:r>
                <a:rPr lang="uk-UA" sz="1400" dirty="0">
                  <a:latin typeface="Times New Roman" panose="02020603050405020304" pitchFamily="18" charset="0"/>
                  <a:cs typeface="Times New Roman" panose="02020603050405020304" pitchFamily="18" charset="0"/>
                </a:rPr>
                <a:t>Військові кредитні спілки – це самоорганізація та кооперація військовослужбовців. Якщо комерційний чи навіть державний банк цікавить власний капітал, то для ВКС, де немає жорсткої ієрархії влади, головною метою є матеріальне благополуччя усіх його учасників.  </a:t>
              </a:r>
              <a:endParaRPr lang="en-US"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131D91C-27F9-486A-BA8F-8FEB6EC06355}"/>
                </a:ext>
              </a:extLst>
            </p:cNvPr>
            <p:cNvSpPr/>
            <p:nvPr/>
          </p:nvSpPr>
          <p:spPr>
            <a:xfrm>
              <a:off x="621557" y="2694018"/>
              <a:ext cx="7468502" cy="369332"/>
            </a:xfrm>
            <a:prstGeom prst="rect">
              <a:avLst/>
            </a:prstGeom>
          </p:spPr>
          <p:txBody>
            <a:bodyPr wrap="square">
              <a:spAutoFit/>
            </a:bodyPr>
            <a:lstStyle/>
            <a:p>
              <a:r>
                <a:rPr lang="uk-UA"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rPr>
                <a:t>Військові кредитні спілки</a:t>
              </a:r>
              <a:endParaRPr lang="id-ID" b="1" dirty="0">
                <a:solidFill>
                  <a:schemeClr val="tx1">
                    <a:lumMod val="65000"/>
                    <a:lumOff val="35000"/>
                  </a:schemeClr>
                </a:solidFill>
                <a:latin typeface="Mada SemiBold" pitchFamily="2"/>
                <a:ea typeface="Open Sans" panose="020B0606030504020204" pitchFamily="34" charset="0"/>
                <a:cs typeface="Open Sans" panose="020B0606030504020204" pitchFamily="34" charset="0"/>
              </a:endParaRPr>
            </a:p>
          </p:txBody>
        </p:sp>
      </p:grpSp>
      <p:grpSp>
        <p:nvGrpSpPr>
          <p:cNvPr id="13" name="Group 12">
            <a:extLst>
              <a:ext uri="{FF2B5EF4-FFF2-40B4-BE49-F238E27FC236}">
                <a16:creationId xmlns:a16="http://schemas.microsoft.com/office/drawing/2014/main" id="{BB4092CC-5F40-48D8-A122-BA2E46C0F184}"/>
              </a:ext>
            </a:extLst>
          </p:cNvPr>
          <p:cNvGrpSpPr/>
          <p:nvPr/>
        </p:nvGrpSpPr>
        <p:grpSpPr>
          <a:xfrm>
            <a:off x="3400398" y="664270"/>
            <a:ext cx="3654349" cy="1537494"/>
            <a:chOff x="739851" y="26157"/>
            <a:chExt cx="3654349" cy="1537494"/>
          </a:xfrm>
        </p:grpSpPr>
        <p:sp>
          <p:nvSpPr>
            <p:cNvPr id="14" name="Rectangle 13">
              <a:extLst>
                <a:ext uri="{FF2B5EF4-FFF2-40B4-BE49-F238E27FC236}">
                  <a16:creationId xmlns:a16="http://schemas.microsoft.com/office/drawing/2014/main" id="{528AD9EE-8174-4E0D-92A4-4CD3E89E6D7C}"/>
                </a:ext>
              </a:extLst>
            </p:cNvPr>
            <p:cNvSpPr/>
            <p:nvPr/>
          </p:nvSpPr>
          <p:spPr>
            <a:xfrm>
              <a:off x="739851" y="26157"/>
              <a:ext cx="2114168" cy="307777"/>
            </a:xfrm>
            <a:prstGeom prst="rect">
              <a:avLst/>
            </a:prstGeom>
          </p:spPr>
          <p:txBody>
            <a:bodyPr wrap="square">
              <a:spAutoFit/>
            </a:bodyPr>
            <a:lstStyle/>
            <a:p>
              <a:r>
                <a:rPr lang="uk-UA" sz="1400" dirty="0">
                  <a:solidFill>
                    <a:schemeClr val="bg1"/>
                  </a:solidFill>
                  <a:latin typeface="Mada Light" pitchFamily="2"/>
                  <a:ea typeface="Open Sans Light" panose="020B0306030504020204" pitchFamily="34" charset="0"/>
                  <a:cs typeface="Open Sans Light" panose="020B0306030504020204" pitchFamily="34" charset="0"/>
                </a:rPr>
                <a:t>Вирішення проблеми</a:t>
              </a:r>
              <a:endParaRPr lang="en-US" sz="1400" dirty="0">
                <a:solidFill>
                  <a:schemeClr val="bg1"/>
                </a:solidFill>
                <a:latin typeface="Mada Light" pitchFamily="2"/>
                <a:ea typeface="Open Sans Light" panose="020B0306030504020204" pitchFamily="34" charset="0"/>
                <a:cs typeface="Open Sans Light" panose="020B0306030504020204" pitchFamily="34" charset="0"/>
              </a:endParaRPr>
            </a:p>
          </p:txBody>
        </p:sp>
        <p:sp>
          <p:nvSpPr>
            <p:cNvPr id="15" name="Rectangle: Rounded Corners 14">
              <a:extLst>
                <a:ext uri="{FF2B5EF4-FFF2-40B4-BE49-F238E27FC236}">
                  <a16:creationId xmlns:a16="http://schemas.microsoft.com/office/drawing/2014/main" id="{4006B168-5B9B-43D9-AE8E-F8864197DF51}"/>
                </a:ext>
              </a:extLst>
            </p:cNvPr>
            <p:cNvSpPr/>
            <p:nvPr/>
          </p:nvSpPr>
          <p:spPr>
            <a:xfrm>
              <a:off x="841449" y="1501024"/>
              <a:ext cx="288000" cy="62627"/>
            </a:xfrm>
            <a:prstGeom prst="roundRect">
              <a:avLst>
                <a:gd name="adj" fmla="val 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TextBox 15">
              <a:extLst>
                <a:ext uri="{FF2B5EF4-FFF2-40B4-BE49-F238E27FC236}">
                  <a16:creationId xmlns:a16="http://schemas.microsoft.com/office/drawing/2014/main" id="{40605164-1786-4B66-BC9B-FD3018316617}"/>
                </a:ext>
              </a:extLst>
            </p:cNvPr>
            <p:cNvSpPr txBox="1"/>
            <p:nvPr/>
          </p:nvSpPr>
          <p:spPr>
            <a:xfrm>
              <a:off x="739851" y="300695"/>
              <a:ext cx="3654349" cy="1200329"/>
            </a:xfrm>
            <a:prstGeom prst="rect">
              <a:avLst/>
            </a:prstGeom>
            <a:noFill/>
          </p:spPr>
          <p:txBody>
            <a:bodyPr wrap="square" rtlCol="0">
              <a:spAutoFit/>
            </a:bodyPr>
            <a:lstStyle/>
            <a:p>
              <a:r>
                <a:rPr lang="uk-UA" sz="3600" b="1" dirty="0">
                  <a:solidFill>
                    <a:schemeClr val="bg1"/>
                  </a:solidFill>
                  <a:latin typeface="Mada SemiBold" pitchFamily="2"/>
                  <a:ea typeface="Open Sans" panose="020B0606030504020204" pitchFamily="34" charset="0"/>
                  <a:cs typeface="Open Sans" panose="020B0606030504020204" pitchFamily="34" charset="0"/>
                </a:rPr>
                <a:t>Що ми пропонуємо</a:t>
              </a:r>
              <a:r>
                <a:rPr lang="en-US" sz="3600" b="1" dirty="0">
                  <a:solidFill>
                    <a:schemeClr val="bg1"/>
                  </a:solidFill>
                  <a:latin typeface="Mada SemiBold" pitchFamily="2"/>
                  <a:ea typeface="Open Sans" panose="020B0606030504020204" pitchFamily="34" charset="0"/>
                  <a:cs typeface="Open Sans" panose="020B0606030504020204" pitchFamily="34" charset="0"/>
                </a:rPr>
                <a:t>?</a:t>
              </a:r>
              <a:endParaRPr lang="id-ID" sz="3600" b="1" dirty="0">
                <a:solidFill>
                  <a:schemeClr val="bg1"/>
                </a:solidFill>
                <a:latin typeface="Mada SemiBold" pitchFamily="2"/>
                <a:ea typeface="Open Sans" panose="020B0606030504020204" pitchFamily="34" charset="0"/>
                <a:cs typeface="Open Sans" panose="020B0606030504020204" pitchFamily="34" charset="0"/>
              </a:endParaRPr>
            </a:p>
          </p:txBody>
        </p:sp>
      </p:grpSp>
      <p:sp>
        <p:nvSpPr>
          <p:cNvPr id="5" name="Rectangle 4">
            <a:extLst>
              <a:ext uri="{FF2B5EF4-FFF2-40B4-BE49-F238E27FC236}">
                <a16:creationId xmlns:a16="http://schemas.microsoft.com/office/drawing/2014/main" id="{39717C8F-6EEB-45B0-AD99-A4C53DEE4921}"/>
              </a:ext>
            </a:extLst>
          </p:cNvPr>
          <p:cNvSpPr/>
          <p:nvPr/>
        </p:nvSpPr>
        <p:spPr>
          <a:xfrm>
            <a:off x="941439" y="1510121"/>
            <a:ext cx="2017662" cy="1712626"/>
          </a:xfrm>
          <a:prstGeom prst="rect">
            <a:avLst/>
          </a:prstGeom>
          <a:gradFill>
            <a:gsLst>
              <a:gs pos="0">
                <a:schemeClr val="accent2"/>
              </a:gs>
              <a:gs pos="100000">
                <a:schemeClr val="accent2">
                  <a:lumMod val="75000"/>
                </a:schemeClr>
              </a:gs>
            </a:gsLst>
            <a:lin ang="2700000" scaled="0"/>
          </a:gradFill>
          <a:ln>
            <a:noFill/>
          </a:ln>
          <a:effectLst>
            <a:outerShdw blurRad="1270000" sx="85000" sy="8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a:extLst>
              <a:ext uri="{FF2B5EF4-FFF2-40B4-BE49-F238E27FC236}">
                <a16:creationId xmlns:a16="http://schemas.microsoft.com/office/drawing/2014/main" id="{7D525C37-0EA5-44B8-AA91-003A4F7A019E}"/>
              </a:ext>
            </a:extLst>
          </p:cNvPr>
          <p:cNvSpPr txBox="1"/>
          <p:nvPr/>
        </p:nvSpPr>
        <p:spPr>
          <a:xfrm>
            <a:off x="1200598" y="2464922"/>
            <a:ext cx="1499344" cy="646331"/>
          </a:xfrm>
          <a:prstGeom prst="rect">
            <a:avLst/>
          </a:prstGeom>
          <a:noFill/>
        </p:spPr>
        <p:txBody>
          <a:bodyPr wrap="square" rtlCol="0">
            <a:spAutoFit/>
          </a:bodyPr>
          <a:lstStyle/>
          <a:p>
            <a:pPr algn="ctr"/>
            <a:r>
              <a:rPr lang="uk-UA" b="1" dirty="0">
                <a:solidFill>
                  <a:schemeClr val="bg1"/>
                </a:solidFill>
                <a:latin typeface="Mada SemiBold" pitchFamily="2"/>
                <a:ea typeface="Open Sans" panose="020B0606030504020204" pitchFamily="34" charset="0"/>
                <a:cs typeface="Open Sans" panose="020B0606030504020204" pitchFamily="34" charset="0"/>
              </a:rPr>
              <a:t>Одна ідентичність</a:t>
            </a:r>
            <a:endParaRPr lang="id-ID"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A5C2CCA3-E384-4E0A-813D-DD911D424C64}"/>
              </a:ext>
            </a:extLst>
          </p:cNvPr>
          <p:cNvSpPr txBox="1"/>
          <p:nvPr/>
        </p:nvSpPr>
        <p:spPr>
          <a:xfrm>
            <a:off x="1200597" y="830177"/>
            <a:ext cx="1499344" cy="369332"/>
          </a:xfrm>
          <a:prstGeom prst="rect">
            <a:avLst/>
          </a:prstGeom>
          <a:noFill/>
        </p:spPr>
        <p:txBody>
          <a:bodyPr wrap="square" rtlCol="0">
            <a:spAutoFit/>
          </a:bodyPr>
          <a:lstStyle/>
          <a:p>
            <a:pPr algn="ctr"/>
            <a:r>
              <a:rPr lang="uk-UA" b="1" dirty="0">
                <a:solidFill>
                  <a:schemeClr val="bg1"/>
                </a:solidFill>
                <a:latin typeface="Mada SemiBold" pitchFamily="2"/>
                <a:ea typeface="Open Sans" panose="020B0606030504020204" pitchFamily="34" charset="0"/>
                <a:cs typeface="Open Sans" panose="020B0606030504020204" pitchFamily="34" charset="0"/>
              </a:rPr>
              <a:t>Кооперація</a:t>
            </a:r>
            <a:endParaRPr lang="id-ID"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7536BB0C-1CBF-4E77-BBE5-A54756542DEE}"/>
              </a:ext>
            </a:extLst>
          </p:cNvPr>
          <p:cNvSpPr txBox="1"/>
          <p:nvPr/>
        </p:nvSpPr>
        <p:spPr>
          <a:xfrm>
            <a:off x="1200597" y="4057655"/>
            <a:ext cx="1499344" cy="369332"/>
          </a:xfrm>
          <a:prstGeom prst="rect">
            <a:avLst/>
          </a:prstGeom>
          <a:noFill/>
        </p:spPr>
        <p:txBody>
          <a:bodyPr wrap="square" rtlCol="0">
            <a:spAutoFit/>
          </a:bodyPr>
          <a:lstStyle/>
          <a:p>
            <a:pPr algn="ctr"/>
            <a:r>
              <a:rPr lang="uk-UA" b="1" dirty="0">
                <a:solidFill>
                  <a:schemeClr val="bg1"/>
                </a:solidFill>
                <a:latin typeface="Mada SemiBold" pitchFamily="2"/>
                <a:ea typeface="Open Sans" panose="020B0606030504020204" pitchFamily="34" charset="0"/>
                <a:cs typeface="Open Sans" panose="020B0606030504020204" pitchFamily="34" charset="0"/>
              </a:rPr>
              <a:t>Стабільність</a:t>
            </a:r>
            <a:endParaRPr lang="id-ID"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FB38D085-0C73-4ABD-B805-5554382A82FC}"/>
              </a:ext>
            </a:extLst>
          </p:cNvPr>
          <p:cNvSpPr txBox="1"/>
          <p:nvPr/>
        </p:nvSpPr>
        <p:spPr>
          <a:xfrm>
            <a:off x="1109116" y="5621804"/>
            <a:ext cx="1682303" cy="646331"/>
          </a:xfrm>
          <a:prstGeom prst="rect">
            <a:avLst/>
          </a:prstGeom>
          <a:noFill/>
        </p:spPr>
        <p:txBody>
          <a:bodyPr wrap="square" rtlCol="0">
            <a:spAutoFit/>
          </a:bodyPr>
          <a:lstStyle/>
          <a:p>
            <a:pPr algn="ctr"/>
            <a:r>
              <a:rPr lang="uk-UA" b="1" dirty="0">
                <a:solidFill>
                  <a:schemeClr val="bg1"/>
                </a:solidFill>
                <a:latin typeface="Mada SemiBold" pitchFamily="2"/>
                <a:ea typeface="Open Sans" panose="020B0606030504020204" pitchFamily="34" charset="0"/>
                <a:cs typeface="Open Sans" panose="020B0606030504020204" pitchFamily="34" charset="0"/>
              </a:rPr>
              <a:t>Матеріальний достаток</a:t>
            </a:r>
            <a:endParaRPr lang="id-ID"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36" name="Прямокутник 35">
            <a:extLst>
              <a:ext uri="{FF2B5EF4-FFF2-40B4-BE49-F238E27FC236}">
                <a16:creationId xmlns:a16="http://schemas.microsoft.com/office/drawing/2014/main" id="{2ECFD663-801C-B3A8-1EDF-245407F69AA6}"/>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AutoShape 46">
            <a:extLst>
              <a:ext uri="{FF2B5EF4-FFF2-40B4-BE49-F238E27FC236}">
                <a16:creationId xmlns:a16="http://schemas.microsoft.com/office/drawing/2014/main" id="{97A0AE7B-0659-3D26-1DD7-4D8F98A33EF7}"/>
              </a:ext>
            </a:extLst>
          </p:cNvPr>
          <p:cNvSpPr>
            <a:spLocks/>
          </p:cNvSpPr>
          <p:nvPr/>
        </p:nvSpPr>
        <p:spPr bwMode="auto">
          <a:xfrm>
            <a:off x="1747069" y="274190"/>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130">
            <a:extLst>
              <a:ext uri="{FF2B5EF4-FFF2-40B4-BE49-F238E27FC236}">
                <a16:creationId xmlns:a16="http://schemas.microsoft.com/office/drawing/2014/main" id="{E63528CF-26A2-0594-6183-2147943F1F97}"/>
              </a:ext>
            </a:extLst>
          </p:cNvPr>
          <p:cNvSpPr>
            <a:spLocks/>
          </p:cNvSpPr>
          <p:nvPr/>
        </p:nvSpPr>
        <p:spPr bwMode="auto">
          <a:xfrm>
            <a:off x="1746590" y="1854282"/>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28">
            <a:extLst>
              <a:ext uri="{FF2B5EF4-FFF2-40B4-BE49-F238E27FC236}">
                <a16:creationId xmlns:a16="http://schemas.microsoft.com/office/drawing/2014/main" id="{9503A863-08BE-9B90-29F3-0A763AD7DFDF}"/>
              </a:ext>
            </a:extLst>
          </p:cNvPr>
          <p:cNvSpPr>
            <a:spLocks/>
          </p:cNvSpPr>
          <p:nvPr/>
        </p:nvSpPr>
        <p:spPr bwMode="auto">
          <a:xfrm>
            <a:off x="1673645" y="5051648"/>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41" name="Group 142">
            <a:extLst>
              <a:ext uri="{FF2B5EF4-FFF2-40B4-BE49-F238E27FC236}">
                <a16:creationId xmlns:a16="http://schemas.microsoft.com/office/drawing/2014/main" id="{F5B1EB5E-3CCA-F499-62C7-695C6C29FF91}"/>
              </a:ext>
            </a:extLst>
          </p:cNvPr>
          <p:cNvGrpSpPr/>
          <p:nvPr/>
        </p:nvGrpSpPr>
        <p:grpSpPr>
          <a:xfrm>
            <a:off x="1673645" y="3432256"/>
            <a:ext cx="464344" cy="464344"/>
            <a:chOff x="4427654" y="3049909"/>
            <a:chExt cx="464344" cy="464344"/>
          </a:xfrm>
          <a:solidFill>
            <a:schemeClr val="bg1"/>
          </a:solidFill>
        </p:grpSpPr>
        <p:sp>
          <p:nvSpPr>
            <p:cNvPr id="42" name="AutoShape 123">
              <a:extLst>
                <a:ext uri="{FF2B5EF4-FFF2-40B4-BE49-F238E27FC236}">
                  <a16:creationId xmlns:a16="http://schemas.microsoft.com/office/drawing/2014/main" id="{C7B69591-7FF8-3C2B-F50C-A44273AD54F1}"/>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124">
              <a:extLst>
                <a:ext uri="{FF2B5EF4-FFF2-40B4-BE49-F238E27FC236}">
                  <a16:creationId xmlns:a16="http://schemas.microsoft.com/office/drawing/2014/main" id="{0FC8CFC2-7D68-AD0B-9284-AB6C54877DE5}"/>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4" name="AutoShape 125">
              <a:extLst>
                <a:ext uri="{FF2B5EF4-FFF2-40B4-BE49-F238E27FC236}">
                  <a16:creationId xmlns:a16="http://schemas.microsoft.com/office/drawing/2014/main" id="{3965D79F-503E-70B0-10B2-19A27F9475D5}"/>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1070850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0-#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2" presetClass="entr" presetSubtype="2" decel="100000" fill="hold" nodeType="withEffect">
                                  <p:stCondLst>
                                    <p:cond delay="2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1+#ppt_w/2"/>
                                          </p:val>
                                        </p:tav>
                                        <p:tav tm="100000">
                                          <p:val>
                                            <p:strVal val="#ppt_x"/>
                                          </p:val>
                                        </p:tav>
                                      </p:tavLst>
                                    </p:anim>
                                    <p:anim calcmode="lin" valueType="num">
                                      <p:cBhvr additive="base">
                                        <p:cTn id="44"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7" grpId="0" animBg="1"/>
      <p:bldP spid="9" grpId="0" animBg="1"/>
      <p:bldP spid="5" grpId="0" animBg="1"/>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кутник 28">
            <a:extLst>
              <a:ext uri="{FF2B5EF4-FFF2-40B4-BE49-F238E27FC236}">
                <a16:creationId xmlns:a16="http://schemas.microsoft.com/office/drawing/2014/main" id="{C4E0F6B5-80A2-7429-F1F4-CC98AC18B3EA}"/>
              </a:ext>
            </a:extLst>
          </p:cNvPr>
          <p:cNvSpPr/>
          <p:nvPr/>
        </p:nvSpPr>
        <p:spPr>
          <a:xfrm>
            <a:off x="807868" y="568171"/>
            <a:ext cx="1429305" cy="312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Rectangle: Rounded Corners 2">
            <a:extLst>
              <a:ext uri="{FF2B5EF4-FFF2-40B4-BE49-F238E27FC236}">
                <a16:creationId xmlns:a16="http://schemas.microsoft.com/office/drawing/2014/main" id="{0740010F-3620-4473-A2BD-3F2361123675}"/>
              </a:ext>
            </a:extLst>
          </p:cNvPr>
          <p:cNvSpPr/>
          <p:nvPr/>
        </p:nvSpPr>
        <p:spPr>
          <a:xfrm>
            <a:off x="847598" y="2187309"/>
            <a:ext cx="5495742" cy="861632"/>
          </a:xfrm>
          <a:prstGeom prst="roundRect">
            <a:avLst>
              <a:gd name="adj" fmla="val 7441"/>
            </a:avLst>
          </a:prstGeom>
          <a:solidFill>
            <a:schemeClr val="bg1"/>
          </a:solidFill>
          <a:ln>
            <a:noFill/>
          </a:ln>
          <a:effectLst>
            <a:outerShdw blurRad="1270000" dist="393700" dir="5400000" sx="70000" sy="7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a:extLst>
              <a:ext uri="{FF2B5EF4-FFF2-40B4-BE49-F238E27FC236}">
                <a16:creationId xmlns:a16="http://schemas.microsoft.com/office/drawing/2014/main" id="{85F6A22A-8345-4416-8827-B435F1E4CA77}"/>
              </a:ext>
            </a:extLst>
          </p:cNvPr>
          <p:cNvGrpSpPr/>
          <p:nvPr/>
        </p:nvGrpSpPr>
        <p:grpSpPr>
          <a:xfrm>
            <a:off x="1030793" y="2336595"/>
            <a:ext cx="5254796" cy="592150"/>
            <a:chOff x="1111625" y="1760138"/>
            <a:chExt cx="5254796" cy="592150"/>
          </a:xfrm>
        </p:grpSpPr>
        <p:sp>
          <p:nvSpPr>
            <p:cNvPr id="2" name="Freeform 29">
              <a:extLst>
                <a:ext uri="{FF2B5EF4-FFF2-40B4-BE49-F238E27FC236}">
                  <a16:creationId xmlns:a16="http://schemas.microsoft.com/office/drawing/2014/main" id="{8152EC52-2788-4EAA-BAC0-31EB0D55C644}"/>
                </a:ext>
              </a:extLst>
            </p:cNvPr>
            <p:cNvSpPr>
              <a:spLocks/>
            </p:cNvSpPr>
            <p:nvPr/>
          </p:nvSpPr>
          <p:spPr bwMode="auto">
            <a:xfrm>
              <a:off x="1111625" y="1892672"/>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 name="Rectangle 3">
              <a:extLst>
                <a:ext uri="{FF2B5EF4-FFF2-40B4-BE49-F238E27FC236}">
                  <a16:creationId xmlns:a16="http://schemas.microsoft.com/office/drawing/2014/main" id="{E8826DFE-1106-459D-BEF4-8409666C5600}"/>
                </a:ext>
              </a:extLst>
            </p:cNvPr>
            <p:cNvSpPr/>
            <p:nvPr/>
          </p:nvSpPr>
          <p:spPr>
            <a:xfrm>
              <a:off x="1447457" y="1760138"/>
              <a:ext cx="4918964" cy="592150"/>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Довіра. </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Ідентифікуючи чи ототожнюючи себе з власною групою людей (</a:t>
              </a:r>
              <a:r>
                <a:rPr lang="uk-UA" sz="1400" dirty="0" err="1">
                  <a:latin typeface="Times New Roman" panose="02020603050405020304" pitchFamily="18" charset="0"/>
                  <a:ea typeface="Open Sans Light" panose="020B0306030504020204" pitchFamily="34" charset="0"/>
                  <a:cs typeface="Times New Roman" panose="02020603050405020304" pitchFamily="18" charset="0"/>
                </a:rPr>
                <a:t>інгрупа</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 індивід відчуває захист та безпеку</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ACF504E-C394-4126-AB45-A6C8AD823C7B}"/>
              </a:ext>
            </a:extLst>
          </p:cNvPr>
          <p:cNvGrpSpPr/>
          <p:nvPr/>
        </p:nvGrpSpPr>
        <p:grpSpPr>
          <a:xfrm>
            <a:off x="6538558" y="2372078"/>
            <a:ext cx="4966902" cy="586892"/>
            <a:chOff x="1111625" y="1760138"/>
            <a:chExt cx="4966902" cy="586892"/>
          </a:xfrm>
        </p:grpSpPr>
        <p:sp>
          <p:nvSpPr>
            <p:cNvPr id="8" name="Freeform 29">
              <a:extLst>
                <a:ext uri="{FF2B5EF4-FFF2-40B4-BE49-F238E27FC236}">
                  <a16:creationId xmlns:a16="http://schemas.microsoft.com/office/drawing/2014/main" id="{0CC9F16F-BEEC-4F48-947C-4ABA2FA6E921}"/>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 name="Rectangle 8">
              <a:extLst>
                <a:ext uri="{FF2B5EF4-FFF2-40B4-BE49-F238E27FC236}">
                  <a16:creationId xmlns:a16="http://schemas.microsoft.com/office/drawing/2014/main" id="{A27AF3B8-FB51-4F79-ADC2-5763B93EF5F3}"/>
                </a:ext>
              </a:extLst>
            </p:cNvPr>
            <p:cNvSpPr/>
            <p:nvPr/>
          </p:nvSpPr>
          <p:spPr>
            <a:xfrm>
              <a:off x="1447457" y="1760138"/>
              <a:ext cx="4631070"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Рівність учасників. </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Усі учасники військової кредитної спілки є її співвласниками.</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DDE901C3-9D23-4DF9-AA68-8DDD203A7879}"/>
              </a:ext>
            </a:extLst>
          </p:cNvPr>
          <p:cNvGrpSpPr/>
          <p:nvPr/>
        </p:nvGrpSpPr>
        <p:grpSpPr>
          <a:xfrm>
            <a:off x="1002726" y="3366774"/>
            <a:ext cx="5206598" cy="586892"/>
            <a:chOff x="1111625" y="1760138"/>
            <a:chExt cx="5206598" cy="586892"/>
          </a:xfrm>
        </p:grpSpPr>
        <p:sp>
          <p:nvSpPr>
            <p:cNvPr id="11" name="Freeform 29">
              <a:extLst>
                <a:ext uri="{FF2B5EF4-FFF2-40B4-BE49-F238E27FC236}">
                  <a16:creationId xmlns:a16="http://schemas.microsoft.com/office/drawing/2014/main" id="{23E3A307-DEB3-4CE0-AFBB-93D92E191E8C}"/>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Rectangle 11">
              <a:extLst>
                <a:ext uri="{FF2B5EF4-FFF2-40B4-BE49-F238E27FC236}">
                  <a16:creationId xmlns:a16="http://schemas.microsoft.com/office/drawing/2014/main" id="{8330BE7A-3F03-496B-B67E-DB9DA3A8DDA5}"/>
                </a:ext>
              </a:extLst>
            </p:cNvPr>
            <p:cNvSpPr/>
            <p:nvPr/>
          </p:nvSpPr>
          <p:spPr>
            <a:xfrm>
              <a:off x="1447457" y="1760138"/>
              <a:ext cx="4870766"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Конструктивна капіталізація.</a:t>
              </a:r>
              <a:r>
                <a:rPr lang="uk-UA" sz="1400" dirty="0">
                  <a:latin typeface="Times New Roman" panose="02020603050405020304" pitchFamily="18" charset="0"/>
                  <a:cs typeface="Times New Roman" panose="02020603050405020304" pitchFamily="18" charset="0"/>
                </a:rPr>
                <a:t> Стабільна заробітна плата чи пенсія військових</a:t>
              </a:r>
              <a:r>
                <a:rPr lang="en-US"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для капіталовкладень кредитної спілки</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ACC2850C-2A46-460D-B48F-066DA0A822C9}"/>
              </a:ext>
            </a:extLst>
          </p:cNvPr>
          <p:cNvGrpSpPr/>
          <p:nvPr/>
        </p:nvGrpSpPr>
        <p:grpSpPr>
          <a:xfrm>
            <a:off x="6538558" y="3366774"/>
            <a:ext cx="5206599" cy="586892"/>
            <a:chOff x="1111625" y="1760138"/>
            <a:chExt cx="5206599" cy="586892"/>
          </a:xfrm>
        </p:grpSpPr>
        <p:sp>
          <p:nvSpPr>
            <p:cNvPr id="14" name="Freeform 29">
              <a:extLst>
                <a:ext uri="{FF2B5EF4-FFF2-40B4-BE49-F238E27FC236}">
                  <a16:creationId xmlns:a16="http://schemas.microsoft.com/office/drawing/2014/main" id="{B58DFF55-BC79-46F4-AFB2-D9ACFA90A337}"/>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Rectangle 14">
              <a:extLst>
                <a:ext uri="{FF2B5EF4-FFF2-40B4-BE49-F238E27FC236}">
                  <a16:creationId xmlns:a16="http://schemas.microsoft.com/office/drawing/2014/main" id="{111B6350-40C6-408A-AE2C-281BA4D6C89E}"/>
                </a:ext>
              </a:extLst>
            </p:cNvPr>
            <p:cNvSpPr/>
            <p:nvPr/>
          </p:nvSpPr>
          <p:spPr>
            <a:xfrm>
              <a:off x="1447457" y="1760138"/>
              <a:ext cx="4870767"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Неприбутковість. </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Військові кредитні спілки мають статус о неприбутковості, що нівелює ризики фінансових маніпуляцій</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7BEA9866-08AE-472D-BA1A-AE4B9493B528}"/>
              </a:ext>
            </a:extLst>
          </p:cNvPr>
          <p:cNvGrpSpPr/>
          <p:nvPr/>
        </p:nvGrpSpPr>
        <p:grpSpPr>
          <a:xfrm>
            <a:off x="1002726" y="4267902"/>
            <a:ext cx="5093274" cy="586892"/>
            <a:chOff x="1111625" y="1760138"/>
            <a:chExt cx="5093274" cy="586892"/>
          </a:xfrm>
        </p:grpSpPr>
        <p:sp>
          <p:nvSpPr>
            <p:cNvPr id="17" name="Freeform 29">
              <a:extLst>
                <a:ext uri="{FF2B5EF4-FFF2-40B4-BE49-F238E27FC236}">
                  <a16:creationId xmlns:a16="http://schemas.microsoft.com/office/drawing/2014/main" id="{6ED3756B-B6E5-4B1F-BF05-2C3BCC4FDF8C}"/>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Rectangle 17">
              <a:extLst>
                <a:ext uri="{FF2B5EF4-FFF2-40B4-BE49-F238E27FC236}">
                  <a16:creationId xmlns:a16="http://schemas.microsoft.com/office/drawing/2014/main" id="{94864F5B-5D0A-4F44-B966-4EDD33CC54E5}"/>
                </a:ext>
              </a:extLst>
            </p:cNvPr>
            <p:cNvSpPr/>
            <p:nvPr/>
          </p:nvSpPr>
          <p:spPr>
            <a:xfrm>
              <a:off x="1447457" y="1760138"/>
              <a:ext cx="4757442"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Прозорість. </a:t>
              </a:r>
              <a:r>
                <a:rPr lang="uk-UA" sz="1400" dirty="0">
                  <a:latin typeface="Times New Roman" panose="02020603050405020304" pitchFamily="18" charset="0"/>
                  <a:cs typeface="Times New Roman" panose="02020603050405020304" pitchFamily="18" charset="0"/>
                </a:rPr>
                <a:t>Прозорість та підзвітність менеджменту особам, що є членами спілки та користуються її послугами </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C1CF6C84-ACAD-4BEE-AA12-B75BC2B2E416}"/>
              </a:ext>
            </a:extLst>
          </p:cNvPr>
          <p:cNvGrpSpPr/>
          <p:nvPr/>
        </p:nvGrpSpPr>
        <p:grpSpPr>
          <a:xfrm>
            <a:off x="6538558" y="4267902"/>
            <a:ext cx="5093274" cy="586892"/>
            <a:chOff x="1111625" y="1760138"/>
            <a:chExt cx="5093274" cy="586892"/>
          </a:xfrm>
        </p:grpSpPr>
        <p:sp>
          <p:nvSpPr>
            <p:cNvPr id="20" name="Freeform 29">
              <a:extLst>
                <a:ext uri="{FF2B5EF4-FFF2-40B4-BE49-F238E27FC236}">
                  <a16:creationId xmlns:a16="http://schemas.microsoft.com/office/drawing/2014/main" id="{AD1FA676-FB7D-4121-A05A-8E0CCD7DD723}"/>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Rectangle 20">
              <a:extLst>
                <a:ext uri="{FF2B5EF4-FFF2-40B4-BE49-F238E27FC236}">
                  <a16:creationId xmlns:a16="http://schemas.microsoft.com/office/drawing/2014/main" id="{F564B808-33A2-4FB3-A978-4B047E7C88F2}"/>
                </a:ext>
              </a:extLst>
            </p:cNvPr>
            <p:cNvSpPr/>
            <p:nvPr/>
          </p:nvSpPr>
          <p:spPr>
            <a:xfrm>
              <a:off x="1447457" y="1760138"/>
              <a:ext cx="4757442"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Відкритість. </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Усі зміни щодо фінансової політики кредитної спілки проходять відкрито та колегіально</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B4DEC8FE-88CD-4F95-ADEE-48FE9225005D}"/>
              </a:ext>
            </a:extLst>
          </p:cNvPr>
          <p:cNvGrpSpPr/>
          <p:nvPr/>
        </p:nvGrpSpPr>
        <p:grpSpPr>
          <a:xfrm>
            <a:off x="1002726" y="5211799"/>
            <a:ext cx="4989701" cy="586892"/>
            <a:chOff x="1111625" y="1760138"/>
            <a:chExt cx="4989701" cy="586892"/>
          </a:xfrm>
        </p:grpSpPr>
        <p:sp>
          <p:nvSpPr>
            <p:cNvPr id="23" name="Freeform 29">
              <a:extLst>
                <a:ext uri="{FF2B5EF4-FFF2-40B4-BE49-F238E27FC236}">
                  <a16:creationId xmlns:a16="http://schemas.microsoft.com/office/drawing/2014/main" id="{23726B44-E1A3-435A-A898-187514B785E0}"/>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Rectangle 23">
              <a:extLst>
                <a:ext uri="{FF2B5EF4-FFF2-40B4-BE49-F238E27FC236}">
                  <a16:creationId xmlns:a16="http://schemas.microsoft.com/office/drawing/2014/main" id="{3B2A61A3-074E-44DC-A446-4111DFB55695}"/>
                </a:ext>
              </a:extLst>
            </p:cNvPr>
            <p:cNvSpPr/>
            <p:nvPr/>
          </p:nvSpPr>
          <p:spPr>
            <a:xfrm>
              <a:off x="1447457" y="1760138"/>
              <a:ext cx="4653869" cy="586892"/>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Підтримка США. </a:t>
              </a:r>
              <a:r>
                <a:rPr lang="uk-UA" sz="1400" dirty="0">
                  <a:latin typeface="Times New Roman" panose="02020603050405020304" pitchFamily="18" charset="0"/>
                  <a:cs typeface="Times New Roman" panose="02020603050405020304" pitchFamily="18" charset="0"/>
                </a:rPr>
                <a:t>Підтримка західного партнера </a:t>
              </a:r>
              <a:r>
                <a:rPr lang="en-US" sz="1400" b="0"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Defense Credit Union Council</a:t>
              </a:r>
              <a:r>
                <a:rPr lang="uk-UA" sz="1400" dirty="0">
                  <a:latin typeface="Times New Roman" panose="02020603050405020304" pitchFamily="18" charset="0"/>
                  <a:cs typeface="Times New Roman" panose="02020603050405020304" pitchFamily="18" charset="0"/>
                </a:rPr>
                <a:t>, який готовий супроводжувати ВКС</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BC9AD341-B295-4C1E-8693-43B9DD976AD0}"/>
              </a:ext>
            </a:extLst>
          </p:cNvPr>
          <p:cNvGrpSpPr/>
          <p:nvPr/>
        </p:nvGrpSpPr>
        <p:grpSpPr>
          <a:xfrm>
            <a:off x="6538558" y="5211799"/>
            <a:ext cx="5093274" cy="845424"/>
            <a:chOff x="1111625" y="1760138"/>
            <a:chExt cx="5093274" cy="845424"/>
          </a:xfrm>
        </p:grpSpPr>
        <p:sp>
          <p:nvSpPr>
            <p:cNvPr id="26" name="Freeform 29">
              <a:extLst>
                <a:ext uri="{FF2B5EF4-FFF2-40B4-BE49-F238E27FC236}">
                  <a16:creationId xmlns:a16="http://schemas.microsoft.com/office/drawing/2014/main" id="{34F59D00-E355-44BC-9C6D-5A6795A2B48D}"/>
                </a:ext>
              </a:extLst>
            </p:cNvPr>
            <p:cNvSpPr>
              <a:spLocks/>
            </p:cNvSpPr>
            <p:nvPr/>
          </p:nvSpPr>
          <p:spPr bwMode="auto">
            <a:xfrm>
              <a:off x="1111625" y="1848428"/>
              <a:ext cx="197601" cy="15247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gradFill>
              <a:gsLst>
                <a:gs pos="0">
                  <a:schemeClr val="accent1"/>
                </a:gs>
                <a:gs pos="100000">
                  <a:schemeClr val="accent5"/>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Rectangle 26">
              <a:extLst>
                <a:ext uri="{FF2B5EF4-FFF2-40B4-BE49-F238E27FC236}">
                  <a16:creationId xmlns:a16="http://schemas.microsoft.com/office/drawing/2014/main" id="{D79218B1-95F5-47A3-93DE-3A512D21BB30}"/>
                </a:ext>
              </a:extLst>
            </p:cNvPr>
            <p:cNvSpPr/>
            <p:nvPr/>
          </p:nvSpPr>
          <p:spPr>
            <a:xfrm>
              <a:off x="1447457" y="1760138"/>
              <a:ext cx="4757442" cy="845424"/>
            </a:xfrm>
            <a:prstGeom prst="rect">
              <a:avLst/>
            </a:prstGeom>
          </p:spPr>
          <p:txBody>
            <a:bodyPr wrap="square">
              <a:spAutoFit/>
            </a:bodyPr>
            <a:lstStyle/>
            <a:p>
              <a:pPr>
                <a:lnSpc>
                  <a:spcPct val="120000"/>
                </a:lnSpc>
              </a:pPr>
              <a:r>
                <a:rPr lang="uk-UA" sz="1400" b="1" dirty="0">
                  <a:latin typeface="Times New Roman" panose="02020603050405020304" pitchFamily="18" charset="0"/>
                  <a:ea typeface="Open Sans" panose="020B0606030504020204" pitchFamily="34" charset="0"/>
                  <a:cs typeface="Times New Roman" panose="02020603050405020304" pitchFamily="18" charset="0"/>
                </a:rPr>
                <a:t>Незалежність. </a:t>
              </a:r>
              <a:r>
                <a:rPr lang="uk-UA" sz="1400" dirty="0">
                  <a:latin typeface="Times New Roman" panose="02020603050405020304" pitchFamily="18" charset="0"/>
                  <a:ea typeface="Open Sans Light" panose="020B0306030504020204" pitchFamily="34" charset="0"/>
                  <a:cs typeface="Times New Roman" panose="02020603050405020304" pitchFamily="18" charset="0"/>
                </a:rPr>
                <a:t>Головною перевагою ВКС є її політична та фінансова незалежність від Держави, що мінімізує ризики корупції</a:t>
              </a:r>
              <a:endParaRPr lang="en-US" sz="1400" dirty="0">
                <a:latin typeface="Times New Roman" panose="02020603050405020304" pitchFamily="18" charset="0"/>
                <a:ea typeface="Open Sans Light" panose="020B0306030504020204" pitchFamily="34" charset="0"/>
                <a:cs typeface="Times New Roman" panose="02020603050405020304" pitchFamily="18" charset="0"/>
              </a:endParaRPr>
            </a:p>
          </p:txBody>
        </p:sp>
      </p:grpSp>
      <p:sp>
        <p:nvSpPr>
          <p:cNvPr id="28" name="Text Placeholder 27">
            <a:extLst>
              <a:ext uri="{FF2B5EF4-FFF2-40B4-BE49-F238E27FC236}">
                <a16:creationId xmlns:a16="http://schemas.microsoft.com/office/drawing/2014/main" id="{1A4425B0-6D50-4285-B581-DCE912EC2C8A}"/>
              </a:ext>
            </a:extLst>
          </p:cNvPr>
          <p:cNvSpPr>
            <a:spLocks noGrp="1"/>
          </p:cNvSpPr>
          <p:nvPr>
            <p:ph type="body" sz="quarter" idx="11"/>
          </p:nvPr>
        </p:nvSpPr>
        <p:spPr>
          <a:xfrm>
            <a:off x="739849" y="850399"/>
            <a:ext cx="8102309" cy="711702"/>
          </a:xfrm>
        </p:spPr>
        <p:txBody>
          <a:bodyPr/>
          <a:lstStyle/>
          <a:p>
            <a:r>
              <a:rPr lang="uk-UA" sz="3600" b="1" dirty="0">
                <a:solidFill>
                  <a:schemeClr val="tx1">
                    <a:lumMod val="75000"/>
                    <a:lumOff val="25000"/>
                  </a:schemeClr>
                </a:solidFill>
                <a:latin typeface="Mada SemiBold" pitchFamily="2"/>
                <a:ea typeface="Open Sans" panose="020B0606030504020204" pitchFamily="34" charset="0"/>
                <a:cs typeface="Open Sans" panose="020B0606030504020204" pitchFamily="34" charset="0"/>
              </a:rPr>
              <a:t>Переваги військових кредитних спілок</a:t>
            </a:r>
            <a:endParaRPr lang="en-ID" dirty="0"/>
          </a:p>
        </p:txBody>
      </p:sp>
      <p:sp>
        <p:nvSpPr>
          <p:cNvPr id="6" name="Прямокутник 5">
            <a:extLst>
              <a:ext uri="{FF2B5EF4-FFF2-40B4-BE49-F238E27FC236}">
                <a16:creationId xmlns:a16="http://schemas.microsoft.com/office/drawing/2014/main" id="{06A9440F-92A3-1B6B-E2A3-26574C868C66}"/>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 name="Рисунок 29">
            <a:extLst>
              <a:ext uri="{FF2B5EF4-FFF2-40B4-BE49-F238E27FC236}">
                <a16:creationId xmlns:a16="http://schemas.microsoft.com/office/drawing/2014/main" id="{114D5611-618F-7EB6-42CC-0FDCC0E0B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1812498566"/>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750" fill="hold"/>
                                            <p:tgtEl>
                                              <p:spTgt spid="25"/>
                                            </p:tgtEl>
                                            <p:attrNameLst>
                                              <p:attrName>ppt_x</p:attrName>
                                            </p:attrNameLst>
                                          </p:cBhvr>
                                          <p:tavLst>
                                            <p:tav tm="0">
                                              <p:val>
                                                <p:strVal val="#ppt_x"/>
                                              </p:val>
                                            </p:tav>
                                            <p:tav tm="100000">
                                              <p:val>
                                                <p:strVal val="#ppt_x"/>
                                              </p:val>
                                            </p:tav>
                                          </p:tavLst>
                                        </p:anim>
                                        <p:anim calcmode="lin" valueType="num">
                                          <p:cBhvr additive="base">
                                            <p:cTn id="40"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750" fill="hold"/>
                                            <p:tgtEl>
                                              <p:spTgt spid="25"/>
                                            </p:tgtEl>
                                            <p:attrNameLst>
                                              <p:attrName>ppt_x</p:attrName>
                                            </p:attrNameLst>
                                          </p:cBhvr>
                                          <p:tavLst>
                                            <p:tav tm="0">
                                              <p:val>
                                                <p:strVal val="#ppt_x"/>
                                              </p:val>
                                            </p:tav>
                                            <p:tav tm="100000">
                                              <p:val>
                                                <p:strVal val="#ppt_x"/>
                                              </p:val>
                                            </p:tav>
                                          </p:tavLst>
                                        </p:anim>
                                        <p:anim calcmode="lin" valueType="num">
                                          <p:cBhvr additive="base">
                                            <p:cTn id="40"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EA03D278-1442-4976-B11F-FFB01A33E80F}"/>
              </a:ext>
            </a:extLst>
          </p:cNvPr>
          <p:cNvSpPr/>
          <p:nvPr/>
        </p:nvSpPr>
        <p:spPr>
          <a:xfrm flipH="1">
            <a:off x="4682226" y="2064955"/>
            <a:ext cx="6565781" cy="1051560"/>
          </a:xfrm>
          <a:prstGeom prst="round1Rect">
            <a:avLst>
              <a:gd name="adj" fmla="val 50000"/>
            </a:avLst>
          </a:prstGeom>
          <a:gradFill>
            <a:gsLst>
              <a:gs pos="200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Single Corner Rounded 3">
            <a:extLst>
              <a:ext uri="{FF2B5EF4-FFF2-40B4-BE49-F238E27FC236}">
                <a16:creationId xmlns:a16="http://schemas.microsoft.com/office/drawing/2014/main" id="{26319472-92AB-449C-86B5-6FA4DBA78DA9}"/>
              </a:ext>
            </a:extLst>
          </p:cNvPr>
          <p:cNvSpPr/>
          <p:nvPr/>
        </p:nvSpPr>
        <p:spPr>
          <a:xfrm flipH="1">
            <a:off x="3464338" y="3116514"/>
            <a:ext cx="7099933" cy="1249423"/>
          </a:xfrm>
          <a:prstGeom prst="round1Rect">
            <a:avLst>
              <a:gd name="adj" fmla="val 50000"/>
            </a:avLst>
          </a:prstGeom>
          <a:gradFill>
            <a:gsLst>
              <a:gs pos="2000">
                <a:schemeClr val="accent2"/>
              </a:gs>
              <a:gs pos="10000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Single Corner Rounded 4">
            <a:extLst>
              <a:ext uri="{FF2B5EF4-FFF2-40B4-BE49-F238E27FC236}">
                <a16:creationId xmlns:a16="http://schemas.microsoft.com/office/drawing/2014/main" id="{9B37EA09-2AE6-40A2-8381-73A166F4E20C}"/>
              </a:ext>
            </a:extLst>
          </p:cNvPr>
          <p:cNvSpPr/>
          <p:nvPr/>
        </p:nvSpPr>
        <p:spPr>
          <a:xfrm flipH="1">
            <a:off x="2219796" y="4351825"/>
            <a:ext cx="7538703" cy="1051560"/>
          </a:xfrm>
          <a:prstGeom prst="round1Rect">
            <a:avLst>
              <a:gd name="adj" fmla="val 50000"/>
            </a:avLst>
          </a:prstGeom>
          <a:gradFill>
            <a:gsLst>
              <a:gs pos="2000">
                <a:schemeClr val="accent3"/>
              </a:gs>
              <a:gs pos="100000">
                <a:schemeClr val="accent3">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DCE4811D-D03A-4663-A835-21968DFA0202}"/>
              </a:ext>
            </a:extLst>
          </p:cNvPr>
          <p:cNvGrpSpPr/>
          <p:nvPr/>
        </p:nvGrpSpPr>
        <p:grpSpPr>
          <a:xfrm>
            <a:off x="4880533" y="2096859"/>
            <a:ext cx="6392274" cy="1050198"/>
            <a:chOff x="5487056" y="1472084"/>
            <a:chExt cx="5080004" cy="1050198"/>
          </a:xfrm>
        </p:grpSpPr>
        <p:sp>
          <p:nvSpPr>
            <p:cNvPr id="9" name="TextBox 8">
              <a:extLst>
                <a:ext uri="{FF2B5EF4-FFF2-40B4-BE49-F238E27FC236}">
                  <a16:creationId xmlns:a16="http://schemas.microsoft.com/office/drawing/2014/main" id="{60E19686-211F-4485-8090-2E0F4757AE43}"/>
                </a:ext>
              </a:extLst>
            </p:cNvPr>
            <p:cNvSpPr txBox="1"/>
            <p:nvPr/>
          </p:nvSpPr>
          <p:spPr>
            <a:xfrm>
              <a:off x="5487056" y="1642795"/>
              <a:ext cx="743348" cy="646331"/>
            </a:xfrm>
            <a:prstGeom prst="rect">
              <a:avLst/>
            </a:prstGeom>
            <a:noFill/>
          </p:spPr>
          <p:txBody>
            <a:bodyPr wrap="square" rtlCol="0">
              <a:spAutoFit/>
            </a:bodyPr>
            <a:lstStyle/>
            <a:p>
              <a:pPr algn="ctr"/>
              <a:r>
                <a:rPr lang="en-US" sz="3600" b="1" dirty="0">
                  <a:solidFill>
                    <a:schemeClr val="bg1"/>
                  </a:solidFill>
                  <a:latin typeface="Mada SemiBold" pitchFamily="2"/>
                  <a:ea typeface="Open Sans" panose="020B0606030504020204" pitchFamily="34" charset="0"/>
                  <a:cs typeface="Open Sans" panose="020B0606030504020204" pitchFamily="34" charset="0"/>
                </a:rPr>
                <a:t>01</a:t>
              </a:r>
              <a:endParaRPr lang="id-ID" sz="3600" b="1" dirty="0">
                <a:solidFill>
                  <a:schemeClr val="bg1"/>
                </a:solidFill>
                <a:latin typeface="Mada SemiBold" pitchFamily="2"/>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8B86128D-3B35-4879-96FA-2454FA54E39D}"/>
                </a:ext>
              </a:extLst>
            </p:cNvPr>
            <p:cNvGrpSpPr/>
            <p:nvPr/>
          </p:nvGrpSpPr>
          <p:grpSpPr>
            <a:xfrm>
              <a:off x="6230404" y="1472084"/>
              <a:ext cx="4336656" cy="1050198"/>
              <a:chOff x="2277516" y="5704014"/>
              <a:chExt cx="5422658" cy="1680317"/>
            </a:xfrm>
          </p:grpSpPr>
          <p:sp>
            <p:nvSpPr>
              <p:cNvPr id="11" name="Rectangle 10">
                <a:extLst>
                  <a:ext uri="{FF2B5EF4-FFF2-40B4-BE49-F238E27FC236}">
                    <a16:creationId xmlns:a16="http://schemas.microsoft.com/office/drawing/2014/main" id="{4CF6B627-79C1-4FD9-A43A-FF7D090FADC3}"/>
                  </a:ext>
                </a:extLst>
              </p:cNvPr>
              <p:cNvSpPr/>
              <p:nvPr/>
            </p:nvSpPr>
            <p:spPr>
              <a:xfrm>
                <a:off x="2307829" y="5704014"/>
                <a:ext cx="3690587" cy="588878"/>
              </a:xfrm>
              <a:prstGeom prst="rect">
                <a:avLst/>
              </a:prstGeom>
            </p:spPr>
            <p:txBody>
              <a:bodyPr wrap="square">
                <a:spAutoFit/>
              </a:bodyPr>
              <a:lstStyle/>
              <a:p>
                <a:pPr>
                  <a:lnSpc>
                    <a:spcPct val="120000"/>
                  </a:lnSpc>
                </a:pPr>
                <a:r>
                  <a:rPr lang="uk-UA" sz="1600" b="1" dirty="0">
                    <a:solidFill>
                      <a:schemeClr val="bg1"/>
                    </a:solidFill>
                    <a:latin typeface="Mada SemiBold" pitchFamily="2"/>
                    <a:ea typeface="Open Sans" panose="020B0606030504020204" pitchFamily="34" charset="0"/>
                    <a:cs typeface="Open Sans" panose="020B0606030504020204" pitchFamily="34" charset="0"/>
                  </a:rPr>
                  <a:t>Законодавча суб'єктність ВКС</a:t>
                </a:r>
                <a:endParaRPr lang="en-US" sz="16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9F282E6-F520-4A5B-BE43-E08BC314D01B}"/>
                  </a:ext>
                </a:extLst>
              </p:cNvPr>
              <p:cNvSpPr/>
              <p:nvPr/>
            </p:nvSpPr>
            <p:spPr>
              <a:xfrm>
                <a:off x="2277516" y="6204315"/>
                <a:ext cx="5422658" cy="1180016"/>
              </a:xfrm>
              <a:prstGeom prst="rect">
                <a:avLst/>
              </a:prstGeom>
            </p:spPr>
            <p:txBody>
              <a:bodyPr wrap="square">
                <a:spAutoFit/>
              </a:bodyPr>
              <a:lstStyle/>
              <a:p>
                <a:pPr>
                  <a:lnSpc>
                    <a:spcPct val="120000"/>
                  </a:lnSpc>
                </a:pPr>
                <a:r>
                  <a:rPr lang="uk-UA" sz="1200" dirty="0">
                    <a:solidFill>
                      <a:schemeClr val="bg1"/>
                    </a:solidFill>
                    <a:effectLst/>
                    <a:latin typeface="Times New Roman" panose="02020603050405020304" pitchFamily="18" charset="0"/>
                    <a:ea typeface="Times New Roman" panose="02020603050405020304" pitchFamily="18" charset="0"/>
                  </a:rPr>
                  <a:t>Визначення статусу кредитної спілки військовослужбовців шляхом розширення передбаченого ЗУ «Про кредитні спілки» поняття «ознака членства», яке на даний момент </a:t>
                </a:r>
                <a:r>
                  <a:rPr lang="uk-UA" sz="1200" b="1" dirty="0">
                    <a:solidFill>
                      <a:schemeClr val="bg1"/>
                    </a:solidFill>
                    <a:effectLst/>
                    <a:latin typeface="Times New Roman" panose="02020603050405020304" pitchFamily="18" charset="0"/>
                    <a:ea typeface="Times New Roman" panose="02020603050405020304" pitchFamily="18" charset="0"/>
                  </a:rPr>
                  <a:t>не охоплює ознаку служби у лавах Збройних Сил України.</a:t>
                </a:r>
                <a:endParaRPr lang="id-ID" sz="1000" dirty="0">
                  <a:solidFill>
                    <a:schemeClr val="bg1"/>
                  </a:solidFill>
                  <a:latin typeface="Segoe UI Light" panose="020B0502040204020203" pitchFamily="34" charset="0"/>
                  <a:cs typeface="Segoe UI Light" panose="020B0502040204020203" pitchFamily="34" charset="0"/>
                </a:endParaRPr>
              </a:p>
            </p:txBody>
          </p:sp>
        </p:grpSp>
      </p:grpSp>
      <p:grpSp>
        <p:nvGrpSpPr>
          <p:cNvPr id="14" name="Group 13">
            <a:extLst>
              <a:ext uri="{FF2B5EF4-FFF2-40B4-BE49-F238E27FC236}">
                <a16:creationId xmlns:a16="http://schemas.microsoft.com/office/drawing/2014/main" id="{0659CEA2-46DA-4136-A1AA-6A0ADD7BEE8C}"/>
              </a:ext>
            </a:extLst>
          </p:cNvPr>
          <p:cNvGrpSpPr/>
          <p:nvPr/>
        </p:nvGrpSpPr>
        <p:grpSpPr>
          <a:xfrm>
            <a:off x="3662644" y="3058459"/>
            <a:ext cx="6782690" cy="1271874"/>
            <a:chOff x="5487056" y="1382124"/>
            <a:chExt cx="5057549" cy="1271874"/>
          </a:xfrm>
        </p:grpSpPr>
        <p:sp>
          <p:nvSpPr>
            <p:cNvPr id="15" name="TextBox 14">
              <a:extLst>
                <a:ext uri="{FF2B5EF4-FFF2-40B4-BE49-F238E27FC236}">
                  <a16:creationId xmlns:a16="http://schemas.microsoft.com/office/drawing/2014/main" id="{3A26A1B9-91EC-406A-9EAE-5360D78497CD}"/>
                </a:ext>
              </a:extLst>
            </p:cNvPr>
            <p:cNvSpPr txBox="1"/>
            <p:nvPr/>
          </p:nvSpPr>
          <p:spPr>
            <a:xfrm>
              <a:off x="5487056" y="1642795"/>
              <a:ext cx="743348" cy="646331"/>
            </a:xfrm>
            <a:prstGeom prst="rect">
              <a:avLst/>
            </a:prstGeom>
            <a:noFill/>
          </p:spPr>
          <p:txBody>
            <a:bodyPr wrap="square" rtlCol="0">
              <a:spAutoFit/>
            </a:bodyPr>
            <a:lstStyle/>
            <a:p>
              <a:pPr algn="ctr"/>
              <a:r>
                <a:rPr lang="en-US" sz="3600" b="1" dirty="0">
                  <a:solidFill>
                    <a:schemeClr val="bg1"/>
                  </a:solidFill>
                  <a:latin typeface="Mada SemiBold" pitchFamily="2"/>
                  <a:ea typeface="Open Sans" panose="020B0606030504020204" pitchFamily="34" charset="0"/>
                  <a:cs typeface="Open Sans" panose="020B0606030504020204" pitchFamily="34" charset="0"/>
                </a:rPr>
                <a:t>02</a:t>
              </a:r>
              <a:endParaRPr lang="id-ID" sz="3600" b="1" dirty="0">
                <a:solidFill>
                  <a:schemeClr val="bg1"/>
                </a:solidFill>
                <a:latin typeface="Mada SemiBold" pitchFamily="2"/>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1A38EEF4-375F-41C2-97E3-50FA06968267}"/>
                </a:ext>
              </a:extLst>
            </p:cNvPr>
            <p:cNvGrpSpPr/>
            <p:nvPr/>
          </p:nvGrpSpPr>
          <p:grpSpPr>
            <a:xfrm>
              <a:off x="6254577" y="1382124"/>
              <a:ext cx="4290028" cy="1271874"/>
              <a:chOff x="2307741" y="5560080"/>
              <a:chExt cx="5364353" cy="2034999"/>
            </a:xfrm>
          </p:grpSpPr>
          <p:sp>
            <p:nvSpPr>
              <p:cNvPr id="17" name="Rectangle 16">
                <a:extLst>
                  <a:ext uri="{FF2B5EF4-FFF2-40B4-BE49-F238E27FC236}">
                    <a16:creationId xmlns:a16="http://schemas.microsoft.com/office/drawing/2014/main" id="{865139B4-9ACC-470F-8F20-A653329FCF53}"/>
                  </a:ext>
                </a:extLst>
              </p:cNvPr>
              <p:cNvSpPr/>
              <p:nvPr/>
            </p:nvSpPr>
            <p:spPr>
              <a:xfrm>
                <a:off x="2307741" y="5560080"/>
                <a:ext cx="4740867" cy="593189"/>
              </a:xfrm>
              <a:prstGeom prst="rect">
                <a:avLst/>
              </a:prstGeom>
            </p:spPr>
            <p:txBody>
              <a:bodyPr wrap="square">
                <a:spAutoFit/>
              </a:bodyPr>
              <a:lstStyle/>
              <a:p>
                <a:pPr>
                  <a:lnSpc>
                    <a:spcPct val="120000"/>
                  </a:lnSpc>
                </a:pPr>
                <a:r>
                  <a:rPr lang="uk-UA" sz="1600" b="1" dirty="0">
                    <a:solidFill>
                      <a:schemeClr val="bg1"/>
                    </a:solidFill>
                    <a:latin typeface="Mada SemiBold" pitchFamily="2"/>
                    <a:ea typeface="Open Sans" panose="020B0606030504020204" pitchFamily="34" charset="0"/>
                    <a:cs typeface="Open Sans" panose="020B0606030504020204" pitchFamily="34" charset="0"/>
                  </a:rPr>
                  <a:t>Податкові пільги ВКС</a:t>
                </a:r>
                <a:endParaRPr lang="en-US" sz="16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8F4B6EF9-63B9-403E-BAC7-EB6D9F0F7A71}"/>
                  </a:ext>
                </a:extLst>
              </p:cNvPr>
              <p:cNvSpPr/>
              <p:nvPr/>
            </p:nvSpPr>
            <p:spPr>
              <a:xfrm>
                <a:off x="2307745" y="6060504"/>
                <a:ext cx="5364349" cy="1534575"/>
              </a:xfrm>
              <a:prstGeom prst="rect">
                <a:avLst/>
              </a:prstGeom>
            </p:spPr>
            <p:txBody>
              <a:bodyPr wrap="square">
                <a:spAutoFit/>
              </a:bodyPr>
              <a:lstStyle/>
              <a:p>
                <a:pPr>
                  <a:lnSpc>
                    <a:spcPct val="120000"/>
                  </a:lnSpc>
                </a:pPr>
                <a:r>
                  <a:rPr lang="uk-UA" sz="1200" dirty="0">
                    <a:solidFill>
                      <a:schemeClr val="bg1"/>
                    </a:solidFill>
                    <a:effectLst/>
                    <a:latin typeface="Times New Roman" panose="02020603050405020304" pitchFamily="18" charset="0"/>
                    <a:ea typeface="Times New Roman" panose="02020603050405020304" pitchFamily="18" charset="0"/>
                  </a:rPr>
                  <a:t>Надання кредитним спілкам військовослужбовців та їх членам специфічного статусу у межах чинного Податкового Кодексу, що наближає їх до статусу неплатника податку на прибуток у будь-якій частині отриманого з технічної точки зору фінансового результату.</a:t>
                </a:r>
                <a:endParaRPr lang="id-ID" sz="1000" dirty="0">
                  <a:solidFill>
                    <a:schemeClr val="bg1"/>
                  </a:solidFill>
                  <a:latin typeface="Segoe UI Light" panose="020B0502040204020203" pitchFamily="34" charset="0"/>
                  <a:cs typeface="Segoe UI Light" panose="020B0502040204020203" pitchFamily="34" charset="0"/>
                </a:endParaRPr>
              </a:p>
            </p:txBody>
          </p:sp>
        </p:grpSp>
      </p:grpSp>
      <p:grpSp>
        <p:nvGrpSpPr>
          <p:cNvPr id="19" name="Group 18">
            <a:extLst>
              <a:ext uri="{FF2B5EF4-FFF2-40B4-BE49-F238E27FC236}">
                <a16:creationId xmlns:a16="http://schemas.microsoft.com/office/drawing/2014/main" id="{D416049E-BB3B-4304-AE26-A115FFAA05FC}"/>
              </a:ext>
            </a:extLst>
          </p:cNvPr>
          <p:cNvGrpSpPr/>
          <p:nvPr/>
        </p:nvGrpSpPr>
        <p:grpSpPr>
          <a:xfrm>
            <a:off x="2418102" y="4453458"/>
            <a:ext cx="7239803" cy="828675"/>
            <a:chOff x="5487056" y="1541813"/>
            <a:chExt cx="5060295" cy="828675"/>
          </a:xfrm>
        </p:grpSpPr>
        <p:sp>
          <p:nvSpPr>
            <p:cNvPr id="20" name="TextBox 19">
              <a:extLst>
                <a:ext uri="{FF2B5EF4-FFF2-40B4-BE49-F238E27FC236}">
                  <a16:creationId xmlns:a16="http://schemas.microsoft.com/office/drawing/2014/main" id="{E69C650C-3681-4358-B4EA-925E27A550FD}"/>
                </a:ext>
              </a:extLst>
            </p:cNvPr>
            <p:cNvSpPr txBox="1"/>
            <p:nvPr/>
          </p:nvSpPr>
          <p:spPr>
            <a:xfrm>
              <a:off x="5487056" y="1642795"/>
              <a:ext cx="743348" cy="646331"/>
            </a:xfrm>
            <a:prstGeom prst="rect">
              <a:avLst/>
            </a:prstGeom>
            <a:noFill/>
          </p:spPr>
          <p:txBody>
            <a:bodyPr wrap="square" rtlCol="0">
              <a:spAutoFit/>
            </a:bodyPr>
            <a:lstStyle/>
            <a:p>
              <a:pPr algn="ctr"/>
              <a:r>
                <a:rPr lang="en-US" sz="3600" b="1" dirty="0">
                  <a:solidFill>
                    <a:schemeClr val="bg1"/>
                  </a:solidFill>
                  <a:latin typeface="Mada SemiBold" pitchFamily="2"/>
                  <a:ea typeface="Open Sans" panose="020B0606030504020204" pitchFamily="34" charset="0"/>
                  <a:cs typeface="Open Sans" panose="020B0606030504020204" pitchFamily="34" charset="0"/>
                </a:rPr>
                <a:t>03</a:t>
              </a:r>
              <a:endParaRPr lang="id-ID" sz="3600" b="1" dirty="0">
                <a:solidFill>
                  <a:schemeClr val="bg1"/>
                </a:solidFill>
                <a:latin typeface="Mada SemiBold" pitchFamily="2"/>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4BEA387A-B9F0-42BE-9E1D-CA9E7C45E2F3}"/>
                </a:ext>
              </a:extLst>
            </p:cNvPr>
            <p:cNvGrpSpPr/>
            <p:nvPr/>
          </p:nvGrpSpPr>
          <p:grpSpPr>
            <a:xfrm>
              <a:off x="6257323" y="1541813"/>
              <a:ext cx="4290028" cy="828675"/>
              <a:chOff x="2311176" y="5815579"/>
              <a:chExt cx="5364353" cy="1325880"/>
            </a:xfrm>
          </p:grpSpPr>
          <p:sp>
            <p:nvSpPr>
              <p:cNvPr id="22" name="Rectangle 21">
                <a:extLst>
                  <a:ext uri="{FF2B5EF4-FFF2-40B4-BE49-F238E27FC236}">
                    <a16:creationId xmlns:a16="http://schemas.microsoft.com/office/drawing/2014/main" id="{71F5DC89-61DA-4F3B-996F-4FEA17B106B8}"/>
                  </a:ext>
                </a:extLst>
              </p:cNvPr>
              <p:cNvSpPr/>
              <p:nvPr/>
            </p:nvSpPr>
            <p:spPr>
              <a:xfrm>
                <a:off x="2311176" y="5815579"/>
                <a:ext cx="5123373" cy="593189"/>
              </a:xfrm>
              <a:prstGeom prst="rect">
                <a:avLst/>
              </a:prstGeom>
            </p:spPr>
            <p:txBody>
              <a:bodyPr wrap="square">
                <a:spAutoFit/>
              </a:bodyPr>
              <a:lstStyle/>
              <a:p>
                <a:pPr>
                  <a:lnSpc>
                    <a:spcPct val="120000"/>
                  </a:lnSpc>
                </a:pPr>
                <a:r>
                  <a:rPr lang="uk-UA" sz="1600" b="1" dirty="0" err="1">
                    <a:solidFill>
                      <a:schemeClr val="bg1"/>
                    </a:solidFill>
                    <a:latin typeface="Mada SemiBold" pitchFamily="2"/>
                    <a:ea typeface="Open Sans" panose="020B0606030504020204" pitchFamily="34" charset="0"/>
                    <a:cs typeface="Open Sans" panose="020B0606030504020204" pitchFamily="34" charset="0"/>
                  </a:rPr>
                  <a:t>Спрощенний</a:t>
                </a:r>
                <a:r>
                  <a:rPr lang="uk-UA" sz="1600" b="1" dirty="0">
                    <a:solidFill>
                      <a:schemeClr val="bg1"/>
                    </a:solidFill>
                    <a:latin typeface="Mada SemiBold" pitchFamily="2"/>
                    <a:ea typeface="Open Sans" panose="020B0606030504020204" pitchFamily="34" charset="0"/>
                    <a:cs typeface="Open Sans" panose="020B0606030504020204" pitchFamily="34" charset="0"/>
                  </a:rPr>
                  <a:t> фінансовий моніторинг</a:t>
                </a:r>
                <a:endParaRPr lang="en-US" sz="1600" b="1" dirty="0">
                  <a:solidFill>
                    <a:schemeClr val="bg1"/>
                  </a:solidFill>
                  <a:latin typeface="Mada SemiBold" pitchFamily="2"/>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4136BA0F-710B-4AC5-99EF-C802BA7D25A3}"/>
                  </a:ext>
                </a:extLst>
              </p:cNvPr>
              <p:cNvSpPr/>
              <p:nvPr/>
            </p:nvSpPr>
            <p:spPr>
              <a:xfrm>
                <a:off x="2311180" y="6316003"/>
                <a:ext cx="5364349" cy="825456"/>
              </a:xfrm>
              <a:prstGeom prst="rect">
                <a:avLst/>
              </a:prstGeom>
            </p:spPr>
            <p:txBody>
              <a:bodyPr wrap="square">
                <a:spAutoFit/>
              </a:bodyPr>
              <a:lstStyle/>
              <a:p>
                <a:pPr>
                  <a:lnSpc>
                    <a:spcPct val="120000"/>
                  </a:lnSpc>
                </a:pPr>
                <a:r>
                  <a:rPr lang="uk-UA" sz="1200" dirty="0">
                    <a:solidFill>
                      <a:schemeClr val="bg1"/>
                    </a:solidFill>
                    <a:effectLst/>
                    <a:latin typeface="Times New Roman" panose="02020603050405020304" pitchFamily="18" charset="0"/>
                    <a:ea typeface="Times New Roman" panose="02020603050405020304" pitchFamily="18" charset="0"/>
                  </a:rPr>
                  <a:t>Позбавлення спілки військовослужбовців обов’язку на початковому етапі витрачати значну частку операційного часу на забезпечення дотримання процедур фінансового моніторингу.</a:t>
                </a:r>
                <a:endParaRPr lang="id-ID" sz="1000" dirty="0">
                  <a:solidFill>
                    <a:schemeClr val="bg1"/>
                  </a:solidFill>
                  <a:latin typeface="Segoe UI Light" panose="020B0502040204020203" pitchFamily="34" charset="0"/>
                  <a:cs typeface="Segoe UI Light" panose="020B0502040204020203" pitchFamily="34" charset="0"/>
                </a:endParaRPr>
              </a:p>
            </p:txBody>
          </p:sp>
        </p:grpSp>
      </p:grpSp>
      <p:sp>
        <p:nvSpPr>
          <p:cNvPr id="7" name="Text Placeholder 6">
            <a:extLst>
              <a:ext uri="{FF2B5EF4-FFF2-40B4-BE49-F238E27FC236}">
                <a16:creationId xmlns:a16="http://schemas.microsoft.com/office/drawing/2014/main" id="{A3E3C3BE-0615-4A4A-BA6D-B0EF39238FBC}"/>
              </a:ext>
            </a:extLst>
          </p:cNvPr>
          <p:cNvSpPr>
            <a:spLocks noGrp="1"/>
          </p:cNvSpPr>
          <p:nvPr>
            <p:ph type="body" sz="quarter" idx="11"/>
          </p:nvPr>
        </p:nvSpPr>
        <p:spPr>
          <a:xfrm>
            <a:off x="739850" y="850398"/>
            <a:ext cx="9641736" cy="1109031"/>
          </a:xfrm>
        </p:spPr>
        <p:txBody>
          <a:bodyPr/>
          <a:lstStyle/>
          <a:p>
            <a:r>
              <a:rPr lang="uk-UA" dirty="0"/>
              <a:t>Правки до ЗУ «Про кредитні спілки» №5125</a:t>
            </a:r>
            <a:endParaRPr lang="id-ID" dirty="0"/>
          </a:p>
        </p:txBody>
      </p:sp>
      <p:sp>
        <p:nvSpPr>
          <p:cNvPr id="2" name="Прямокутник 1">
            <a:extLst>
              <a:ext uri="{FF2B5EF4-FFF2-40B4-BE49-F238E27FC236}">
                <a16:creationId xmlns:a16="http://schemas.microsoft.com/office/drawing/2014/main" id="{862E79F0-CE91-AA4B-E95A-7F0FEDFC0A51}"/>
              </a:ext>
            </a:extLst>
          </p:cNvPr>
          <p:cNvSpPr/>
          <p:nvPr/>
        </p:nvSpPr>
        <p:spPr>
          <a:xfrm>
            <a:off x="807868" y="568171"/>
            <a:ext cx="1429305" cy="312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B86381D2-277B-B807-183D-B3FA2449DD76}"/>
              </a:ext>
            </a:extLst>
          </p:cNvPr>
          <p:cNvSpPr/>
          <p:nvPr/>
        </p:nvSpPr>
        <p:spPr>
          <a:xfrm>
            <a:off x="695325" y="6318251"/>
            <a:ext cx="11496675" cy="53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7" name="Group 39">
            <a:extLst>
              <a:ext uri="{FF2B5EF4-FFF2-40B4-BE49-F238E27FC236}">
                <a16:creationId xmlns:a16="http://schemas.microsoft.com/office/drawing/2014/main" id="{36FD6BD6-53A3-6DE7-E237-5B51F89083F1}"/>
              </a:ext>
            </a:extLst>
          </p:cNvPr>
          <p:cNvGrpSpPr/>
          <p:nvPr/>
        </p:nvGrpSpPr>
        <p:grpSpPr>
          <a:xfrm flipH="1" flipV="1">
            <a:off x="1561870" y="1769872"/>
            <a:ext cx="3261913" cy="834974"/>
            <a:chOff x="6407326" y="2353467"/>
            <a:chExt cx="3607188" cy="923356"/>
          </a:xfrm>
          <a:gradFill>
            <a:gsLst>
              <a:gs pos="0">
                <a:schemeClr val="accent1"/>
              </a:gs>
              <a:gs pos="100000">
                <a:schemeClr val="accent5"/>
              </a:gs>
            </a:gsLst>
            <a:lin ang="2700000" scaled="0"/>
          </a:gradFill>
          <a:effectLst>
            <a:outerShdw blurRad="1270000" dist="723900" dir="2700000" sx="80000" sy="80000" algn="tl" rotWithShape="0">
              <a:prstClr val="black">
                <a:alpha val="40000"/>
              </a:prstClr>
            </a:outerShdw>
          </a:effectLst>
        </p:grpSpPr>
        <p:sp>
          <p:nvSpPr>
            <p:cNvPr id="48" name="Rectangle: Rounded Corners 40">
              <a:extLst>
                <a:ext uri="{FF2B5EF4-FFF2-40B4-BE49-F238E27FC236}">
                  <a16:creationId xmlns:a16="http://schemas.microsoft.com/office/drawing/2014/main" id="{33501E0C-6E0B-1E2A-75D9-253C1BDFD2FF}"/>
                </a:ext>
              </a:extLst>
            </p:cNvPr>
            <p:cNvSpPr/>
            <p:nvPr/>
          </p:nvSpPr>
          <p:spPr>
            <a:xfrm flipV="1">
              <a:off x="6407326" y="2562078"/>
              <a:ext cx="3607188" cy="714745"/>
            </a:xfrm>
            <a:prstGeom prst="roundRect">
              <a:avLst>
                <a:gd name="adj" fmla="val 74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Mada SemiBold" pitchFamily="2"/>
                  <a:ea typeface="Open Sans" panose="020B0606030504020204" pitchFamily="34" charset="0"/>
                  <a:cs typeface="Open Sans" panose="020B0606030504020204" pitchFamily="34" charset="0"/>
                </a:rPr>
                <a:t>Основна мета правок</a:t>
              </a:r>
              <a:endParaRPr lang="id-ID" dirty="0">
                <a:latin typeface="Mada SemiBold" pitchFamily="2"/>
                <a:ea typeface="Open Sans" panose="020B0606030504020204" pitchFamily="34" charset="0"/>
                <a:cs typeface="Open Sans" panose="020B0606030504020204" pitchFamily="34" charset="0"/>
              </a:endParaRPr>
            </a:p>
          </p:txBody>
        </p:sp>
        <p:sp>
          <p:nvSpPr>
            <p:cNvPr id="49" name="Right Triangle 41">
              <a:extLst>
                <a:ext uri="{FF2B5EF4-FFF2-40B4-BE49-F238E27FC236}">
                  <a16:creationId xmlns:a16="http://schemas.microsoft.com/office/drawing/2014/main" id="{E1DF7462-CBCB-BE62-D1B4-938C65E4DB97}"/>
                </a:ext>
              </a:extLst>
            </p:cNvPr>
            <p:cNvSpPr/>
            <p:nvPr/>
          </p:nvSpPr>
          <p:spPr>
            <a:xfrm>
              <a:off x="6407328" y="2353467"/>
              <a:ext cx="355931" cy="35593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0" name="Group 39">
            <a:extLst>
              <a:ext uri="{FF2B5EF4-FFF2-40B4-BE49-F238E27FC236}">
                <a16:creationId xmlns:a16="http://schemas.microsoft.com/office/drawing/2014/main" id="{E3D623F5-3210-D04E-50E7-895035BB86B5}"/>
              </a:ext>
            </a:extLst>
          </p:cNvPr>
          <p:cNvGrpSpPr/>
          <p:nvPr/>
        </p:nvGrpSpPr>
        <p:grpSpPr>
          <a:xfrm flipH="1" flipV="1">
            <a:off x="1059319" y="2835652"/>
            <a:ext cx="2578525" cy="646331"/>
            <a:chOff x="6407326" y="2353467"/>
            <a:chExt cx="3607188" cy="923356"/>
          </a:xfrm>
          <a:solidFill>
            <a:schemeClr val="accent4"/>
          </a:solidFill>
          <a:effectLst>
            <a:outerShdw blurRad="1270000" dist="723900" dir="2700000" sx="80000" sy="80000" algn="tl" rotWithShape="0">
              <a:prstClr val="black">
                <a:alpha val="40000"/>
              </a:prstClr>
            </a:outerShdw>
          </a:effectLst>
        </p:grpSpPr>
        <p:sp>
          <p:nvSpPr>
            <p:cNvPr id="51" name="Rectangle: Rounded Corners 40">
              <a:extLst>
                <a:ext uri="{FF2B5EF4-FFF2-40B4-BE49-F238E27FC236}">
                  <a16:creationId xmlns:a16="http://schemas.microsoft.com/office/drawing/2014/main" id="{F947D343-DD4C-1BAD-137E-B80FA3DA3117}"/>
                </a:ext>
              </a:extLst>
            </p:cNvPr>
            <p:cNvSpPr/>
            <p:nvPr/>
          </p:nvSpPr>
          <p:spPr>
            <a:xfrm flipV="1">
              <a:off x="6407326" y="2562078"/>
              <a:ext cx="3607188" cy="714745"/>
            </a:xfrm>
            <a:prstGeom prst="roundRect">
              <a:avLst>
                <a:gd name="adj" fmla="val 74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Mada SemiBold" pitchFamily="2"/>
                  <a:ea typeface="Open Sans" panose="020B0606030504020204" pitchFamily="34" charset="0"/>
                  <a:cs typeface="Open Sans" panose="020B0606030504020204" pitchFamily="34" charset="0"/>
                </a:rPr>
                <a:t>Додатково</a:t>
              </a:r>
              <a:endParaRPr lang="id-ID" dirty="0">
                <a:latin typeface="Mada SemiBold" pitchFamily="2"/>
                <a:ea typeface="Open Sans" panose="020B0606030504020204" pitchFamily="34" charset="0"/>
                <a:cs typeface="Open Sans" panose="020B0606030504020204" pitchFamily="34" charset="0"/>
              </a:endParaRPr>
            </a:p>
          </p:txBody>
        </p:sp>
        <p:sp>
          <p:nvSpPr>
            <p:cNvPr id="52" name="Right Triangle 41">
              <a:extLst>
                <a:ext uri="{FF2B5EF4-FFF2-40B4-BE49-F238E27FC236}">
                  <a16:creationId xmlns:a16="http://schemas.microsoft.com/office/drawing/2014/main" id="{34DF73FB-910D-768C-F4F8-75E5D8E8BBF6}"/>
                </a:ext>
              </a:extLst>
            </p:cNvPr>
            <p:cNvSpPr/>
            <p:nvPr/>
          </p:nvSpPr>
          <p:spPr>
            <a:xfrm>
              <a:off x="6407328" y="2353467"/>
              <a:ext cx="355931" cy="35593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3" name="Group 39">
            <a:extLst>
              <a:ext uri="{FF2B5EF4-FFF2-40B4-BE49-F238E27FC236}">
                <a16:creationId xmlns:a16="http://schemas.microsoft.com/office/drawing/2014/main" id="{EBBD6D04-DBD1-2B6B-2606-74ADF15C306F}"/>
              </a:ext>
            </a:extLst>
          </p:cNvPr>
          <p:cNvGrpSpPr/>
          <p:nvPr/>
        </p:nvGrpSpPr>
        <p:grpSpPr>
          <a:xfrm flipH="1" flipV="1">
            <a:off x="101032" y="3914128"/>
            <a:ext cx="2387972" cy="688908"/>
            <a:chOff x="6407326" y="2353467"/>
            <a:chExt cx="3607188" cy="923356"/>
          </a:xfrm>
          <a:solidFill>
            <a:schemeClr val="accent4"/>
          </a:solidFill>
          <a:effectLst>
            <a:outerShdw blurRad="1270000" dist="723900" dir="2700000" sx="80000" sy="80000" algn="tl" rotWithShape="0">
              <a:prstClr val="black">
                <a:alpha val="40000"/>
              </a:prstClr>
            </a:outerShdw>
          </a:effectLst>
        </p:grpSpPr>
        <p:sp>
          <p:nvSpPr>
            <p:cNvPr id="54" name="Rectangle: Rounded Corners 40">
              <a:extLst>
                <a:ext uri="{FF2B5EF4-FFF2-40B4-BE49-F238E27FC236}">
                  <a16:creationId xmlns:a16="http://schemas.microsoft.com/office/drawing/2014/main" id="{B5D7F3A2-ADD4-EE1D-0A97-23A7E94289CE}"/>
                </a:ext>
              </a:extLst>
            </p:cNvPr>
            <p:cNvSpPr/>
            <p:nvPr/>
          </p:nvSpPr>
          <p:spPr>
            <a:xfrm flipV="1">
              <a:off x="6407326" y="2562078"/>
              <a:ext cx="3607188" cy="714745"/>
            </a:xfrm>
            <a:prstGeom prst="roundRect">
              <a:avLst>
                <a:gd name="adj" fmla="val 74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Mada SemiBold" pitchFamily="2"/>
                  <a:ea typeface="Open Sans" panose="020B0606030504020204" pitchFamily="34" charset="0"/>
                  <a:cs typeface="Open Sans" panose="020B0606030504020204" pitchFamily="34" charset="0"/>
                </a:rPr>
                <a:t>Додатково</a:t>
              </a:r>
              <a:endParaRPr lang="id-ID" dirty="0">
                <a:latin typeface="Mada SemiBold" pitchFamily="2"/>
                <a:ea typeface="Open Sans" panose="020B0606030504020204" pitchFamily="34" charset="0"/>
                <a:cs typeface="Open Sans" panose="020B0606030504020204" pitchFamily="34" charset="0"/>
              </a:endParaRPr>
            </a:p>
          </p:txBody>
        </p:sp>
        <p:sp>
          <p:nvSpPr>
            <p:cNvPr id="55" name="Right Triangle 41">
              <a:extLst>
                <a:ext uri="{FF2B5EF4-FFF2-40B4-BE49-F238E27FC236}">
                  <a16:creationId xmlns:a16="http://schemas.microsoft.com/office/drawing/2014/main" id="{91895492-1ACC-F20A-68FD-7A985A23713D}"/>
                </a:ext>
              </a:extLst>
            </p:cNvPr>
            <p:cNvSpPr/>
            <p:nvPr/>
          </p:nvSpPr>
          <p:spPr>
            <a:xfrm>
              <a:off x="6407328" y="2353467"/>
              <a:ext cx="355931" cy="35593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6" name="AutoShape 130">
            <a:extLst>
              <a:ext uri="{FF2B5EF4-FFF2-40B4-BE49-F238E27FC236}">
                <a16:creationId xmlns:a16="http://schemas.microsoft.com/office/drawing/2014/main" id="{A04B49D2-2FA9-9EF3-0C9D-D1A1836C5CBD}"/>
              </a:ext>
            </a:extLst>
          </p:cNvPr>
          <p:cNvSpPr>
            <a:spLocks/>
          </p:cNvSpPr>
          <p:nvPr/>
        </p:nvSpPr>
        <p:spPr bwMode="auto">
          <a:xfrm>
            <a:off x="11446314" y="2321084"/>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8" name="AutoShape 18">
            <a:extLst>
              <a:ext uri="{FF2B5EF4-FFF2-40B4-BE49-F238E27FC236}">
                <a16:creationId xmlns:a16="http://schemas.microsoft.com/office/drawing/2014/main" id="{ACD0CCF0-453B-114A-19ED-4EBF7AD944A4}"/>
              </a:ext>
            </a:extLst>
          </p:cNvPr>
          <p:cNvSpPr>
            <a:spLocks/>
          </p:cNvSpPr>
          <p:nvPr/>
        </p:nvSpPr>
        <p:spPr bwMode="auto">
          <a:xfrm>
            <a:off x="10673967" y="3479479"/>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9" name="AutoShape 19">
            <a:extLst>
              <a:ext uri="{FF2B5EF4-FFF2-40B4-BE49-F238E27FC236}">
                <a16:creationId xmlns:a16="http://schemas.microsoft.com/office/drawing/2014/main" id="{4D74AB28-F768-B7BD-CA16-977885003370}"/>
              </a:ext>
            </a:extLst>
          </p:cNvPr>
          <p:cNvSpPr>
            <a:spLocks/>
          </p:cNvSpPr>
          <p:nvPr/>
        </p:nvSpPr>
        <p:spPr bwMode="auto">
          <a:xfrm>
            <a:off x="10775567" y="3654104"/>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0" name="AutoShape 21">
            <a:extLst>
              <a:ext uri="{FF2B5EF4-FFF2-40B4-BE49-F238E27FC236}">
                <a16:creationId xmlns:a16="http://schemas.microsoft.com/office/drawing/2014/main" id="{92E2D337-AC7E-3980-9D4F-0E9EC872F5DA}"/>
              </a:ext>
            </a:extLst>
          </p:cNvPr>
          <p:cNvSpPr>
            <a:spLocks/>
          </p:cNvSpPr>
          <p:nvPr/>
        </p:nvSpPr>
        <p:spPr bwMode="auto">
          <a:xfrm>
            <a:off x="10775567" y="3799361"/>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22">
            <a:extLst>
              <a:ext uri="{FF2B5EF4-FFF2-40B4-BE49-F238E27FC236}">
                <a16:creationId xmlns:a16="http://schemas.microsoft.com/office/drawing/2014/main" id="{D32CEC80-1720-1928-C961-86012D21A4EF}"/>
              </a:ext>
            </a:extLst>
          </p:cNvPr>
          <p:cNvSpPr>
            <a:spLocks/>
          </p:cNvSpPr>
          <p:nvPr/>
        </p:nvSpPr>
        <p:spPr bwMode="auto">
          <a:xfrm>
            <a:off x="10877167" y="3799361"/>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24">
            <a:extLst>
              <a:ext uri="{FF2B5EF4-FFF2-40B4-BE49-F238E27FC236}">
                <a16:creationId xmlns:a16="http://schemas.microsoft.com/office/drawing/2014/main" id="{2C385FF9-8E28-66A2-CBE0-06510EC9613F}"/>
              </a:ext>
            </a:extLst>
          </p:cNvPr>
          <p:cNvSpPr>
            <a:spLocks/>
          </p:cNvSpPr>
          <p:nvPr/>
        </p:nvSpPr>
        <p:spPr bwMode="auto">
          <a:xfrm>
            <a:off x="10877167" y="3654104"/>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3" name="AutoShape 25">
            <a:extLst>
              <a:ext uri="{FF2B5EF4-FFF2-40B4-BE49-F238E27FC236}">
                <a16:creationId xmlns:a16="http://schemas.microsoft.com/office/drawing/2014/main" id="{B64EFB17-3453-F9CA-3120-58DDD0E8A40A}"/>
              </a:ext>
            </a:extLst>
          </p:cNvPr>
          <p:cNvSpPr>
            <a:spLocks/>
          </p:cNvSpPr>
          <p:nvPr/>
        </p:nvSpPr>
        <p:spPr bwMode="auto">
          <a:xfrm>
            <a:off x="10978767" y="3799361"/>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4" name="AutoShape 27">
            <a:extLst>
              <a:ext uri="{FF2B5EF4-FFF2-40B4-BE49-F238E27FC236}">
                <a16:creationId xmlns:a16="http://schemas.microsoft.com/office/drawing/2014/main" id="{4E7661F8-C110-B3C8-4F43-011ADDD95E4E}"/>
              </a:ext>
            </a:extLst>
          </p:cNvPr>
          <p:cNvSpPr>
            <a:spLocks/>
          </p:cNvSpPr>
          <p:nvPr/>
        </p:nvSpPr>
        <p:spPr bwMode="auto">
          <a:xfrm>
            <a:off x="10978767" y="3654104"/>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65" name="Group 146">
            <a:extLst>
              <a:ext uri="{FF2B5EF4-FFF2-40B4-BE49-F238E27FC236}">
                <a16:creationId xmlns:a16="http://schemas.microsoft.com/office/drawing/2014/main" id="{EBF5C27C-1099-9829-C109-59DDC1297D05}"/>
              </a:ext>
            </a:extLst>
          </p:cNvPr>
          <p:cNvGrpSpPr/>
          <p:nvPr/>
        </p:nvGrpSpPr>
        <p:grpSpPr>
          <a:xfrm>
            <a:off x="9917242" y="4645433"/>
            <a:ext cx="464344" cy="464344"/>
            <a:chOff x="3498967" y="3049909"/>
            <a:chExt cx="464344" cy="464344"/>
          </a:xfrm>
          <a:solidFill>
            <a:schemeClr val="accent1"/>
          </a:solidFill>
        </p:grpSpPr>
        <p:sp>
          <p:nvSpPr>
            <p:cNvPr id="66" name="AutoShape 126">
              <a:extLst>
                <a:ext uri="{FF2B5EF4-FFF2-40B4-BE49-F238E27FC236}">
                  <a16:creationId xmlns:a16="http://schemas.microsoft.com/office/drawing/2014/main" id="{957CEB15-F18E-CAA9-6F97-22013BD483EC}"/>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7" name="AutoShape 127">
              <a:extLst>
                <a:ext uri="{FF2B5EF4-FFF2-40B4-BE49-F238E27FC236}">
                  <a16:creationId xmlns:a16="http://schemas.microsoft.com/office/drawing/2014/main" id="{7BF839C6-3423-08F5-7C30-01166E2A63C9}"/>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pic>
        <p:nvPicPr>
          <p:cNvPr id="68" name="Рисунок 67">
            <a:extLst>
              <a:ext uri="{FF2B5EF4-FFF2-40B4-BE49-F238E27FC236}">
                <a16:creationId xmlns:a16="http://schemas.microsoft.com/office/drawing/2014/main" id="{0D1B7E8B-F4B4-9BAF-CCA4-B91D60AC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507" y="282806"/>
            <a:ext cx="1746911" cy="443057"/>
          </a:xfrm>
          <a:prstGeom prst="rect">
            <a:avLst/>
          </a:prstGeom>
        </p:spPr>
      </p:pic>
    </p:spTree>
    <p:extLst>
      <p:ext uri="{BB962C8B-B14F-4D97-AF65-F5344CB8AC3E}">
        <p14:creationId xmlns:p14="http://schemas.microsoft.com/office/powerpoint/2010/main" val="2250745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1+#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1" decel="100000" fill="hold" nodeType="withEffect">
                                  <p:stCondLst>
                                    <p:cond delay="175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750" fill="hold"/>
                                        <p:tgtEl>
                                          <p:spTgt spid="47"/>
                                        </p:tgtEl>
                                        <p:attrNameLst>
                                          <p:attrName>ppt_x</p:attrName>
                                        </p:attrNameLst>
                                      </p:cBhvr>
                                      <p:tavLst>
                                        <p:tav tm="0">
                                          <p:val>
                                            <p:strVal val="#ppt_x"/>
                                          </p:val>
                                        </p:tav>
                                        <p:tav tm="100000">
                                          <p:val>
                                            <p:strVal val="#ppt_x"/>
                                          </p:val>
                                        </p:tav>
                                      </p:tavLst>
                                    </p:anim>
                                    <p:anim calcmode="lin" valueType="num">
                                      <p:cBhvr additive="base">
                                        <p:cTn id="32" dur="750" fill="hold"/>
                                        <p:tgtEl>
                                          <p:spTgt spid="47"/>
                                        </p:tgtEl>
                                        <p:attrNameLst>
                                          <p:attrName>ppt_y</p:attrName>
                                        </p:attrNameLst>
                                      </p:cBhvr>
                                      <p:tavLst>
                                        <p:tav tm="0">
                                          <p:val>
                                            <p:strVal val="0-#ppt_h/2"/>
                                          </p:val>
                                        </p:tav>
                                        <p:tav tm="100000">
                                          <p:val>
                                            <p:strVal val="#ppt_y"/>
                                          </p:val>
                                        </p:tav>
                                      </p:tavLst>
                                    </p:anim>
                                  </p:childTnLst>
                                </p:cTn>
                              </p:par>
                              <p:par>
                                <p:cTn id="33" presetID="2" presetClass="entr" presetSubtype="1" decel="100000" fill="hold" nodeType="withEffect">
                                  <p:stCondLst>
                                    <p:cond delay="175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17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750" fill="hold"/>
                                        <p:tgtEl>
                                          <p:spTgt spid="53"/>
                                        </p:tgtEl>
                                        <p:attrNameLst>
                                          <p:attrName>ppt_x</p:attrName>
                                        </p:attrNameLst>
                                      </p:cBhvr>
                                      <p:tavLst>
                                        <p:tav tm="0">
                                          <p:val>
                                            <p:strVal val="#ppt_x"/>
                                          </p:val>
                                        </p:tav>
                                        <p:tav tm="100000">
                                          <p:val>
                                            <p:strVal val="#ppt_x"/>
                                          </p:val>
                                        </p:tav>
                                      </p:tavLst>
                                    </p:anim>
                                    <p:anim calcmode="lin" valueType="num">
                                      <p:cBhvr additive="base">
                                        <p:cTn id="40" dur="75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Red_1">
      <a:dk1>
        <a:sysClr val="windowText" lastClr="000000"/>
      </a:dk1>
      <a:lt1>
        <a:sysClr val="window" lastClr="FFFFFF"/>
      </a:lt1>
      <a:dk2>
        <a:srgbClr val="111F3F"/>
      </a:dk2>
      <a:lt2>
        <a:srgbClr val="DBEFF9"/>
      </a:lt2>
      <a:accent1>
        <a:srgbClr val="C60C0C"/>
      </a:accent1>
      <a:accent2>
        <a:srgbClr val="F65050"/>
      </a:accent2>
      <a:accent3>
        <a:srgbClr val="FC7C7C"/>
      </a:accent3>
      <a:accent4>
        <a:srgbClr val="FE6666"/>
      </a:accent4>
      <a:accent5>
        <a:srgbClr val="EE2222"/>
      </a:accent5>
      <a:accent6>
        <a:srgbClr val="D22828"/>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5326</TotalTime>
  <Words>1839</Words>
  <Application>Microsoft Office PowerPoint</Application>
  <PresentationFormat>Широкий екран</PresentationFormat>
  <Paragraphs>136</Paragraphs>
  <Slides>15</Slides>
  <Notes>0</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15</vt:i4>
      </vt:variant>
    </vt:vector>
  </HeadingPairs>
  <TitlesOfParts>
    <vt:vector size="28" baseType="lpstr">
      <vt:lpstr>Aller</vt:lpstr>
      <vt:lpstr>Arial</vt:lpstr>
      <vt:lpstr>Calibri</vt:lpstr>
      <vt:lpstr>Calibri Light</vt:lpstr>
      <vt:lpstr>Gill Sans</vt:lpstr>
      <vt:lpstr>Google Sans</vt:lpstr>
      <vt:lpstr>Mada Light</vt:lpstr>
      <vt:lpstr>Mada SemiBold</vt:lpstr>
      <vt:lpstr>Nexa Light</vt:lpstr>
      <vt:lpstr>Segoe UI</vt:lpstr>
      <vt:lpstr>Segoe UI Light</vt:lpstr>
      <vt:lpstr>Times New Roman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pratamayoga</dc:creator>
  <cp:lastModifiedBy>Евеліна Омельчук</cp:lastModifiedBy>
  <cp:revision>288</cp:revision>
  <dcterms:created xsi:type="dcterms:W3CDTF">2017-08-02T01:18:33Z</dcterms:created>
  <dcterms:modified xsi:type="dcterms:W3CDTF">2023-05-30T13:34:09Z</dcterms:modified>
</cp:coreProperties>
</file>