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4" d="100"/>
          <a:sy n="84" d="100"/>
        </p:scale>
        <p:origin x="-366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04.07.2025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0900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04.07.2025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0756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04.07.2025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1968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04.07.2025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407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04.07.2025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1651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04.07.2025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1045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04.07.2025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817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04.07.2025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4603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04.07.2025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9619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04.07.2025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8866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04.07.2025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7542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6A756-D1C6-4EBF-9508-17D4ACBB2B23}" type="datetimeFigureOut">
              <a:rPr lang="uk-UA" smtClean="0"/>
              <a:t>04.07.2025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4600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869516" y="545295"/>
            <a:ext cx="10537903" cy="231945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 anchorCtr="0"/>
          <a:lstStyle>
            <a:lvl1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1pPr>
            <a:lvl2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5400" dirty="0" smtClean="0">
                <a:latin typeface="Bahnschrift SemiBold Condensed" panose="020B0502040204020203" pitchFamily="34" charset="0"/>
                <a:ea typeface="Arial Unicode MS" panose="020B0604020202020204" pitchFamily="34" charset="-128"/>
                <a:cs typeface="Gotham Pro Medium" panose="02000603030000020004" pitchFamily="2" charset="0"/>
              </a:rPr>
              <a:t>СЕМИНАР:</a:t>
            </a:r>
          </a:p>
          <a:p>
            <a:pPr algn="ctr" eaLnBrk="1" hangingPunct="1">
              <a:defRPr/>
            </a:pPr>
            <a:endParaRPr lang="ru-RU" sz="2500" dirty="0" smtClean="0">
              <a:latin typeface="Gotham Pro Medium" panose="02000603030000020004" pitchFamily="2" charset="0"/>
              <a:ea typeface="Arial Unicode MS" panose="020B0604020202020204" pitchFamily="34" charset="-128"/>
              <a:cs typeface="Gotham Pro Medium" panose="02000603030000020004" pitchFamily="2" charset="0"/>
            </a:endParaRPr>
          </a:p>
          <a:p>
            <a:pPr algn="ctr" eaLnBrk="1" hangingPunct="1">
              <a:defRPr/>
            </a:pPr>
            <a:r>
              <a:rPr lang="ru-RU" sz="5400" dirty="0" smtClean="0">
                <a:latin typeface="Impact" panose="020B080603090205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«Характер Бога»</a:t>
            </a:r>
            <a:endParaRPr lang="ru-RU" altLang="ru-RU" sz="5400" b="1" dirty="0" smtClean="0">
              <a:solidFill>
                <a:srgbClr val="0000FF"/>
              </a:solidFill>
              <a:latin typeface="Harlow Solid Italic" pitchFamily="82" charset="0"/>
            </a:endParaRPr>
          </a:p>
        </p:txBody>
      </p:sp>
      <p:sp>
        <p:nvSpPr>
          <p:cNvPr id="5" name="Title 1"/>
          <p:cNvSpPr>
            <a:spLocks/>
          </p:cNvSpPr>
          <p:nvPr/>
        </p:nvSpPr>
        <p:spPr bwMode="auto">
          <a:xfrm>
            <a:off x="869515" y="3523786"/>
            <a:ext cx="10537903" cy="12113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 anchorCtr="0"/>
          <a:lstStyle>
            <a:lvl1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1pPr>
            <a:lvl2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algn="ctr">
              <a:defRPr/>
            </a:pPr>
            <a:r>
              <a:rPr lang="ru-RU" sz="5400" dirty="0" smtClean="0">
                <a:latin typeface="Bahnschrift SemiBold Condensed" panose="020B0502040204020203" pitchFamily="34" charset="0"/>
                <a:ea typeface="Arial Unicode MS" panose="020B0604020202020204" pitchFamily="34" charset="-128"/>
                <a:cs typeface="Gotham Pro Medium" panose="02000603030000020004" pitchFamily="2" charset="0"/>
              </a:rPr>
              <a:t>Тема № 1 </a:t>
            </a:r>
            <a:r>
              <a:rPr lang="ru-RU" dirty="0" smtClean="0">
                <a:latin typeface="Bahnschrift SemiBold Condensed" panose="020B0502040204020203" pitchFamily="34" charset="0"/>
              </a:rPr>
              <a:t>ПОПЫТКИ САТАНЫ СКРЫТЬ БОЖЬЮ ЛЮБОВЬ </a:t>
            </a:r>
            <a:endParaRPr lang="ru-RU" altLang="ru-RU" sz="5400" b="1" dirty="0" smtClean="0">
              <a:solidFill>
                <a:srgbClr val="0000FF"/>
              </a:solidFill>
              <a:latin typeface="Bahnschrift SemiBold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93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60219" y="1483113"/>
            <a:ext cx="10524815" cy="40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 smtClean="0"/>
              <a:t>… Однако</a:t>
            </a:r>
            <a:r>
              <a:rPr lang="ru-RU" dirty="0"/>
              <a:t>, как бы обширны ни были приготовления, их оказалось недостаточно, и ад, не вмещая несчётных жертв, непрестанно в него ввергаемых, </a:t>
            </a:r>
            <a:r>
              <a:rPr lang="ru-RU" dirty="0">
                <a:solidFill>
                  <a:srgbClr val="FF0000"/>
                </a:solidFill>
              </a:rPr>
              <a:t>в последние времена был расширен</a:t>
            </a:r>
            <a:r>
              <a:rPr lang="ru-RU" dirty="0"/>
              <a:t>. Но и в этом необъятном пространстве не было пустоты, ибо оно всё отзывалось воплями и стонами неумирающей </a:t>
            </a:r>
            <a:r>
              <a:rPr lang="ru-RU" dirty="0" smtClean="0"/>
              <a:t>агонии»</a:t>
            </a: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345495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1" y="245330"/>
            <a:ext cx="10524815" cy="6356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dirty="0"/>
              <a:t>«Но все же мои человеческие руки слабы, чтобы удержать ваши железные верования; против слов, которые вы велели мне произнести, мое сердце внутри меня умоляет: «Я хожу по земле босыми ногами, вы же ступаете смело в обуви; я не смею ограничивать любовь и силу Бога. Вы хвалите Его справедливость; таковой же я считаю Его милосердную любовь; вы ищете царя, я же хотел бы прикоснуться к одежде, которая не имеет швов. Не мне смотреть туда, где не видят херувимы и серафимы; но нет ничего хорошего в том, кто злой, как </a:t>
            </a:r>
            <a:r>
              <a:rPr lang="ru-RU" dirty="0" smtClean="0"/>
              <a:t>я…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9756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1271239"/>
            <a:ext cx="10524815" cy="4538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dirty="0" smtClean="0"/>
              <a:t>… Зло</a:t>
            </a:r>
            <a:r>
              <a:rPr lang="ru-RU" dirty="0"/>
              <a:t>, которое мучает мою душу внизу, я не смею возвысить на престол; </a:t>
            </a:r>
            <a:r>
              <a:rPr lang="ru-RU" b="1" dirty="0"/>
              <a:t>я не знаю Его ненависти, — я знаю Его доброту и любовь</a:t>
            </a:r>
            <a:r>
              <a:rPr lang="ru-RU" dirty="0"/>
              <a:t>. </a:t>
            </a:r>
            <a:r>
              <a:rPr lang="ru-RU" b="1" dirty="0"/>
              <a:t>Я не знаю, что принесет будущее, чудеса или сюрпризы, уверен только в том, что жизнь и смерть основаны на Его милости</a:t>
            </a:r>
            <a:r>
              <a:rPr lang="ru-RU" dirty="0"/>
              <a:t>. Я не знаю, где возвышаются Его острова с их пальмовыми ветвями; </a:t>
            </a:r>
            <a:r>
              <a:rPr lang="ru-RU" b="1" dirty="0"/>
              <a:t>я знаю только, что не могу уплыть за пределы Его любви и заботы</a:t>
            </a:r>
            <a:r>
              <a:rPr lang="ru-RU" dirty="0"/>
              <a:t>».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0785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15975" y="2135575"/>
            <a:ext cx="10094913" cy="141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uk-UA" dirty="0"/>
              <a:t> </a:t>
            </a:r>
            <a:r>
              <a:rPr lang="ru-RU" dirty="0"/>
              <a:t>«Когда говорит он ложь, говорит свое, ибо он лжец и отец лжи» </a:t>
            </a:r>
            <a:r>
              <a:rPr lang="ru-RU" dirty="0">
                <a:latin typeface="Bahnschrift SemiLight Condensed" panose="020B0502040204020203" pitchFamily="34" charset="0"/>
              </a:rPr>
              <a:t>(Иоанна 8:44). </a:t>
            </a:r>
            <a:endParaRPr lang="uk-UA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2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27126" y="1957156"/>
            <a:ext cx="10094913" cy="1276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 smtClean="0"/>
              <a:t>«</a:t>
            </a:r>
            <a:r>
              <a:rPr lang="ru-RU" b="1" dirty="0" smtClean="0">
                <a:solidFill>
                  <a:srgbClr val="FF0000"/>
                </a:solidFill>
              </a:rPr>
              <a:t>Подлинно </a:t>
            </a:r>
            <a:r>
              <a:rPr lang="ru-RU" b="1" dirty="0">
                <a:solidFill>
                  <a:srgbClr val="FF0000"/>
                </a:solidFill>
              </a:rPr>
              <a:t>ли </a:t>
            </a:r>
            <a:r>
              <a:rPr lang="ru-RU" dirty="0"/>
              <a:t>сказал Бог: не ешьте ни от какого дерева в раю?» </a:t>
            </a:r>
            <a:r>
              <a:rPr lang="ru-RU" dirty="0">
                <a:latin typeface="Bahnschrift SemiLight Condensed" panose="020B0502040204020203" pitchFamily="34" charset="0"/>
              </a:rPr>
              <a:t>(Бытие 3:1)</a:t>
            </a:r>
            <a:endParaRPr lang="en-US" altLang="ru-RU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02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15975" y="1109663"/>
            <a:ext cx="10094913" cy="442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 smtClean="0"/>
              <a:t>«Плоды </a:t>
            </a:r>
            <a:r>
              <a:rPr lang="ru-RU" dirty="0"/>
              <a:t>с дерев мы можем есть, только плодов дерева, которое среди рая, сказал Бог, не ешьте их и не прикасайтесь к ним, </a:t>
            </a:r>
            <a:r>
              <a:rPr lang="ru-RU" u="sng" dirty="0">
                <a:solidFill>
                  <a:schemeClr val="accent5"/>
                </a:solidFill>
              </a:rPr>
              <a:t>чтобы вам не умереть</a:t>
            </a:r>
            <a:r>
              <a:rPr lang="ru-RU" dirty="0" smtClean="0"/>
              <a:t>» </a:t>
            </a:r>
          </a:p>
          <a:p>
            <a:r>
              <a:rPr lang="ru-RU" dirty="0" smtClean="0"/>
              <a:t>«</a:t>
            </a:r>
            <a:r>
              <a:rPr lang="ru-RU" dirty="0">
                <a:solidFill>
                  <a:srgbClr val="FF0000"/>
                </a:solidFill>
              </a:rPr>
              <a:t>нет, не умрете</a:t>
            </a:r>
            <a:r>
              <a:rPr lang="ru-RU" dirty="0"/>
              <a:t>, но знает Бог, что в день, в который вы вкусите их, откроются глаза ваши, и вы будете, как боги, знающие добро и зло» </a:t>
            </a:r>
            <a:r>
              <a:rPr lang="ru-RU" dirty="0">
                <a:latin typeface="Bahnschrift SemiLight Condensed" panose="020B0502040204020203" pitchFamily="34" charset="0"/>
              </a:rPr>
              <a:t>(Бытие 3:4–5)</a:t>
            </a:r>
            <a:endParaRPr lang="en-US" altLang="ru-RU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72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15975" y="2274849"/>
            <a:ext cx="10524815" cy="2274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/>
              <a:t>«Но Он взял на Себя наши немощи и понес наши болезни; а мы думали, [что] Он был поражаем, наказуем и уничижен Богом</a:t>
            </a:r>
            <a:r>
              <a:rPr lang="ru-RU" dirty="0" smtClean="0"/>
              <a:t>»                   </a:t>
            </a:r>
          </a:p>
          <a:p>
            <a:r>
              <a:rPr lang="ru-RU" dirty="0" smtClean="0">
                <a:latin typeface="Bahnschrift SemiLight Condensed" panose="020B0502040204020203" pitchFamily="34" charset="0"/>
              </a:rPr>
              <a:t>(</a:t>
            </a:r>
            <a:r>
              <a:rPr lang="ru-RU" dirty="0" err="1">
                <a:latin typeface="Bahnschrift SemiLight Condensed" panose="020B0502040204020203" pitchFamily="34" charset="0"/>
              </a:rPr>
              <a:t>Ис</a:t>
            </a:r>
            <a:r>
              <a:rPr lang="ru-RU" dirty="0">
                <a:latin typeface="Bahnschrift SemiLight Condensed" panose="020B0502040204020203" pitchFamily="34" charset="0"/>
              </a:rPr>
              <a:t>. 53:4)</a:t>
            </a:r>
            <a:endParaRPr lang="en-US" altLang="ru-RU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82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15614" y="178418"/>
            <a:ext cx="10524815" cy="6055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/>
              <a:t>«Духовенство хвасталось, что их особая миссия — провозглашать громы гнева и проклятий Господних. В их глазах Божество было не благодетельным существом, а жестоким и безжалостным тираном. Они утверждали, что все человечество, за исключением очень малой части, обречено на вечные муки. И когда они описывали, что это за муки, их темные фантазии упивались и наслаждались зловещими картинами. В своих описаниях они воспроизводили и усиливали варварские образы варварской </a:t>
            </a:r>
            <a:r>
              <a:rPr lang="ru-RU" dirty="0" smtClean="0"/>
              <a:t>эпохи…</a:t>
            </a: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54068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37916" y="903248"/>
            <a:ext cx="10524815" cy="5006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 smtClean="0"/>
              <a:t>… Они </a:t>
            </a:r>
            <a:r>
              <a:rPr lang="ru-RU" dirty="0"/>
              <a:t>с удовольствием говорили своим слушателям, что те будут жариться на сильных огнях и висеть, подвешенные за языки. Их будут хлестать скорпионами, а они будут видеть, как их товарищи корчатся и вопят вокруг них. Их будут бросать в кипящее масло и раскаленный свинец. </a:t>
            </a:r>
            <a:r>
              <a:rPr lang="ru-RU" dirty="0" smtClean="0"/>
              <a:t>Река огня и серы, шире земли, была приготовлена для них; в неё их погрузят; их кости, их легкие и их печень будут кипеть, но никогда не сгорят…</a:t>
            </a: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389774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60219" y="1483113"/>
            <a:ext cx="10524815" cy="40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 smtClean="0"/>
              <a:t>… В </a:t>
            </a:r>
            <a:r>
              <a:rPr lang="ru-RU" dirty="0"/>
              <a:t>то же время черви будут пожирать их, и пока те будут грызть их тела, они будут окружены дьяволами, насмехающимися и издевающимися над их муками. Всё это — только начало их мучений, первые ступени их страданий; ибо мучения, помимо того, что бесконечны, должны были становиться всё более ужасными </a:t>
            </a:r>
            <a:r>
              <a:rPr lang="ru-RU" dirty="0" smtClean="0"/>
              <a:t>(усиливаться)»</a:t>
            </a: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355127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15614" y="267631"/>
            <a:ext cx="10524815" cy="6322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 smtClean="0"/>
              <a:t>«Их </a:t>
            </a:r>
            <a:r>
              <a:rPr lang="ru-RU" dirty="0"/>
              <a:t>жестокость была так </a:t>
            </a:r>
            <a:r>
              <a:rPr lang="ru-RU" dirty="0" err="1"/>
              <a:t>изощренна</a:t>
            </a:r>
            <a:r>
              <a:rPr lang="ru-RU" dirty="0"/>
              <a:t>, что один ад сменялся другим; и чтобы страдалец со временем не привык к боли, его перемещали, дабы он мог испытать новые муки в новых местах. Все это было делом Бога шотландского духовенства. Это было не только Его делом, но и Его радостью и гордостью; ибо, по их словам, </a:t>
            </a:r>
            <a:r>
              <a:rPr lang="ru-RU" b="1" dirty="0">
                <a:solidFill>
                  <a:srgbClr val="FF0000"/>
                </a:solidFill>
              </a:rPr>
              <a:t>ад был создан прежде, чем человек появился в мире</a:t>
            </a:r>
            <a:r>
              <a:rPr lang="ru-RU" dirty="0"/>
              <a:t>. Всемогущий, как они не стыдились утверждать, провёл Свой досуг, готовя и завершая это место мучений, чтобы, когда появится человеческий род, оно было бы готово к их приёму. </a:t>
            </a: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21755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742</Words>
  <Application>Microsoft Office PowerPoint</Application>
  <PresentationFormat>Произвольный</PresentationFormat>
  <Paragraphs>17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Андрій Володимирович Каращук</dc:creator>
  <cp:lastModifiedBy>Admin</cp:lastModifiedBy>
  <cp:revision>5</cp:revision>
  <dcterms:created xsi:type="dcterms:W3CDTF">2025-07-03T12:55:23Z</dcterms:created>
  <dcterms:modified xsi:type="dcterms:W3CDTF">2025-07-04T14:14:52Z</dcterms:modified>
</cp:coreProperties>
</file>