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7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84" d="100"/>
          <a:sy n="84" d="100"/>
        </p:scale>
        <p:origin x="-366" y="-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 smtClean="0"/>
              <a:t>Клацніть, щоб редагувати стиль зразка підзаголовка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6A756-D1C6-4EBF-9508-17D4ACBB2B23}" type="datetimeFigureOut">
              <a:rPr lang="uk-UA" smtClean="0"/>
              <a:t>12.07.2025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DEC0E-5CD7-416F-B6D7-084D487E053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50900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6A756-D1C6-4EBF-9508-17D4ACBB2B23}" type="datetimeFigureOut">
              <a:rPr lang="uk-UA" smtClean="0"/>
              <a:t>12.07.2025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DEC0E-5CD7-416F-B6D7-084D487E053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80756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6A756-D1C6-4EBF-9508-17D4ACBB2B23}" type="datetimeFigureOut">
              <a:rPr lang="uk-UA" smtClean="0"/>
              <a:t>12.07.2025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DEC0E-5CD7-416F-B6D7-084D487E053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219688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6A756-D1C6-4EBF-9508-17D4ACBB2B23}" type="datetimeFigureOut">
              <a:rPr lang="uk-UA" smtClean="0"/>
              <a:t>12.07.2025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DEC0E-5CD7-416F-B6D7-084D487E053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94074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6A756-D1C6-4EBF-9508-17D4ACBB2B23}" type="datetimeFigureOut">
              <a:rPr lang="uk-UA" smtClean="0"/>
              <a:t>12.07.2025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DEC0E-5CD7-416F-B6D7-084D487E053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71651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6A756-D1C6-4EBF-9508-17D4ACBB2B23}" type="datetimeFigureOut">
              <a:rPr lang="uk-UA" smtClean="0"/>
              <a:t>12.07.2025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DEC0E-5CD7-416F-B6D7-084D487E053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41045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6A756-D1C6-4EBF-9508-17D4ACBB2B23}" type="datetimeFigureOut">
              <a:rPr lang="uk-UA" smtClean="0"/>
              <a:t>12.07.2025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DEC0E-5CD7-416F-B6D7-084D487E053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68177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6A756-D1C6-4EBF-9508-17D4ACBB2B23}" type="datetimeFigureOut">
              <a:rPr lang="uk-UA" smtClean="0"/>
              <a:t>12.07.2025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DEC0E-5CD7-416F-B6D7-084D487E053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94603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6A756-D1C6-4EBF-9508-17D4ACBB2B23}" type="datetimeFigureOut">
              <a:rPr lang="uk-UA" smtClean="0"/>
              <a:t>12.07.2025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DEC0E-5CD7-416F-B6D7-084D487E053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79619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6A756-D1C6-4EBF-9508-17D4ACBB2B23}" type="datetimeFigureOut">
              <a:rPr lang="uk-UA" smtClean="0"/>
              <a:t>12.07.2025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DEC0E-5CD7-416F-B6D7-084D487E053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38866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6A756-D1C6-4EBF-9508-17D4ACBB2B23}" type="datetimeFigureOut">
              <a:rPr lang="uk-UA" smtClean="0"/>
              <a:t>12.07.2025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DEC0E-5CD7-416F-B6D7-084D487E053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47542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35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66A756-D1C6-4EBF-9508-17D4ACBB2B23}" type="datetimeFigureOut">
              <a:rPr lang="uk-UA" smtClean="0"/>
              <a:t>12.07.2025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4DEC0E-5CD7-416F-B6D7-084D487E053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14600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/>
          </p:cNvSpPr>
          <p:nvPr/>
        </p:nvSpPr>
        <p:spPr bwMode="auto">
          <a:xfrm>
            <a:off x="869516" y="545295"/>
            <a:ext cx="10537903" cy="2319452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 anchorCtr="0"/>
          <a:lstStyle>
            <a:lvl1pPr>
              <a:lnSpc>
                <a:spcPct val="90000"/>
              </a:lnSpc>
              <a:defRPr sz="4400">
                <a:solidFill>
                  <a:schemeClr val="tx1"/>
                </a:solidFill>
                <a:latin typeface="Calibri Light" pitchFamily="34" charset="0"/>
              </a:defRPr>
            </a:lvl1pPr>
            <a:lvl2pPr>
              <a:lnSpc>
                <a:spcPct val="90000"/>
              </a:lnSpc>
              <a:defRPr sz="4400">
                <a:solidFill>
                  <a:schemeClr val="tx1"/>
                </a:solidFill>
                <a:latin typeface="Calibri Light" pitchFamily="34" charset="0"/>
              </a:defRPr>
            </a:lvl2pPr>
            <a:lvl3pPr>
              <a:lnSpc>
                <a:spcPct val="90000"/>
              </a:lnSpc>
              <a:defRPr sz="4400">
                <a:solidFill>
                  <a:schemeClr val="tx1"/>
                </a:solidFill>
                <a:latin typeface="Calibri Light" pitchFamily="34" charset="0"/>
              </a:defRPr>
            </a:lvl3pPr>
            <a:lvl4pPr>
              <a:lnSpc>
                <a:spcPct val="90000"/>
              </a:lnSpc>
              <a:defRPr sz="4400">
                <a:solidFill>
                  <a:schemeClr val="tx1"/>
                </a:solidFill>
                <a:latin typeface="Calibri Light" pitchFamily="34" charset="0"/>
              </a:defRPr>
            </a:lvl4pPr>
            <a:lvl5pPr>
              <a:lnSpc>
                <a:spcPct val="90000"/>
              </a:lnSpc>
              <a:defRPr sz="4400">
                <a:solidFill>
                  <a:schemeClr val="tx1"/>
                </a:solidFill>
                <a:latin typeface="Calibri Light" pitchFamily="34" charset="0"/>
              </a:defRPr>
            </a:lvl5pPr>
            <a:lvl6pPr marL="4572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6pPr>
            <a:lvl7pPr marL="9144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7pPr>
            <a:lvl8pPr marL="13716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8pPr>
            <a:lvl9pPr marL="18288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9pPr>
          </a:lstStyle>
          <a:p>
            <a:pPr algn="ctr" eaLnBrk="1" hangingPunct="1">
              <a:defRPr/>
            </a:pPr>
            <a:r>
              <a:rPr lang="ru-RU" sz="5400" dirty="0" smtClean="0">
                <a:latin typeface="Bahnschrift SemiBold Condensed" panose="020B0502040204020203" pitchFamily="34" charset="0"/>
                <a:ea typeface="Arial Unicode MS" panose="020B0604020202020204" pitchFamily="34" charset="-128"/>
                <a:cs typeface="Gotham Pro Medium" panose="02000603030000020004" pitchFamily="2" charset="0"/>
              </a:rPr>
              <a:t>СЕМИНАР:</a:t>
            </a:r>
          </a:p>
          <a:p>
            <a:pPr algn="ctr" eaLnBrk="1" hangingPunct="1">
              <a:defRPr/>
            </a:pPr>
            <a:endParaRPr lang="ru-RU" sz="2500" dirty="0" smtClean="0">
              <a:latin typeface="Gotham Pro Medium" panose="02000603030000020004" pitchFamily="2" charset="0"/>
              <a:ea typeface="Arial Unicode MS" panose="020B0604020202020204" pitchFamily="34" charset="-128"/>
              <a:cs typeface="Gotham Pro Medium" panose="02000603030000020004" pitchFamily="2" charset="0"/>
            </a:endParaRPr>
          </a:p>
          <a:p>
            <a:pPr algn="ctr" eaLnBrk="1" hangingPunct="1">
              <a:defRPr/>
            </a:pPr>
            <a:r>
              <a:rPr lang="ru-RU" sz="5400" dirty="0" smtClean="0">
                <a:latin typeface="Impact" panose="020B080603090205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«Характер Бога»</a:t>
            </a:r>
            <a:endParaRPr lang="ru-RU" altLang="ru-RU" sz="5400" b="1" dirty="0" smtClean="0">
              <a:solidFill>
                <a:srgbClr val="0000FF"/>
              </a:solidFill>
              <a:latin typeface="Harlow Solid Italic" pitchFamily="82" charset="0"/>
            </a:endParaRPr>
          </a:p>
        </p:txBody>
      </p:sp>
      <p:sp>
        <p:nvSpPr>
          <p:cNvPr id="5" name="Title 1"/>
          <p:cNvSpPr>
            <a:spLocks/>
          </p:cNvSpPr>
          <p:nvPr/>
        </p:nvSpPr>
        <p:spPr bwMode="auto">
          <a:xfrm>
            <a:off x="869515" y="3523786"/>
            <a:ext cx="10537903" cy="121130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 anchorCtr="0"/>
          <a:lstStyle>
            <a:lvl1pPr>
              <a:lnSpc>
                <a:spcPct val="90000"/>
              </a:lnSpc>
              <a:defRPr sz="4400">
                <a:solidFill>
                  <a:schemeClr val="tx1"/>
                </a:solidFill>
                <a:latin typeface="Calibri Light" pitchFamily="34" charset="0"/>
              </a:defRPr>
            </a:lvl1pPr>
            <a:lvl2pPr>
              <a:lnSpc>
                <a:spcPct val="90000"/>
              </a:lnSpc>
              <a:defRPr sz="4400">
                <a:solidFill>
                  <a:schemeClr val="tx1"/>
                </a:solidFill>
                <a:latin typeface="Calibri Light" pitchFamily="34" charset="0"/>
              </a:defRPr>
            </a:lvl2pPr>
            <a:lvl3pPr>
              <a:lnSpc>
                <a:spcPct val="90000"/>
              </a:lnSpc>
              <a:defRPr sz="4400">
                <a:solidFill>
                  <a:schemeClr val="tx1"/>
                </a:solidFill>
                <a:latin typeface="Calibri Light" pitchFamily="34" charset="0"/>
              </a:defRPr>
            </a:lvl3pPr>
            <a:lvl4pPr>
              <a:lnSpc>
                <a:spcPct val="90000"/>
              </a:lnSpc>
              <a:defRPr sz="4400">
                <a:solidFill>
                  <a:schemeClr val="tx1"/>
                </a:solidFill>
                <a:latin typeface="Calibri Light" pitchFamily="34" charset="0"/>
              </a:defRPr>
            </a:lvl4pPr>
            <a:lvl5pPr>
              <a:lnSpc>
                <a:spcPct val="90000"/>
              </a:lnSpc>
              <a:defRPr sz="4400">
                <a:solidFill>
                  <a:schemeClr val="tx1"/>
                </a:solidFill>
                <a:latin typeface="Calibri Light" pitchFamily="34" charset="0"/>
              </a:defRPr>
            </a:lvl5pPr>
            <a:lvl6pPr marL="4572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6pPr>
            <a:lvl7pPr marL="9144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7pPr>
            <a:lvl8pPr marL="13716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8pPr>
            <a:lvl9pPr marL="18288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9pPr>
          </a:lstStyle>
          <a:p>
            <a:pPr algn="ctr">
              <a:defRPr/>
            </a:pPr>
            <a:r>
              <a:rPr lang="ru-RU" sz="5400" dirty="0" smtClean="0">
                <a:latin typeface="Bahnschrift SemiBold Condensed" panose="020B0502040204020203" pitchFamily="34" charset="0"/>
                <a:ea typeface="Arial Unicode MS" panose="020B0604020202020204" pitchFamily="34" charset="-128"/>
                <a:cs typeface="Gotham Pro Medium" panose="02000603030000020004" pitchFamily="2" charset="0"/>
              </a:rPr>
              <a:t>Тема № 2 </a:t>
            </a:r>
            <a:r>
              <a:rPr lang="ru-RU" dirty="0" smtClean="0">
                <a:latin typeface="Bahnschrift SemiBold Condensed" panose="020B0502040204020203" pitchFamily="34" charset="0"/>
              </a:rPr>
              <a:t>ХАРАКТЕР БОГА </a:t>
            </a:r>
            <a:r>
              <a:rPr lang="uk-UA" dirty="0" smtClean="0">
                <a:latin typeface="Bahnschrift SemiBold Condensed" panose="020B0502040204020203" pitchFamily="34" charset="0"/>
              </a:rPr>
              <a:t>И </a:t>
            </a:r>
            <a:r>
              <a:rPr lang="ru-RU" dirty="0" smtClean="0">
                <a:latin typeface="Bahnschrift SemiBold Condensed" panose="020B0502040204020203" pitchFamily="34" charset="0"/>
              </a:rPr>
              <a:t>ВЕЛИК</a:t>
            </a:r>
            <a:r>
              <a:rPr lang="uk-UA" dirty="0" smtClean="0">
                <a:latin typeface="Bahnschrift SemiBold Condensed" panose="020B0502040204020203" pitchFamily="34" charset="0"/>
              </a:rPr>
              <a:t>АЯ</a:t>
            </a:r>
            <a:r>
              <a:rPr lang="ru-RU" dirty="0" smtClean="0">
                <a:latin typeface="Bahnschrift SemiBold Condensed" panose="020B0502040204020203" pitchFamily="34" charset="0"/>
              </a:rPr>
              <a:t> БОРЬБА </a:t>
            </a:r>
            <a:endParaRPr lang="ru-RU" altLang="ru-RU" dirty="0">
              <a:latin typeface="Bahnschrift SemiBold 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1932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760219" y="1483113"/>
            <a:ext cx="10524815" cy="32561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uk-UA"/>
            </a:defPPr>
            <a:lvl1pPr algn="ctr">
              <a:lnSpc>
                <a:spcPct val="80000"/>
              </a:lnSpc>
              <a:spcBef>
                <a:spcPts val="1000"/>
              </a:spcBef>
              <a:buFont typeface="Arial" panose="020B0604020202020204" pitchFamily="34" charset="0"/>
              <a:buNone/>
              <a:defRPr sz="4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9pPr>
          </a:lstStyle>
          <a:p>
            <a:pPr lvl="0"/>
            <a:r>
              <a:rPr lang="ru-RU" dirty="0" smtClean="0"/>
              <a:t>… Но </a:t>
            </a:r>
            <a:r>
              <a:rPr lang="ru-RU" dirty="0"/>
              <a:t>предупреждение, данное в бесконечной любви и милосердии, вызвало лишь дух сопротивления. </a:t>
            </a:r>
            <a:r>
              <a:rPr lang="ru-RU" b="1" dirty="0"/>
              <a:t>Люцифер позволил своей ревности </a:t>
            </a:r>
            <a:r>
              <a:rPr lang="ru-RU" dirty="0"/>
              <a:t>(</a:t>
            </a:r>
            <a:r>
              <a:rPr lang="ru-RU" i="1" dirty="0"/>
              <a:t>ред. зависти</a:t>
            </a:r>
            <a:r>
              <a:rPr lang="ru-RU" dirty="0"/>
              <a:t>) </a:t>
            </a:r>
            <a:r>
              <a:rPr lang="ru-RU" b="1" dirty="0"/>
              <a:t>к Христу взять верх</a:t>
            </a:r>
            <a:r>
              <a:rPr lang="ru-RU" dirty="0"/>
              <a:t> и стал еще более решительным». </a:t>
            </a:r>
            <a:endParaRPr lang="uk-UA" dirty="0"/>
          </a:p>
          <a:p>
            <a:r>
              <a:rPr lang="ru-RU" sz="3000" dirty="0">
                <a:latin typeface="Bahnschrift SemiLight Condensed" panose="020B0502040204020203" pitchFamily="34" charset="0"/>
              </a:rPr>
              <a:t>(Э. Уайт, Патриархи и пророки, с. 35)</a:t>
            </a:r>
            <a:endParaRPr lang="uk-UA" sz="3000" dirty="0">
              <a:latin typeface="Bahnschrift SemiLight 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4956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782522" y="1204335"/>
            <a:ext cx="10524815" cy="4293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uk-UA"/>
            </a:defPPr>
            <a:lvl1pPr algn="ctr">
              <a:lnSpc>
                <a:spcPct val="80000"/>
              </a:lnSpc>
              <a:spcBef>
                <a:spcPts val="1000"/>
              </a:spcBef>
              <a:buFont typeface="Arial" panose="020B0604020202020204" pitchFamily="34" charset="0"/>
              <a:buNone/>
              <a:defRPr sz="4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9pPr>
          </a:lstStyle>
          <a:p>
            <a:r>
              <a:rPr lang="ru-RU" dirty="0"/>
              <a:t>«</a:t>
            </a:r>
            <a:r>
              <a:rPr lang="ru-RU" b="1" dirty="0"/>
              <a:t>Оспаривать главенство Сына Божьего</a:t>
            </a:r>
            <a:r>
              <a:rPr lang="ru-RU" dirty="0"/>
              <a:t>, тем самым </a:t>
            </a:r>
            <a:r>
              <a:rPr lang="ru-RU" b="1" dirty="0"/>
              <a:t>подрывая мудрость и любовь Творца</a:t>
            </a:r>
            <a:r>
              <a:rPr lang="ru-RU" dirty="0"/>
              <a:t>, </a:t>
            </a:r>
            <a:r>
              <a:rPr lang="ru-RU" b="1" dirty="0"/>
              <a:t>стало целью этого князя ангелов</a:t>
            </a:r>
            <a:r>
              <a:rPr lang="ru-RU" dirty="0"/>
              <a:t>. На достижение этой цели он собирался направить все силы того могучего разума, который, будучи вторым после Христа, был первым среди воинства Божьего». </a:t>
            </a:r>
            <a:endParaRPr lang="uk-UA" dirty="0"/>
          </a:p>
          <a:p>
            <a:r>
              <a:rPr lang="ru-RU" sz="3000" dirty="0">
                <a:latin typeface="Bahnschrift SemiLight Condensed" panose="020B0502040204020203" pitchFamily="34" charset="0"/>
              </a:rPr>
              <a:t>(Э. Уайт, Патриархи и пророки, с. 36)</a:t>
            </a:r>
            <a:endParaRPr lang="uk-UA" sz="3000" dirty="0">
              <a:latin typeface="Bahnschrift SemiLight 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7560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715615" y="1048217"/>
            <a:ext cx="10524815" cy="50291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uk-UA"/>
            </a:defPPr>
            <a:lvl1pPr algn="ctr">
              <a:lnSpc>
                <a:spcPct val="80000"/>
              </a:lnSpc>
              <a:spcBef>
                <a:spcPts val="1000"/>
              </a:spcBef>
              <a:buFont typeface="Arial" panose="020B0604020202020204" pitchFamily="34" charset="0"/>
              <a:buNone/>
              <a:defRPr sz="4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9pPr>
          </a:lstStyle>
          <a:p>
            <a:r>
              <a:rPr lang="ru-RU" dirty="0"/>
              <a:t>«</a:t>
            </a:r>
            <a:r>
              <a:rPr lang="ru-RU" b="1" dirty="0"/>
              <a:t>Тот, Кто хотел, чтобы воля всех Его созданий была свободной</a:t>
            </a:r>
            <a:r>
              <a:rPr lang="ru-RU" dirty="0"/>
              <a:t>, </a:t>
            </a:r>
            <a:r>
              <a:rPr lang="ru-RU" b="1" dirty="0"/>
              <a:t>не оставил ни одного в беззащитном положении перед обескураживающей софистикой</a:t>
            </a:r>
            <a:r>
              <a:rPr lang="ru-RU" dirty="0"/>
              <a:t>, с помощью которой мятежник пытался оправдать себя. Прежде чем начнется великая борьба, все должны были получить ясное представление о Его воле, </a:t>
            </a:r>
            <a:r>
              <a:rPr lang="ru-RU" b="1" dirty="0"/>
              <a:t>чья мудрость и благость были источником всей их радости»</a:t>
            </a:r>
            <a:r>
              <a:rPr lang="ru-RU" dirty="0"/>
              <a:t>. </a:t>
            </a:r>
            <a:endParaRPr lang="uk-UA" dirty="0"/>
          </a:p>
          <a:p>
            <a:r>
              <a:rPr lang="ru-RU" sz="3000" dirty="0" smtClean="0">
                <a:latin typeface="Bahnschrift SemiLight Condensed" panose="020B0502040204020203" pitchFamily="34" charset="0"/>
              </a:rPr>
              <a:t>(Э. Уайт, Патриархи и пророки, с. 36)</a:t>
            </a:r>
            <a:endParaRPr lang="uk-UA" sz="3000" dirty="0" smtClean="0">
              <a:latin typeface="Bahnschrift SemiLight Condensed" panose="020B0502040204020203" pitchFamily="34" charset="0"/>
            </a:endParaRPr>
          </a:p>
          <a:p>
            <a:endParaRPr lang="uk-UA" sz="3000" dirty="0">
              <a:latin typeface="Bahnschrift SemiLight 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0561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771370" y="1271239"/>
            <a:ext cx="10524815" cy="4538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uk-UA"/>
            </a:defPPr>
            <a:lvl1pPr algn="ctr">
              <a:lnSpc>
                <a:spcPct val="80000"/>
              </a:lnSpc>
              <a:spcBef>
                <a:spcPts val="1000"/>
              </a:spcBef>
              <a:buFont typeface="Arial" panose="020B0604020202020204" pitchFamily="34" charset="0"/>
              <a:buNone/>
              <a:defRPr sz="4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9pPr>
          </a:lstStyle>
          <a:p>
            <a:r>
              <a:rPr lang="ru-RU" dirty="0"/>
              <a:t> «</a:t>
            </a:r>
            <a:r>
              <a:rPr lang="ru-RU" b="1" dirty="0"/>
              <a:t>покинул свое место в непосредственном присутствии Отца»</a:t>
            </a:r>
            <a:r>
              <a:rPr lang="ru-RU" dirty="0"/>
              <a:t> </a:t>
            </a:r>
            <a:endParaRPr lang="ru-RU" dirty="0" smtClean="0"/>
          </a:p>
          <a:p>
            <a:r>
              <a:rPr lang="ru-RU" dirty="0" smtClean="0"/>
              <a:t>и </a:t>
            </a:r>
          </a:p>
          <a:p>
            <a:r>
              <a:rPr lang="ru-RU" dirty="0" smtClean="0"/>
              <a:t>«</a:t>
            </a:r>
            <a:r>
              <a:rPr lang="ru-RU" b="1" dirty="0"/>
              <a:t>отправился распространять дух недовольства среди ангелов»</a:t>
            </a:r>
            <a:r>
              <a:rPr lang="ru-RU" dirty="0"/>
              <a:t>. </a:t>
            </a:r>
            <a:endParaRPr lang="uk-UA" dirty="0"/>
          </a:p>
          <a:p>
            <a:r>
              <a:rPr lang="ru-RU" sz="3000" dirty="0">
                <a:latin typeface="Bahnschrift SemiLight Condensed" panose="020B0502040204020203" pitchFamily="34" charset="0"/>
              </a:rPr>
              <a:t>(Э. Уайт, Патриархи и пророки, с. 37)</a:t>
            </a:r>
            <a:endParaRPr lang="uk-UA" sz="3000" dirty="0">
              <a:latin typeface="Bahnschrift SemiLight 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7858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737917" y="367990"/>
            <a:ext cx="10524815" cy="4538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uk-UA"/>
            </a:defPPr>
            <a:lvl1pPr algn="ctr">
              <a:lnSpc>
                <a:spcPct val="80000"/>
              </a:lnSpc>
              <a:spcBef>
                <a:spcPts val="1000"/>
              </a:spcBef>
              <a:buFont typeface="Arial" panose="020B0604020202020204" pitchFamily="34" charset="0"/>
              <a:buNone/>
              <a:defRPr sz="4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9pPr>
          </a:lstStyle>
          <a:p>
            <a:pPr lvl="0"/>
            <a:r>
              <a:rPr lang="ru-RU" dirty="0"/>
              <a:t>«Грех возник из себялюбия (эгоизма). Люцифер, </a:t>
            </a:r>
            <a:r>
              <a:rPr lang="ru-RU" b="1" dirty="0"/>
              <a:t>осеняющий херувим</a:t>
            </a:r>
            <a:r>
              <a:rPr lang="ru-RU" dirty="0"/>
              <a:t>, возжелал быть первым на небе. Он стремился подчинить себе небесных существ, отвлечь их от Творца и заставить их поклоняться себе. Поэтому </a:t>
            </a:r>
            <a:r>
              <a:rPr lang="ru-RU" b="1" u="sng" dirty="0"/>
              <a:t>он исказил представление о Боге</a:t>
            </a:r>
            <a:r>
              <a:rPr lang="ru-RU" dirty="0"/>
              <a:t>, приписав Ему желание </a:t>
            </a:r>
            <a:r>
              <a:rPr lang="ru-RU" dirty="0" err="1"/>
              <a:t>самовозвышения</a:t>
            </a:r>
            <a:r>
              <a:rPr lang="ru-RU" dirty="0"/>
              <a:t>. </a:t>
            </a:r>
            <a:r>
              <a:rPr lang="ru-RU" b="1" dirty="0"/>
              <a:t>Своими злыми качествами он стремился наделить любящего Творца. Так он обманул ангелов</a:t>
            </a:r>
            <a:r>
              <a:rPr lang="ru-RU" dirty="0"/>
              <a:t>. </a:t>
            </a:r>
            <a:r>
              <a:rPr lang="ru-RU" b="1" dirty="0"/>
              <a:t>Так он обманул людей</a:t>
            </a:r>
            <a:r>
              <a:rPr lang="ru-RU" dirty="0"/>
              <a:t>. Он </a:t>
            </a:r>
            <a:r>
              <a:rPr lang="ru-RU" b="1" dirty="0"/>
              <a:t>заставил их сомневаться в Слове Божьем</a:t>
            </a:r>
            <a:r>
              <a:rPr lang="ru-RU" dirty="0"/>
              <a:t> и </a:t>
            </a:r>
            <a:r>
              <a:rPr lang="ru-RU" b="1" dirty="0"/>
              <a:t>не верить</a:t>
            </a:r>
            <a:r>
              <a:rPr lang="ru-RU" dirty="0"/>
              <a:t> в Его </a:t>
            </a:r>
            <a:r>
              <a:rPr lang="ru-RU" dirty="0" smtClean="0"/>
              <a:t>доброту…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56620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771370" y="1271239"/>
            <a:ext cx="10524815" cy="4538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uk-UA"/>
            </a:defPPr>
            <a:lvl1pPr algn="ctr">
              <a:lnSpc>
                <a:spcPct val="80000"/>
              </a:lnSpc>
              <a:spcBef>
                <a:spcPts val="1000"/>
              </a:spcBef>
              <a:buFont typeface="Arial" panose="020B0604020202020204" pitchFamily="34" charset="0"/>
              <a:buNone/>
              <a:defRPr sz="4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9pPr>
          </a:lstStyle>
          <a:p>
            <a:pPr lvl="0"/>
            <a:r>
              <a:rPr lang="ru-RU" dirty="0" smtClean="0"/>
              <a:t>… Поскольку </a:t>
            </a:r>
            <a:r>
              <a:rPr lang="ru-RU" dirty="0"/>
              <a:t>Бог - это Бог справедливости и безмерного величия, </a:t>
            </a:r>
            <a:r>
              <a:rPr lang="ru-RU" b="1" dirty="0"/>
              <a:t>сатана заставил их </a:t>
            </a:r>
            <a:r>
              <a:rPr lang="ru-RU" dirty="0"/>
              <a:t>видеть в Нём </a:t>
            </a:r>
            <a:r>
              <a:rPr lang="ru-RU" b="1" dirty="0"/>
              <a:t>сурового и непрощающего</a:t>
            </a:r>
            <a:r>
              <a:rPr lang="ru-RU" dirty="0"/>
              <a:t>. Так он привлёк людей к участию в восстании против Бога, и ночь скорби опустилась на землю». </a:t>
            </a:r>
            <a:endParaRPr lang="uk-UA" dirty="0"/>
          </a:p>
          <a:p>
            <a:r>
              <a:rPr lang="ru-RU" sz="3000" dirty="0" smtClean="0">
                <a:latin typeface="Bahnschrift SemiLight Condensed" panose="020B0502040204020203" pitchFamily="34" charset="0"/>
              </a:rPr>
              <a:t>(Э</a:t>
            </a:r>
            <a:r>
              <a:rPr lang="ru-RU" sz="3000" dirty="0">
                <a:latin typeface="Bahnschrift SemiLight Condensed" panose="020B0502040204020203" pitchFamily="34" charset="0"/>
              </a:rPr>
              <a:t>. Уайт, Желание веков, с. </a:t>
            </a:r>
            <a:r>
              <a:rPr lang="ru-RU" sz="3000" dirty="0" smtClean="0">
                <a:latin typeface="Bahnschrift SemiLight Condensed" panose="020B0502040204020203" pitchFamily="34" charset="0"/>
              </a:rPr>
              <a:t>21)</a:t>
            </a:r>
            <a:endParaRPr lang="uk-UA" sz="3000" dirty="0">
              <a:latin typeface="Bahnschrift SemiLight 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2406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771370" y="1271239"/>
            <a:ext cx="10524815" cy="29327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uk-UA"/>
            </a:defPPr>
            <a:lvl1pPr algn="ctr">
              <a:lnSpc>
                <a:spcPct val="80000"/>
              </a:lnSpc>
              <a:spcBef>
                <a:spcPts val="1000"/>
              </a:spcBef>
              <a:buFont typeface="Arial" panose="020B0604020202020204" pitchFamily="34" charset="0"/>
              <a:buNone/>
              <a:defRPr sz="4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9pPr>
          </a:lstStyle>
          <a:p>
            <a:pPr lvl="0"/>
            <a:r>
              <a:rPr lang="ru-RU" dirty="0"/>
              <a:t>«Действуя так же, как и на небе, создав ложное представление о Господе как о суровом и жестоком тиране, — сатана склонил людей ко греху».  </a:t>
            </a:r>
            <a:endParaRPr lang="uk-UA" dirty="0"/>
          </a:p>
          <a:p>
            <a:r>
              <a:rPr lang="ru-RU" sz="3000" dirty="0" smtClean="0">
                <a:latin typeface="Bahnschrift SemiLight Condensed" panose="020B0502040204020203" pitchFamily="34" charset="0"/>
              </a:rPr>
              <a:t>(Э</a:t>
            </a:r>
            <a:r>
              <a:rPr lang="ru-RU" sz="3000" dirty="0">
                <a:latin typeface="Bahnschrift SemiLight Condensed" panose="020B0502040204020203" pitchFamily="34" charset="0"/>
              </a:rPr>
              <a:t>. Уайт, Великая борьба, с. </a:t>
            </a:r>
            <a:r>
              <a:rPr lang="ru-RU" sz="3000" dirty="0" smtClean="0">
                <a:latin typeface="Bahnschrift SemiLight Condensed" panose="020B0502040204020203" pitchFamily="34" charset="0"/>
              </a:rPr>
              <a:t>500)</a:t>
            </a:r>
            <a:endParaRPr lang="uk-UA" sz="3000" dirty="0">
              <a:latin typeface="Bahnschrift SemiLight 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7978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726765" y="468351"/>
            <a:ext cx="10524815" cy="4538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uk-UA"/>
            </a:defPPr>
            <a:lvl1pPr algn="ctr">
              <a:lnSpc>
                <a:spcPct val="80000"/>
              </a:lnSpc>
              <a:spcBef>
                <a:spcPts val="1000"/>
              </a:spcBef>
              <a:buFont typeface="Arial" panose="020B0604020202020204" pitchFamily="34" charset="0"/>
              <a:buNone/>
              <a:defRPr sz="4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9pPr>
          </a:lstStyle>
          <a:p>
            <a:pPr lvl="0"/>
            <a:r>
              <a:rPr lang="ru-RU" dirty="0"/>
              <a:t>«Адам поверил сатанинской лжи, и </a:t>
            </a:r>
            <a:r>
              <a:rPr lang="ru-RU" b="1" dirty="0"/>
              <a:t>из-за искажённого представления о характере Бога его жизнь изменилась и была искалечена</a:t>
            </a:r>
            <a:r>
              <a:rPr lang="ru-RU" dirty="0"/>
              <a:t>. Он ослушался повеления Божьего и сделал именно то, что Господь запретил ему делать. Через непослушание Адам пал; но если бы он выдержал испытание и остался верен Богу, </a:t>
            </a:r>
            <a:r>
              <a:rPr lang="ru-RU" b="1" dirty="0"/>
              <a:t>шлюзы горя не открылись бы для нашего </a:t>
            </a:r>
            <a:r>
              <a:rPr lang="ru-RU" b="1" dirty="0" smtClean="0"/>
              <a:t>мира</a:t>
            </a:r>
            <a:r>
              <a:rPr lang="ru-RU" dirty="0" smtClean="0"/>
              <a:t>…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5696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771370" y="1271239"/>
            <a:ext cx="10524815" cy="4538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uk-UA"/>
            </a:defPPr>
            <a:lvl1pPr algn="ctr">
              <a:lnSpc>
                <a:spcPct val="80000"/>
              </a:lnSpc>
              <a:spcBef>
                <a:spcPts val="1000"/>
              </a:spcBef>
              <a:buFont typeface="Arial" panose="020B0604020202020204" pitchFamily="34" charset="0"/>
              <a:buNone/>
              <a:defRPr sz="4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9pPr>
          </a:lstStyle>
          <a:p>
            <a:pPr lvl="0"/>
            <a:r>
              <a:rPr lang="ru-RU" b="1" u="sng" dirty="0"/>
              <a:t>Через веру в искажённое сатаной представление о Боге изменились характер и судьба человека</a:t>
            </a:r>
            <a:r>
              <a:rPr lang="ru-RU" dirty="0"/>
              <a:t>, но если люди поверят Слову Божьему, их разум и характер преобразятся, они станут пригодными для вечной жизни».</a:t>
            </a:r>
            <a:endParaRPr lang="uk-UA" dirty="0"/>
          </a:p>
          <a:p>
            <a:r>
              <a:rPr lang="ru-RU" sz="3000" dirty="0" smtClean="0">
                <a:latin typeface="Bahnschrift SemiLight Condensed" panose="020B0502040204020203" pitchFamily="34" charset="0"/>
              </a:rPr>
              <a:t>(Э</a:t>
            </a:r>
            <a:r>
              <a:rPr lang="ru-RU" sz="3000" dirty="0">
                <a:latin typeface="Bahnschrift SemiLight Condensed" panose="020B0502040204020203" pitchFamily="34" charset="0"/>
              </a:rPr>
              <a:t>. Уайт, Избранные вести, т. 1, с. 345, </a:t>
            </a:r>
            <a:r>
              <a:rPr lang="ru-RU" sz="3000" dirty="0" smtClean="0">
                <a:latin typeface="Bahnschrift SemiLight Condensed" panose="020B0502040204020203" pitchFamily="34" charset="0"/>
              </a:rPr>
              <a:t>346).</a:t>
            </a:r>
            <a:endParaRPr lang="uk-UA" sz="3000" dirty="0">
              <a:latin typeface="Bahnschrift SemiLight 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2721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726765" y="334537"/>
            <a:ext cx="10524815" cy="6411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uk-UA"/>
            </a:defPPr>
            <a:lvl1pPr algn="ctr">
              <a:lnSpc>
                <a:spcPct val="80000"/>
              </a:lnSpc>
              <a:spcBef>
                <a:spcPts val="1000"/>
              </a:spcBef>
              <a:buFont typeface="Arial" panose="020B0604020202020204" pitchFamily="34" charset="0"/>
              <a:buNone/>
              <a:defRPr sz="4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9pPr>
          </a:lstStyle>
          <a:p>
            <a:pPr lvl="0"/>
            <a:r>
              <a:rPr lang="ru-RU" dirty="0"/>
              <a:t>«Обратите внимание на выражение, которым он начинает разговор. </a:t>
            </a:r>
            <a:r>
              <a:rPr lang="ru-RU" b="1" dirty="0"/>
              <a:t>Это выражение, которое внушает ей целый мир подозрений</a:t>
            </a:r>
            <a:r>
              <a:rPr lang="ru-RU" dirty="0"/>
              <a:t>. Обычный перевод гласит: «Подлинно ли сказал Бог...». Пересмотренная версия (</a:t>
            </a:r>
            <a:r>
              <a:rPr lang="ru-RU" i="1" dirty="0"/>
              <a:t>ред. Библии KJV</a:t>
            </a:r>
            <a:r>
              <a:rPr lang="ru-RU" dirty="0"/>
              <a:t>) даёт то же самое значение. Английская еврейская версия переводит так: «Неужели Бог действительно сказал...». Но ни один перевод не может передать это точно. </a:t>
            </a:r>
            <a:r>
              <a:rPr lang="ru-RU" dirty="0">
                <a:solidFill>
                  <a:srgbClr val="00B0F0"/>
                </a:solidFill>
              </a:rPr>
              <a:t>Этого нельзя точно выразить буквами, чтобы получилось слово, которое бы действительно отражало смысл</a:t>
            </a:r>
            <a:r>
              <a:rPr lang="ru-RU" dirty="0"/>
              <a:t>. И всё же каждый в мире знаком с этим выражением.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045542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804823" y="708219"/>
            <a:ext cx="10770143" cy="50346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uk-UA"/>
            </a:defPPr>
            <a:lvl1pPr algn="ctr">
              <a:lnSpc>
                <a:spcPct val="80000"/>
              </a:lnSpc>
              <a:spcBef>
                <a:spcPts val="1000"/>
              </a:spcBef>
              <a:buFont typeface="Arial" panose="020B0604020202020204" pitchFamily="34" charset="0"/>
              <a:buNone/>
              <a:defRPr sz="4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9pPr>
          </a:lstStyle>
          <a:p>
            <a:pPr marL="571500" indent="-571500">
              <a:buFontTx/>
              <a:buChar char="-"/>
            </a:pPr>
            <a:r>
              <a:rPr lang="ru-RU" dirty="0" smtClean="0"/>
              <a:t>«</a:t>
            </a:r>
            <a:r>
              <a:rPr lang="ru-RU" dirty="0"/>
              <a:t>Праведен Ты, Господи, и справедливы суды Твои. Откровения Твои, которые Ты заповедал, - правда и совершенная истина</a:t>
            </a:r>
            <a:r>
              <a:rPr lang="ru-RU" dirty="0" smtClean="0"/>
              <a:t>…»</a:t>
            </a:r>
          </a:p>
          <a:p>
            <a:endParaRPr lang="ru-RU" sz="1000" dirty="0" smtClean="0"/>
          </a:p>
          <a:p>
            <a:pPr marL="571500" indent="-571500">
              <a:buFontTx/>
              <a:buChar char="-"/>
            </a:pPr>
            <a:r>
              <a:rPr lang="ru-RU" dirty="0" smtClean="0"/>
              <a:t> </a:t>
            </a:r>
            <a:r>
              <a:rPr lang="ru-RU" dirty="0"/>
              <a:t>Правда Твоя - правда вечная, и закон Твой - истина» </a:t>
            </a:r>
            <a:r>
              <a:rPr lang="ru-RU" dirty="0">
                <a:latin typeface="Bahnschrift SemiLight Condensed" panose="020B0502040204020203" pitchFamily="34" charset="0"/>
              </a:rPr>
              <a:t>(Псалом 118:137, 138, 142).  </a:t>
            </a:r>
            <a:endParaRPr lang="ru-RU" dirty="0" smtClean="0">
              <a:latin typeface="Bahnschrift SemiLight Condensed" panose="020B0502040204020203" pitchFamily="34" charset="0"/>
            </a:endParaRPr>
          </a:p>
          <a:p>
            <a:endParaRPr lang="uk-UA" sz="1000" dirty="0">
              <a:latin typeface="Bahnschrift SemiLight Condensed" panose="020B0502040204020203" pitchFamily="34" charset="0"/>
            </a:endParaRPr>
          </a:p>
          <a:p>
            <a:pPr marL="571500" indent="-571500">
              <a:buFontTx/>
              <a:buChar char="-"/>
            </a:pPr>
            <a:r>
              <a:rPr lang="ru-RU" dirty="0"/>
              <a:t>- «Но Господь праведен» </a:t>
            </a:r>
            <a:r>
              <a:rPr lang="ru-RU" dirty="0">
                <a:latin typeface="Bahnschrift SemiLight Condensed" panose="020B0502040204020203" pitchFamily="34" charset="0"/>
              </a:rPr>
              <a:t>(</a:t>
            </a:r>
            <a:r>
              <a:rPr lang="ru-RU" dirty="0" err="1">
                <a:latin typeface="Bahnschrift SemiLight Condensed" panose="020B0502040204020203" pitchFamily="34" charset="0"/>
              </a:rPr>
              <a:t>Пс</a:t>
            </a:r>
            <a:r>
              <a:rPr lang="ru-RU" dirty="0">
                <a:latin typeface="Bahnschrift SemiLight Condensed" panose="020B0502040204020203" pitchFamily="34" charset="0"/>
              </a:rPr>
              <a:t>. 128:4). </a:t>
            </a:r>
            <a:endParaRPr lang="ru-RU" dirty="0" smtClean="0">
              <a:latin typeface="Bahnschrift SemiLight Condensed" panose="020B0502040204020203" pitchFamily="34" charset="0"/>
            </a:endParaRPr>
          </a:p>
          <a:p>
            <a:endParaRPr lang="uk-UA" sz="1000" dirty="0">
              <a:latin typeface="Bahnschrift SemiLight Condensed" panose="020B0502040204020203" pitchFamily="34" charset="0"/>
            </a:endParaRPr>
          </a:p>
          <a:p>
            <a:pPr marL="571500" indent="-571500">
              <a:buFontTx/>
              <a:buChar char="-"/>
            </a:pPr>
            <a:r>
              <a:rPr lang="ru-RU" dirty="0"/>
              <a:t>- «Праведен Господь во всех путях Своих и благ во всех делах Своих» </a:t>
            </a:r>
            <a:r>
              <a:rPr lang="ru-RU" dirty="0">
                <a:latin typeface="Bahnschrift SemiLight Condensed" panose="020B0502040204020203" pitchFamily="34" charset="0"/>
              </a:rPr>
              <a:t>(Псалом 144:17).  </a:t>
            </a:r>
            <a:endParaRPr lang="uk-UA" dirty="0">
              <a:latin typeface="Bahnschrift SemiLight 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923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771370" y="323385"/>
            <a:ext cx="10524815" cy="65346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uk-UA"/>
            </a:defPPr>
            <a:lvl1pPr algn="ctr">
              <a:lnSpc>
                <a:spcPct val="80000"/>
              </a:lnSpc>
              <a:spcBef>
                <a:spcPts val="1000"/>
              </a:spcBef>
              <a:buFont typeface="Arial" panose="020B0604020202020204" pitchFamily="34" charset="0"/>
              <a:buNone/>
              <a:defRPr sz="4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9pPr>
          </a:lstStyle>
          <a:p>
            <a:pPr lvl="0"/>
            <a:r>
              <a:rPr lang="ru-RU" dirty="0"/>
              <a:t>Это тот насмешливый звук (выраженный только через нос) — «хм-м!» — который передаёт вопрос, сомнение, подозрение и презрение одновременно. «Хм-м!» неужели Бог сказал: «не ешьте ни от какого дерева в раю?». И каждый знает, что и по сей день среди людей нет ничего более действенного, чем этот насмешливый звук, чтобы выразить сомнение и подозрение; и никакое другое выражение не используется так часто для этой цели. И именно это является его происхождением». </a:t>
            </a:r>
            <a:endParaRPr lang="uk-UA" dirty="0"/>
          </a:p>
          <a:p>
            <a:r>
              <a:rPr lang="ru-RU" sz="3000" dirty="0" smtClean="0">
                <a:latin typeface="Bahnschrift SemiLight Condensed" panose="020B0502040204020203" pitchFamily="34" charset="0"/>
              </a:rPr>
              <a:t>(А</a:t>
            </a:r>
            <a:r>
              <a:rPr lang="en-US" sz="3000" dirty="0">
                <a:latin typeface="Bahnschrift SemiLight Condensed" panose="020B0502040204020203" pitchFamily="34" charset="0"/>
              </a:rPr>
              <a:t>. </a:t>
            </a:r>
            <a:r>
              <a:rPr lang="ru-RU" sz="3000" dirty="0">
                <a:latin typeface="Bahnschrift SemiLight Condensed" panose="020B0502040204020203" pitchFamily="34" charset="0"/>
              </a:rPr>
              <a:t>Т</a:t>
            </a:r>
            <a:r>
              <a:rPr lang="en-US" sz="3000" dirty="0">
                <a:latin typeface="Bahnschrift SemiLight Condensed" panose="020B0502040204020203" pitchFamily="34" charset="0"/>
              </a:rPr>
              <a:t>. </a:t>
            </a:r>
            <a:r>
              <a:rPr lang="ru-RU" sz="3000" dirty="0" err="1">
                <a:latin typeface="Bahnschrift SemiLight Condensed" panose="020B0502040204020203" pitchFamily="34" charset="0"/>
              </a:rPr>
              <a:t>Джоунс</a:t>
            </a:r>
            <a:r>
              <a:rPr lang="en-US" sz="3000" dirty="0">
                <a:latin typeface="Bahnschrift SemiLight Condensed" panose="020B0502040204020203" pitchFamily="34" charset="0"/>
              </a:rPr>
              <a:t>, Ecclesiastical Empires, </a:t>
            </a:r>
            <a:r>
              <a:rPr lang="ru-RU" sz="3000" dirty="0">
                <a:latin typeface="Bahnschrift SemiLight Condensed" panose="020B0502040204020203" pitchFamily="34" charset="0"/>
              </a:rPr>
              <a:t>с</a:t>
            </a:r>
            <a:r>
              <a:rPr lang="en-US" sz="3000" dirty="0">
                <a:latin typeface="Bahnschrift SemiLight Condensed" panose="020B0502040204020203" pitchFamily="34" charset="0"/>
              </a:rPr>
              <a:t>. 590, </a:t>
            </a:r>
            <a:r>
              <a:rPr lang="en-US" sz="3000" dirty="0" smtClean="0">
                <a:latin typeface="Bahnschrift SemiLight Condensed" panose="020B0502040204020203" pitchFamily="34" charset="0"/>
              </a:rPr>
              <a:t>591</a:t>
            </a:r>
            <a:r>
              <a:rPr lang="uk-UA" sz="3000" dirty="0">
                <a:latin typeface="Bahnschrift SemiLight Condensed" panose="020B0502040204020203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644145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771370" y="1271240"/>
            <a:ext cx="10524815" cy="29104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uk-UA"/>
            </a:defPPr>
            <a:lvl1pPr algn="ctr">
              <a:lnSpc>
                <a:spcPct val="80000"/>
              </a:lnSpc>
              <a:spcBef>
                <a:spcPts val="1000"/>
              </a:spcBef>
              <a:buFont typeface="Arial" panose="020B0604020202020204" pitchFamily="34" charset="0"/>
              <a:buNone/>
              <a:defRPr sz="4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9pPr>
          </a:lstStyle>
          <a:p>
            <a:pPr lvl="0"/>
            <a:r>
              <a:rPr lang="ru-RU" dirty="0"/>
              <a:t>«ты вкусишь от него», то «смертью умрешь», </a:t>
            </a:r>
            <a:endParaRPr lang="ru-RU" dirty="0" smtClean="0"/>
          </a:p>
          <a:p>
            <a:pPr lvl="0"/>
            <a:endParaRPr lang="ru-RU" dirty="0"/>
          </a:p>
          <a:p>
            <a:pPr lvl="0"/>
            <a:r>
              <a:rPr lang="ru-RU" dirty="0" smtClean="0"/>
              <a:t>а Ева передала Его слова так, что они не должны есть от него, </a:t>
            </a:r>
            <a:r>
              <a:rPr lang="ru-RU" dirty="0" smtClean="0">
                <a:solidFill>
                  <a:srgbClr val="FF0000"/>
                </a:solidFill>
              </a:rPr>
              <a:t>чтобы </a:t>
            </a:r>
            <a:r>
              <a:rPr lang="ru-RU" dirty="0">
                <a:solidFill>
                  <a:srgbClr val="FF0000"/>
                </a:solidFill>
              </a:rPr>
              <a:t>«не умереть». </a:t>
            </a:r>
            <a:endParaRPr lang="uk-UA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3256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771370" y="1271240"/>
            <a:ext cx="10524815" cy="23194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uk-UA"/>
            </a:defPPr>
            <a:lvl1pPr algn="ctr">
              <a:lnSpc>
                <a:spcPct val="80000"/>
              </a:lnSpc>
              <a:spcBef>
                <a:spcPts val="1000"/>
              </a:spcBef>
              <a:buFont typeface="Arial" panose="020B0604020202020204" pitchFamily="34" charset="0"/>
              <a:buNone/>
              <a:defRPr sz="4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9pPr>
          </a:lstStyle>
          <a:p>
            <a:r>
              <a:rPr lang="ru-RU" dirty="0" smtClean="0"/>
              <a:t>«Нет</a:t>
            </a:r>
            <a:r>
              <a:rPr lang="ru-RU" dirty="0"/>
              <a:t>, не умрете, но знает Бог, что в день, в который вы вкусите их, откроются глаза ваши, и вы будете, как боги, знающие добро и зло» </a:t>
            </a:r>
            <a:r>
              <a:rPr lang="ru-RU" sz="3000" dirty="0">
                <a:latin typeface="Bahnschrift SemiLight Condensed" panose="020B0502040204020203" pitchFamily="34" charset="0"/>
              </a:rPr>
              <a:t>(Бытие 3:4, 5).  </a:t>
            </a:r>
            <a:endParaRPr lang="uk-UA" sz="3000" dirty="0">
              <a:latin typeface="Bahnschrift SemiLight 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1385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771370" y="1271240"/>
            <a:ext cx="10524815" cy="412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uk-UA"/>
            </a:defPPr>
            <a:lvl1pPr algn="ctr">
              <a:lnSpc>
                <a:spcPct val="80000"/>
              </a:lnSpc>
              <a:spcBef>
                <a:spcPts val="1000"/>
              </a:spcBef>
              <a:buFont typeface="Arial" panose="020B0604020202020204" pitchFamily="34" charset="0"/>
              <a:buNone/>
              <a:defRPr sz="4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9pPr>
          </a:lstStyle>
          <a:p>
            <a:pPr lvl="0"/>
            <a:r>
              <a:rPr lang="ru-RU" dirty="0"/>
              <a:t>«В тот момент, когда человек принял искушение сатаны и сделал именно то, что Бог сказал ему не делать, </a:t>
            </a:r>
            <a:r>
              <a:rPr lang="ru-RU" b="1" dirty="0"/>
              <a:t>Христос, Сын Божий, встал между живыми и мёртвыми</a:t>
            </a:r>
            <a:r>
              <a:rPr lang="ru-RU" dirty="0"/>
              <a:t>, сказав: «</a:t>
            </a:r>
            <a:r>
              <a:rPr lang="ru-RU" b="1" dirty="0"/>
              <a:t>Пусть наказание падёт на Меня. Я встану на место человека. Он получит ещё один шанс</a:t>
            </a:r>
            <a:r>
              <a:rPr lang="ru-RU" dirty="0"/>
              <a:t>»». </a:t>
            </a:r>
            <a:endParaRPr lang="uk-UA" dirty="0"/>
          </a:p>
          <a:p>
            <a:r>
              <a:rPr lang="ru-RU" sz="3000" dirty="0" smtClean="0">
                <a:latin typeface="Bahnschrift SemiLight Condensed" panose="020B0502040204020203" pitchFamily="34" charset="0"/>
              </a:rPr>
              <a:t>(Э</a:t>
            </a:r>
            <a:r>
              <a:rPr lang="ru-RU" sz="3000" dirty="0">
                <a:latin typeface="Bahnschrift SemiLight Condensed" panose="020B0502040204020203" pitchFamily="34" charset="0"/>
              </a:rPr>
              <a:t>. Уайт, Библейский комментарий, т. 1, с. </a:t>
            </a:r>
            <a:r>
              <a:rPr lang="ru-RU" sz="3000" dirty="0" smtClean="0">
                <a:latin typeface="Bahnschrift SemiLight Condensed" panose="020B0502040204020203" pitchFamily="34" charset="0"/>
              </a:rPr>
              <a:t>1085).  </a:t>
            </a:r>
            <a:endParaRPr lang="uk-UA" sz="3000" dirty="0">
              <a:latin typeface="Bahnschrift SemiLight Condensed" panose="020B0502040204020203" pitchFamily="34" charset="0"/>
            </a:endParaRPr>
          </a:p>
          <a:p>
            <a:r>
              <a:rPr lang="ru-RU" dirty="0"/>
              <a:t> 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50796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771370" y="1271240"/>
            <a:ext cx="10524815" cy="4505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uk-UA"/>
            </a:defPPr>
            <a:lvl1pPr algn="ctr">
              <a:lnSpc>
                <a:spcPct val="80000"/>
              </a:lnSpc>
              <a:spcBef>
                <a:spcPts val="1000"/>
              </a:spcBef>
              <a:buFont typeface="Arial" panose="020B0604020202020204" pitchFamily="34" charset="0"/>
              <a:buNone/>
              <a:defRPr sz="4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9pPr>
          </a:lstStyle>
          <a:p>
            <a:r>
              <a:rPr lang="ru-RU" dirty="0"/>
              <a:t>«Бог, многократно и многообразно говоривший издревле отцам в пророках, в последние дни сии говорил нам в Сыне, Которого поставил наследником всего, чрез Которого и веки сотворил. Сей, будучи сияние славы и образ ипостаси Его и </a:t>
            </a:r>
            <a:r>
              <a:rPr lang="ru-RU" b="1" dirty="0"/>
              <a:t>держа все словом силы Своей</a:t>
            </a:r>
            <a:r>
              <a:rPr lang="ru-RU" dirty="0"/>
              <a:t>, совершив Собою очищение грехов наших, воссел одесную престола величия на высоте» </a:t>
            </a:r>
            <a:r>
              <a:rPr lang="ru-RU" sz="3000" dirty="0">
                <a:latin typeface="Bahnschrift SemiLight Condensed" panose="020B0502040204020203" pitchFamily="34" charset="0"/>
              </a:rPr>
              <a:t>(Евреям 1:1-3).  </a:t>
            </a:r>
            <a:endParaRPr lang="uk-UA" sz="3000" dirty="0">
              <a:latin typeface="Bahnschrift SemiLight 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5792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771370" y="1271240"/>
            <a:ext cx="10524815" cy="32450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uk-UA"/>
            </a:defPPr>
            <a:lvl1pPr algn="ctr">
              <a:lnSpc>
                <a:spcPct val="80000"/>
              </a:lnSpc>
              <a:spcBef>
                <a:spcPts val="1000"/>
              </a:spcBef>
              <a:buFont typeface="Arial" panose="020B0604020202020204" pitchFamily="34" charset="0"/>
              <a:buNone/>
              <a:defRPr sz="4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9pPr>
          </a:lstStyle>
          <a:p>
            <a:pPr lvl="0"/>
            <a:r>
              <a:rPr lang="ru-RU" dirty="0"/>
              <a:t>«Рука, поддерживающая миры в пространстве, рука, сохраняющая в совершенном порядке и неустанном движении все во вселенной Божьей, — </a:t>
            </a:r>
            <a:r>
              <a:rPr lang="ru-RU" dirty="0">
                <a:solidFill>
                  <a:srgbClr val="FF0000"/>
                </a:solidFill>
              </a:rPr>
              <a:t>это та самая рука, что была пригвождена ко кресту ради нас</a:t>
            </a:r>
            <a:r>
              <a:rPr lang="ru-RU" dirty="0"/>
              <a:t>».  </a:t>
            </a:r>
            <a:endParaRPr lang="uk-UA" dirty="0"/>
          </a:p>
          <a:p>
            <a:r>
              <a:rPr lang="ru-RU" sz="3000" dirty="0">
                <a:latin typeface="Bahnschrift SemiLight Condensed" panose="020B0502040204020203" pitchFamily="34" charset="0"/>
              </a:rPr>
              <a:t>(Э. Уайт, Воспитание, с. 132)</a:t>
            </a:r>
            <a:r>
              <a:rPr lang="uk-UA" sz="3000" dirty="0">
                <a:latin typeface="Bahnschrift SemiLight Condensed" panose="020B0502040204020203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56447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782521" y="758283"/>
            <a:ext cx="10524815" cy="50849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uk-UA"/>
            </a:defPPr>
            <a:lvl1pPr algn="ctr">
              <a:lnSpc>
                <a:spcPct val="80000"/>
              </a:lnSpc>
              <a:spcBef>
                <a:spcPts val="1000"/>
              </a:spcBef>
              <a:buFont typeface="Arial" panose="020B0604020202020204" pitchFamily="34" charset="0"/>
              <a:buNone/>
              <a:defRPr sz="4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9pPr>
          </a:lstStyle>
          <a:p>
            <a:pPr lvl="0"/>
            <a:r>
              <a:rPr lang="ru-RU" dirty="0"/>
              <a:t>«Бог постоянно трудится, поддерживая и используя в качестве Своих слуг творения, созданные Им. Он действует посредством законов природы, используя их как Свой инструмент. </a:t>
            </a:r>
            <a:r>
              <a:rPr lang="ru-RU" b="1" dirty="0"/>
              <a:t>Они не действуют сами по себе</a:t>
            </a:r>
            <a:r>
              <a:rPr lang="ru-RU" dirty="0"/>
              <a:t>. Природа в каждом своем проявлении свидетельствует о разумном присутствии и активной деятельности Того, Кто совершает все Свои дела по изволению Своей </a:t>
            </a:r>
            <a:r>
              <a:rPr lang="ru-RU" dirty="0" smtClean="0"/>
              <a:t>воли».</a:t>
            </a:r>
            <a:r>
              <a:rPr lang="ru-RU" dirty="0"/>
              <a:t>  </a:t>
            </a:r>
            <a:endParaRPr lang="uk-UA" dirty="0"/>
          </a:p>
          <a:p>
            <a:r>
              <a:rPr lang="ru-RU" sz="3000" dirty="0">
                <a:latin typeface="Bahnschrift SemiLight Condensed" panose="020B0502040204020203" pitchFamily="34" charset="0"/>
              </a:rPr>
              <a:t>(Э. Уайт, Служение исцеления, с. 416)</a:t>
            </a:r>
            <a:r>
              <a:rPr lang="uk-UA" sz="3000" dirty="0">
                <a:latin typeface="Bahnschrift SemiLight Condensed" panose="020B0502040204020203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73035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715614" y="412596"/>
            <a:ext cx="10524815" cy="56425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uk-UA"/>
            </a:defPPr>
            <a:lvl1pPr algn="ctr">
              <a:lnSpc>
                <a:spcPct val="80000"/>
              </a:lnSpc>
              <a:spcBef>
                <a:spcPts val="1000"/>
              </a:spcBef>
              <a:buFont typeface="Arial" panose="020B0604020202020204" pitchFamily="34" charset="0"/>
              <a:buNone/>
              <a:defRPr sz="4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9pPr>
          </a:lstStyle>
          <a:p>
            <a:pPr lvl="0"/>
            <a:r>
              <a:rPr lang="ru-RU" dirty="0"/>
              <a:t>«</a:t>
            </a:r>
            <a:r>
              <a:rPr lang="ru-RU" b="1" dirty="0"/>
              <a:t>Не в силу свойственной ей способности</a:t>
            </a:r>
            <a:r>
              <a:rPr lang="ru-RU" dirty="0"/>
              <a:t> земля год за годом отдает свои щедрые дары и продолжает совершать непрерывное движение вокруг солнца. </a:t>
            </a:r>
            <a:r>
              <a:rPr lang="ru-RU" b="1" dirty="0"/>
              <a:t>Рука Бесконечного постоянно ведет нашу планету</a:t>
            </a:r>
            <a:r>
              <a:rPr lang="ru-RU" dirty="0"/>
              <a:t>. Именно Божья сила постоянно поддерживает землю на ее орбите, заставляя вращаться вокруг своей оси и вокруг солнца. </a:t>
            </a:r>
            <a:r>
              <a:rPr lang="ru-RU" b="1" dirty="0"/>
              <a:t>Именно Бог заставляет солнце подниматься на небеса</a:t>
            </a:r>
            <a:r>
              <a:rPr lang="ru-RU" dirty="0"/>
              <a:t>. Он растворяет окна небесные и дает </a:t>
            </a:r>
            <a:r>
              <a:rPr lang="ru-RU" dirty="0" smtClean="0"/>
              <a:t>дождь».</a:t>
            </a:r>
            <a:r>
              <a:rPr lang="ru-RU" dirty="0"/>
              <a:t> </a:t>
            </a:r>
            <a:endParaRPr lang="ru-RU" dirty="0" smtClean="0"/>
          </a:p>
          <a:p>
            <a:r>
              <a:rPr lang="ru-RU" dirty="0">
                <a:latin typeface="Bahnschrift SemiLight Condensed" panose="020B0502040204020203" pitchFamily="34" charset="0"/>
              </a:rPr>
              <a:t>(Э. Уайт, Служение исцеления, с. 416)</a:t>
            </a:r>
            <a:r>
              <a:rPr lang="uk-UA" dirty="0">
                <a:latin typeface="Bahnschrift SemiLight Condensed" panose="020B0502040204020203" pitchFamily="34" charset="0"/>
              </a:rPr>
              <a:t>.</a:t>
            </a:r>
          </a:p>
          <a:p>
            <a:pPr lvl="0"/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41220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771370" y="1271240"/>
            <a:ext cx="10524815" cy="23640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uk-UA"/>
            </a:defPPr>
            <a:lvl1pPr algn="ctr">
              <a:lnSpc>
                <a:spcPct val="80000"/>
              </a:lnSpc>
              <a:spcBef>
                <a:spcPts val="1000"/>
              </a:spcBef>
              <a:buFont typeface="Arial" panose="020B0604020202020204" pitchFamily="34" charset="0"/>
              <a:buNone/>
              <a:defRPr sz="4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9pPr>
          </a:lstStyle>
          <a:p>
            <a:pPr lvl="0"/>
            <a:r>
              <a:rPr lang="ru-RU" dirty="0"/>
              <a:t>«Именно </a:t>
            </a:r>
            <a:r>
              <a:rPr lang="ru-RU" b="1" dirty="0"/>
              <a:t>Его силой все растущее цветет, распускается каждый лист, каждый цветок и созревает каждый плод</a:t>
            </a:r>
            <a:r>
              <a:rPr lang="ru-RU" dirty="0"/>
              <a:t>». </a:t>
            </a:r>
            <a:endParaRPr lang="uk-UA" dirty="0"/>
          </a:p>
          <a:p>
            <a:r>
              <a:rPr lang="ru-RU" dirty="0">
                <a:latin typeface="Bahnschrift SemiLight Condensed" panose="020B0502040204020203" pitchFamily="34" charset="0"/>
              </a:rPr>
              <a:t>(Э. Уайт, Служение исцеления, с. 416)</a:t>
            </a:r>
            <a:r>
              <a:rPr lang="uk-UA" dirty="0">
                <a:latin typeface="Bahnschrift SemiLight Condensed" panose="020B0502040204020203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43741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771370" y="412596"/>
            <a:ext cx="10524815" cy="29104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uk-UA"/>
            </a:defPPr>
            <a:lvl1pPr algn="ctr">
              <a:lnSpc>
                <a:spcPct val="80000"/>
              </a:lnSpc>
              <a:spcBef>
                <a:spcPts val="1000"/>
              </a:spcBef>
              <a:buFont typeface="Arial" panose="020B0604020202020204" pitchFamily="34" charset="0"/>
              <a:buNone/>
              <a:defRPr sz="4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9pPr>
          </a:lstStyle>
          <a:p>
            <a:pPr lvl="0"/>
            <a:r>
              <a:rPr lang="ru-RU" dirty="0"/>
              <a:t>«Это постоянное стремление </a:t>
            </a:r>
            <a:r>
              <a:rPr lang="uk-UA" dirty="0"/>
              <a:t>с</a:t>
            </a:r>
            <a:r>
              <a:rPr lang="ru-RU" dirty="0" err="1"/>
              <a:t>атаны</a:t>
            </a:r>
            <a:r>
              <a:rPr lang="ru-RU" dirty="0"/>
              <a:t> — </a:t>
            </a:r>
            <a:r>
              <a:rPr lang="uk-UA" dirty="0"/>
              <a:t>(1) </a:t>
            </a:r>
            <a:r>
              <a:rPr lang="ru-RU" b="1" u="sng" dirty="0"/>
              <a:t>исказить характер Бога</a:t>
            </a:r>
            <a:r>
              <a:rPr lang="ru-RU" dirty="0"/>
              <a:t>, </a:t>
            </a:r>
            <a:r>
              <a:rPr lang="uk-UA" dirty="0"/>
              <a:t>(2) </a:t>
            </a:r>
            <a:r>
              <a:rPr lang="ru-RU" u="sng" dirty="0"/>
              <a:t>извращать природу греха</a:t>
            </a:r>
            <a:r>
              <a:rPr lang="ru-RU" dirty="0"/>
              <a:t> и </a:t>
            </a:r>
            <a:r>
              <a:rPr lang="uk-UA" dirty="0"/>
              <a:t>(3) </a:t>
            </a:r>
            <a:r>
              <a:rPr lang="ru-RU" u="sng" dirty="0"/>
              <a:t>скрывать истинные вопросы</a:t>
            </a:r>
            <a:r>
              <a:rPr lang="ru-RU" dirty="0"/>
              <a:t>, </a:t>
            </a:r>
            <a:r>
              <a:rPr lang="ru-RU" b="1" u="sng" dirty="0"/>
              <a:t>составляющие предмет великой борьбы</a:t>
            </a:r>
            <a:r>
              <a:rPr lang="ru-RU" dirty="0"/>
              <a:t>. Его софизмы ослабляют обязательность Божественного закона и </a:t>
            </a:r>
            <a:r>
              <a:rPr lang="ru-RU" b="1" dirty="0"/>
              <a:t>дают людям дозволение на грех</a:t>
            </a:r>
            <a:r>
              <a:rPr lang="ru-RU" dirty="0"/>
              <a:t>. </a:t>
            </a:r>
            <a:r>
              <a:rPr lang="ru-RU" b="1" u="sng" dirty="0"/>
              <a:t>В то же время он внушает им ложные представления о Боге, чтобы люди относились к Нему со страхом и ненавистью, а не с </a:t>
            </a:r>
            <a:r>
              <a:rPr lang="ru-RU" b="1" u="sng" dirty="0" smtClean="0"/>
              <a:t>любовью</a:t>
            </a:r>
            <a:r>
              <a:rPr lang="ru-RU" dirty="0" smtClean="0"/>
              <a:t>…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659775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827126" y="1957155"/>
            <a:ext cx="10094913" cy="1823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uk-UA"/>
            </a:defPPr>
            <a:lvl1pPr algn="ctr">
              <a:lnSpc>
                <a:spcPct val="80000"/>
              </a:lnSpc>
              <a:spcBef>
                <a:spcPts val="1000"/>
              </a:spcBef>
              <a:buFont typeface="Arial" panose="020B0604020202020204" pitchFamily="34" charset="0"/>
              <a:buNone/>
              <a:defRPr sz="4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9pPr>
          </a:lstStyle>
          <a:p>
            <a:pPr lvl="0"/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«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З</a:t>
            </a: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акон 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— это отражение Божьего характера</a:t>
            </a:r>
            <a:r>
              <a:rPr lang="ru-RU" dirty="0"/>
              <a:t>».  </a:t>
            </a:r>
            <a:endParaRPr lang="uk-UA" dirty="0"/>
          </a:p>
          <a:p>
            <a:r>
              <a:rPr lang="ru-RU" sz="3000" dirty="0" smtClean="0">
                <a:latin typeface="Bahnschrift SemiLight Condensed" panose="020B0502040204020203" pitchFamily="34" charset="0"/>
              </a:rPr>
              <a:t>(Э</a:t>
            </a:r>
            <a:r>
              <a:rPr lang="ru-RU" sz="3000" dirty="0">
                <a:latin typeface="Bahnschrift SemiLight Condensed" panose="020B0502040204020203" pitchFamily="34" charset="0"/>
              </a:rPr>
              <a:t>. Уайт, Наглядные уроки Христа, с. </a:t>
            </a:r>
            <a:r>
              <a:rPr lang="ru-RU" sz="3000" dirty="0" smtClean="0">
                <a:latin typeface="Bahnschrift SemiLight Condensed" panose="020B0502040204020203" pitchFamily="34" charset="0"/>
              </a:rPr>
              <a:t>315)</a:t>
            </a:r>
            <a:endParaRPr lang="uk-UA" sz="3000" dirty="0">
              <a:latin typeface="Bahnschrift SemiLight 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4022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804824" y="289932"/>
            <a:ext cx="10524815" cy="65680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uk-UA"/>
            </a:defPPr>
            <a:lvl1pPr algn="ctr">
              <a:lnSpc>
                <a:spcPct val="80000"/>
              </a:lnSpc>
              <a:spcBef>
                <a:spcPts val="1000"/>
              </a:spcBef>
              <a:buFont typeface="Arial" panose="020B0604020202020204" pitchFamily="34" charset="0"/>
              <a:buNone/>
              <a:defRPr sz="4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9pPr>
          </a:lstStyle>
          <a:p>
            <a:pPr lvl="0"/>
            <a:r>
              <a:rPr lang="ru-RU" b="1" dirty="0" smtClean="0"/>
              <a:t>…Жестокость</a:t>
            </a:r>
            <a:r>
              <a:rPr lang="ru-RU" b="1" dirty="0"/>
              <a:t>, присущая </a:t>
            </a:r>
            <a:r>
              <a:rPr lang="uk-UA" b="1" dirty="0" err="1"/>
              <a:t>сатанинскому</a:t>
            </a:r>
            <a:r>
              <a:rPr lang="ru-RU" b="1" dirty="0"/>
              <a:t> характеру, приписывается Творцу</a:t>
            </a:r>
            <a:r>
              <a:rPr lang="ru-RU" dirty="0"/>
              <a:t>; </a:t>
            </a:r>
            <a:r>
              <a:rPr lang="ru-RU" u="sng" dirty="0"/>
              <a:t>она воплощается в религиозных системах и выражается в формах поклонения</a:t>
            </a:r>
            <a:r>
              <a:rPr lang="ru-RU" dirty="0"/>
              <a:t>. Так разум людей ослепляется, и </a:t>
            </a:r>
            <a:r>
              <a:rPr lang="uk-UA" dirty="0"/>
              <a:t>с</a:t>
            </a:r>
            <a:r>
              <a:rPr lang="ru-RU" dirty="0" err="1"/>
              <a:t>атана</a:t>
            </a:r>
            <a:r>
              <a:rPr lang="ru-RU" dirty="0"/>
              <a:t> делает их своими орудиями в борьбе против Бога. </a:t>
            </a:r>
            <a:r>
              <a:rPr lang="ru-RU" u="sng" dirty="0"/>
              <a:t>Извращённые представления о Божественных качествах привели языческие народы к вере в необходимость человеческих жертв для приобретения благоволения Божества</a:t>
            </a:r>
            <a:r>
              <a:rPr lang="ru-RU" dirty="0"/>
              <a:t>; ужасная жестокость совершалась под различными формами идолопоклонства». </a:t>
            </a:r>
            <a:endParaRPr lang="uk-UA" dirty="0"/>
          </a:p>
          <a:p>
            <a:r>
              <a:rPr lang="ru-RU" dirty="0" smtClean="0">
                <a:latin typeface="Bahnschrift SemiLight Condensed" panose="020B0502040204020203" pitchFamily="34" charset="0"/>
              </a:rPr>
              <a:t>(Э</a:t>
            </a:r>
            <a:r>
              <a:rPr lang="ru-RU" dirty="0">
                <a:latin typeface="Bahnschrift SemiLight Condensed" panose="020B0502040204020203" pitchFamily="34" charset="0"/>
              </a:rPr>
              <a:t>. Уайт, Великая борьба, с. </a:t>
            </a:r>
            <a:r>
              <a:rPr lang="ru-RU" dirty="0" smtClean="0">
                <a:latin typeface="Bahnschrift SemiLight Condensed" panose="020B0502040204020203" pitchFamily="34" charset="0"/>
              </a:rPr>
              <a:t>569)</a:t>
            </a:r>
            <a:r>
              <a:rPr lang="uk-UA" dirty="0" smtClean="0">
                <a:latin typeface="Bahnschrift SemiLight Condensed" panose="020B0502040204020203" pitchFamily="34" charset="0"/>
              </a:rPr>
              <a:t>.</a:t>
            </a:r>
            <a:endParaRPr lang="uk-UA" dirty="0">
              <a:latin typeface="Bahnschrift SemiLight 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6890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715614" y="412595"/>
            <a:ext cx="10524815" cy="5798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uk-UA"/>
            </a:defPPr>
            <a:lvl1pPr algn="ctr">
              <a:lnSpc>
                <a:spcPct val="80000"/>
              </a:lnSpc>
              <a:spcBef>
                <a:spcPts val="1000"/>
              </a:spcBef>
              <a:buFont typeface="Arial" panose="020B0604020202020204" pitchFamily="34" charset="0"/>
              <a:buNone/>
              <a:defRPr sz="4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9pPr>
          </a:lstStyle>
          <a:p>
            <a:pPr lvl="0"/>
            <a:r>
              <a:rPr lang="ru-RU" dirty="0"/>
              <a:t>«Усилия сатаны </a:t>
            </a:r>
            <a:r>
              <a:rPr lang="uk-UA" dirty="0"/>
              <a:t>(1) </a:t>
            </a:r>
            <a:r>
              <a:rPr lang="ru-RU" b="1" u="sng" dirty="0"/>
              <a:t>исказить характер Бога</a:t>
            </a:r>
            <a:r>
              <a:rPr lang="ru-RU" dirty="0"/>
              <a:t>, </a:t>
            </a:r>
            <a:r>
              <a:rPr lang="uk-UA" dirty="0"/>
              <a:t>(2) </a:t>
            </a:r>
            <a:r>
              <a:rPr lang="ru-RU" u="sng" dirty="0"/>
              <a:t>заставить людей лелеять ложное представление о Творце</a:t>
            </a:r>
            <a:r>
              <a:rPr lang="ru-RU" dirty="0"/>
              <a:t> и таким образом </a:t>
            </a:r>
            <a:r>
              <a:rPr lang="uk-UA" dirty="0"/>
              <a:t>(3) </a:t>
            </a:r>
            <a:r>
              <a:rPr lang="ru-RU" u="sng" dirty="0"/>
              <a:t>относиться к Нему со страхом и ненавистью</a:t>
            </a:r>
            <a:r>
              <a:rPr lang="ru-RU" dirty="0"/>
              <a:t>, а не с любовью; его </a:t>
            </a:r>
            <a:r>
              <a:rPr lang="uk-UA" dirty="0"/>
              <a:t>(4) </a:t>
            </a:r>
            <a:r>
              <a:rPr lang="ru-RU" u="sng" dirty="0"/>
              <a:t>попытки отменить Божественный закон</a:t>
            </a:r>
            <a:r>
              <a:rPr lang="ru-RU" dirty="0"/>
              <a:t>, </a:t>
            </a:r>
            <a:r>
              <a:rPr lang="uk-UA" dirty="0"/>
              <a:t>(5) </a:t>
            </a:r>
            <a:r>
              <a:rPr lang="ru-RU" u="sng" dirty="0"/>
              <a:t>внушая людям, что они свободны от его требований</a:t>
            </a:r>
            <a:r>
              <a:rPr lang="ru-RU" dirty="0"/>
              <a:t>; и </a:t>
            </a:r>
            <a:r>
              <a:rPr lang="uk-UA" dirty="0"/>
              <a:t>(6) </a:t>
            </a:r>
            <a:r>
              <a:rPr lang="ru-RU" u="sng" dirty="0"/>
              <a:t>его преследования тех, кто осмеливается противостоять его обманам</a:t>
            </a:r>
            <a:r>
              <a:rPr lang="ru-RU" dirty="0"/>
              <a:t>, — всё это сатана упорно осуществлял во все века».  </a:t>
            </a:r>
            <a:endParaRPr lang="uk-UA" dirty="0"/>
          </a:p>
          <a:p>
            <a:r>
              <a:rPr lang="ru-RU" dirty="0" smtClean="0">
                <a:latin typeface="Bahnschrift SemiLight Condensed" panose="020B0502040204020203" pitchFamily="34" charset="0"/>
              </a:rPr>
              <a:t>(Э</a:t>
            </a:r>
            <a:r>
              <a:rPr lang="ru-RU" dirty="0">
                <a:latin typeface="Bahnschrift SemiLight Condensed" panose="020B0502040204020203" pitchFamily="34" charset="0"/>
              </a:rPr>
              <a:t>. Уайт, Великая борьба, введение, с. </a:t>
            </a:r>
            <a:r>
              <a:rPr lang="en-US" dirty="0" smtClean="0">
                <a:latin typeface="Bahnschrift SemiLight Condensed" panose="020B0502040204020203" pitchFamily="34" charset="0"/>
              </a:rPr>
              <a:t>X</a:t>
            </a:r>
            <a:r>
              <a:rPr lang="ru-RU" dirty="0" smtClean="0">
                <a:latin typeface="Bahnschrift SemiLight Condensed" panose="020B0502040204020203" pitchFamily="34" charset="0"/>
              </a:rPr>
              <a:t>1).</a:t>
            </a:r>
            <a:endParaRPr lang="uk-UA" dirty="0">
              <a:latin typeface="Bahnschrift SemiLight 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1612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815975" y="1700679"/>
            <a:ext cx="10094913" cy="22803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uk-UA"/>
            </a:defPPr>
            <a:lvl1pPr algn="ctr">
              <a:lnSpc>
                <a:spcPct val="80000"/>
              </a:lnSpc>
              <a:spcBef>
                <a:spcPts val="1000"/>
              </a:spcBef>
              <a:buFont typeface="Arial" panose="020B0604020202020204" pitchFamily="34" charset="0"/>
              <a:buNone/>
              <a:defRPr sz="4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9pPr>
          </a:lstStyle>
          <a:p>
            <a:r>
              <a:rPr lang="uk-UA" dirty="0"/>
              <a:t> </a:t>
            </a:r>
            <a:r>
              <a:rPr lang="ru-RU" dirty="0"/>
              <a:t>«Ты совершен был в путях твоих со дня сотворения твоего, доколе не нашлось в тебе беззакония» </a:t>
            </a:r>
            <a:r>
              <a:rPr lang="ru-RU" sz="3000" dirty="0">
                <a:latin typeface="Bahnschrift SemiLight Condensed" panose="020B0502040204020203" pitchFamily="34" charset="0"/>
              </a:rPr>
              <a:t>(</a:t>
            </a:r>
            <a:r>
              <a:rPr lang="ru-RU" sz="3000" dirty="0" err="1">
                <a:latin typeface="Bahnschrift SemiLight Condensed" panose="020B0502040204020203" pitchFamily="34" charset="0"/>
              </a:rPr>
              <a:t>Иезекииль</a:t>
            </a:r>
            <a:r>
              <a:rPr lang="ru-RU" sz="3000" dirty="0">
                <a:latin typeface="Bahnschrift SemiLight Condensed" panose="020B0502040204020203" pitchFamily="34" charset="0"/>
              </a:rPr>
              <a:t> 28:15).  </a:t>
            </a:r>
            <a:endParaRPr lang="uk-UA" sz="3000" dirty="0">
              <a:latin typeface="Bahnschrift SemiLight 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7727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804824" y="1906860"/>
            <a:ext cx="10524815" cy="17618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uk-UA"/>
            </a:defPPr>
            <a:lvl1pPr algn="ctr">
              <a:lnSpc>
                <a:spcPct val="80000"/>
              </a:lnSpc>
              <a:spcBef>
                <a:spcPts val="1000"/>
              </a:spcBef>
              <a:buFont typeface="Arial" panose="020B0604020202020204" pitchFamily="34" charset="0"/>
              <a:buNone/>
              <a:defRPr sz="4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9pPr>
          </a:lstStyle>
          <a:p>
            <a:r>
              <a:rPr lang="ru-RU" dirty="0"/>
              <a:t>«</a:t>
            </a:r>
            <a:r>
              <a:rPr lang="ru-RU" u="sng" dirty="0"/>
              <a:t>От красоты твоей возгордилось сердце твое</a:t>
            </a:r>
            <a:r>
              <a:rPr lang="ru-RU" dirty="0"/>
              <a:t>, </a:t>
            </a:r>
            <a:r>
              <a:rPr lang="ru-RU" u="sng" dirty="0"/>
              <a:t>от тщеславия твоего </a:t>
            </a:r>
            <a:r>
              <a:rPr lang="ru-RU" dirty="0"/>
              <a:t>ты погубил мудрость твою» </a:t>
            </a:r>
            <a:r>
              <a:rPr lang="ru-RU" sz="3000" dirty="0">
                <a:latin typeface="Bahnschrift SemiLight Condensed" panose="020B0502040204020203" pitchFamily="34" charset="0"/>
              </a:rPr>
              <a:t>(</a:t>
            </a:r>
            <a:r>
              <a:rPr lang="ru-RU" sz="3000" dirty="0" err="1">
                <a:latin typeface="Bahnschrift SemiLight Condensed" panose="020B0502040204020203" pitchFamily="34" charset="0"/>
              </a:rPr>
              <a:t>Иезекииль</a:t>
            </a:r>
            <a:r>
              <a:rPr lang="ru-RU" sz="3000" dirty="0">
                <a:latin typeface="Bahnschrift SemiLight Condensed" panose="020B0502040204020203" pitchFamily="34" charset="0"/>
              </a:rPr>
              <a:t> 28:17).  </a:t>
            </a:r>
            <a:endParaRPr lang="uk-UA" sz="3000" dirty="0">
              <a:latin typeface="Bahnschrift SemiLight 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3822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626404" y="1460809"/>
            <a:ext cx="10524815" cy="18845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uk-UA"/>
            </a:defPPr>
            <a:lvl1pPr algn="ctr">
              <a:lnSpc>
                <a:spcPct val="80000"/>
              </a:lnSpc>
              <a:spcBef>
                <a:spcPts val="1000"/>
              </a:spcBef>
              <a:buFont typeface="Arial" panose="020B0604020202020204" pitchFamily="34" charset="0"/>
              <a:buNone/>
              <a:defRPr sz="4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9pPr>
          </a:lstStyle>
          <a:p>
            <a:r>
              <a:rPr lang="ru-RU" dirty="0"/>
              <a:t>Он был «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воспитан и обучен в небесных чертогах</a:t>
            </a:r>
            <a:r>
              <a:rPr lang="ru-RU" dirty="0"/>
              <a:t>».  </a:t>
            </a:r>
            <a:endParaRPr lang="uk-UA" dirty="0"/>
          </a:p>
          <a:p>
            <a:r>
              <a:rPr lang="ru-RU" sz="3000" dirty="0" smtClean="0">
                <a:latin typeface="Bahnschrift SemiLight Condensed" panose="020B0502040204020203" pitchFamily="34" charset="0"/>
              </a:rPr>
              <a:t>(Э</a:t>
            </a:r>
            <a:r>
              <a:rPr lang="ru-RU" sz="3000" dirty="0">
                <a:latin typeface="Bahnschrift SemiLight Condensed" panose="020B0502040204020203" pitchFamily="34" charset="0"/>
              </a:rPr>
              <a:t>. Уайт, Основы христианского воспитания, с. </a:t>
            </a:r>
            <a:r>
              <a:rPr lang="ru-RU" sz="3000" dirty="0" smtClean="0">
                <a:latin typeface="Bahnschrift SemiLight Condensed" panose="020B0502040204020203" pitchFamily="34" charset="0"/>
              </a:rPr>
              <a:t>167)</a:t>
            </a:r>
            <a:endParaRPr lang="uk-UA" sz="3000" dirty="0">
              <a:latin typeface="Bahnschrift SemiLight 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0684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737916" y="1193181"/>
            <a:ext cx="10524815" cy="3389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uk-UA"/>
            </a:defPPr>
            <a:lvl1pPr algn="ctr">
              <a:lnSpc>
                <a:spcPct val="80000"/>
              </a:lnSpc>
              <a:spcBef>
                <a:spcPts val="1000"/>
              </a:spcBef>
              <a:buFont typeface="Arial" panose="020B0604020202020204" pitchFamily="34" charset="0"/>
              <a:buNone/>
              <a:defRPr sz="4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9pPr>
          </a:lstStyle>
          <a:p>
            <a:pPr marL="742950" indent="-742950">
              <a:buAutoNum type="arabicParenBoth"/>
            </a:pPr>
            <a:r>
              <a:rPr lang="ru-RU" u="sng" dirty="0" smtClean="0"/>
              <a:t>разрушил </a:t>
            </a:r>
            <a:r>
              <a:rPr lang="ru-RU" u="sng" dirty="0"/>
              <a:t>способность мыслить правильно</a:t>
            </a:r>
            <a:r>
              <a:rPr lang="ru-RU" dirty="0"/>
              <a:t>, </a:t>
            </a:r>
            <a:endParaRPr lang="ru-RU" dirty="0" smtClean="0"/>
          </a:p>
          <a:p>
            <a:pPr marL="742950" indent="-742950">
              <a:buAutoNum type="arabicParenBoth"/>
            </a:pPr>
            <a:endParaRPr lang="ru-RU" dirty="0"/>
          </a:p>
          <a:p>
            <a:r>
              <a:rPr lang="ru-RU" dirty="0" smtClean="0"/>
              <a:t>(</a:t>
            </a:r>
            <a:r>
              <a:rPr lang="ru-RU" dirty="0"/>
              <a:t>2) </a:t>
            </a:r>
            <a:r>
              <a:rPr lang="ru-RU" u="sng" dirty="0"/>
              <a:t>позволив гордости отлучить его от источника всякой мудрости</a:t>
            </a:r>
            <a:r>
              <a:rPr lang="ru-RU" dirty="0"/>
              <a:t>, как написано: «от тщеславия твоего ты погубил мудрость твою» </a:t>
            </a:r>
            <a:r>
              <a:rPr lang="ru-RU" sz="3000" dirty="0">
                <a:latin typeface="Bahnschrift SemiLight Condensed" panose="020B0502040204020203" pitchFamily="34" charset="0"/>
              </a:rPr>
              <a:t>(</a:t>
            </a:r>
            <a:r>
              <a:rPr lang="ru-RU" sz="3000" dirty="0" err="1">
                <a:latin typeface="Bahnschrift SemiLight Condensed" panose="020B0502040204020203" pitchFamily="34" charset="0"/>
              </a:rPr>
              <a:t>Иезекииль</a:t>
            </a:r>
            <a:r>
              <a:rPr lang="ru-RU" sz="3000" dirty="0">
                <a:latin typeface="Bahnschrift SemiLight Condensed" panose="020B0502040204020203" pitchFamily="34" charset="0"/>
              </a:rPr>
              <a:t> 28:17). </a:t>
            </a:r>
            <a:endParaRPr lang="en-US" altLang="ru-RU" sz="3000" dirty="0">
              <a:latin typeface="Bahnschrift SemiLight 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7740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760219" y="1483112"/>
            <a:ext cx="10524815" cy="389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uk-UA"/>
            </a:defPPr>
            <a:lvl1pPr algn="ctr">
              <a:lnSpc>
                <a:spcPct val="80000"/>
              </a:lnSpc>
              <a:spcBef>
                <a:spcPts val="1000"/>
              </a:spcBef>
              <a:buFont typeface="Arial" panose="020B0604020202020204" pitchFamily="34" charset="0"/>
              <a:buNone/>
              <a:defRPr sz="4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9pPr>
          </a:lstStyle>
          <a:p>
            <a:r>
              <a:rPr lang="ru-RU" dirty="0"/>
              <a:t> «Мало-помалу Люцифер стал </a:t>
            </a:r>
            <a:r>
              <a:rPr lang="ru-RU" dirty="0">
                <a:solidFill>
                  <a:srgbClr val="FF0000"/>
                </a:solidFill>
              </a:rPr>
              <a:t>потакать желанию </a:t>
            </a:r>
            <a:r>
              <a:rPr lang="ru-RU" dirty="0" err="1">
                <a:solidFill>
                  <a:srgbClr val="FF0000"/>
                </a:solidFill>
              </a:rPr>
              <a:t>самовозвышения</a:t>
            </a:r>
            <a:r>
              <a:rPr lang="ru-RU" dirty="0" smtClean="0"/>
              <a:t>...» </a:t>
            </a:r>
          </a:p>
          <a:p>
            <a:r>
              <a:rPr lang="ru-RU" dirty="0" smtClean="0"/>
              <a:t>пока </a:t>
            </a:r>
            <a:r>
              <a:rPr lang="ru-RU" dirty="0"/>
              <a:t>не стал </a:t>
            </a:r>
            <a:endParaRPr lang="ru-RU" dirty="0" smtClean="0"/>
          </a:p>
          <a:p>
            <a:r>
              <a:rPr lang="ru-RU" dirty="0" smtClean="0"/>
              <a:t>«</a:t>
            </a:r>
            <a:r>
              <a:rPr lang="ru-RU" dirty="0">
                <a:solidFill>
                  <a:srgbClr val="FF0000"/>
                </a:solidFill>
              </a:rPr>
              <a:t>завидовать</a:t>
            </a:r>
            <a:r>
              <a:rPr lang="ru-RU" dirty="0"/>
              <a:t> славе, которой Бесконечный Отец почтил Своего Сына, и </a:t>
            </a:r>
            <a:r>
              <a:rPr lang="ru-RU" dirty="0">
                <a:solidFill>
                  <a:srgbClr val="FF0000"/>
                </a:solidFill>
              </a:rPr>
              <a:t>возжелал</a:t>
            </a:r>
            <a:r>
              <a:rPr lang="ru-RU" dirty="0"/>
              <a:t> власти, принадлежащей только Христу</a:t>
            </a:r>
            <a:r>
              <a:rPr lang="ru-RU" dirty="0" smtClean="0"/>
              <a:t>». </a:t>
            </a:r>
          </a:p>
          <a:p>
            <a:r>
              <a:rPr lang="ru-RU" sz="3000" dirty="0">
                <a:latin typeface="Bahnschrift SemiLight Condensed" panose="020B0502040204020203" pitchFamily="34" charset="0"/>
              </a:rPr>
              <a:t>(Э. Уайт «Патриархи и пророки» (с. 35)  </a:t>
            </a:r>
            <a:endParaRPr lang="uk-UA" sz="3000" dirty="0">
              <a:latin typeface="Bahnschrift SemiLight 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1274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715614" y="267631"/>
            <a:ext cx="10524815" cy="63227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uk-UA"/>
            </a:defPPr>
            <a:lvl1pPr algn="ctr">
              <a:lnSpc>
                <a:spcPct val="80000"/>
              </a:lnSpc>
              <a:spcBef>
                <a:spcPts val="1000"/>
              </a:spcBef>
              <a:buFont typeface="Arial" panose="020B0604020202020204" pitchFamily="34" charset="0"/>
              <a:buNone/>
              <a:defRPr sz="4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9pPr>
          </a:lstStyle>
          <a:p>
            <a:pPr lvl="0"/>
            <a:r>
              <a:rPr lang="ru-RU" b="1" dirty="0"/>
              <a:t>«Теперь совершенная гармония небес была нарушена</a:t>
            </a:r>
            <a:r>
              <a:rPr lang="ru-RU" dirty="0"/>
              <a:t>. Склонность Люцифера служить себе, а не своему Творцу, </a:t>
            </a:r>
            <a:r>
              <a:rPr lang="ru-RU" b="1" dirty="0"/>
              <a:t>вызывала чувство тревоги у тех, кто считал, что слава Божья должна быть превыше всего</a:t>
            </a:r>
            <a:r>
              <a:rPr lang="ru-RU" dirty="0"/>
              <a:t>. </a:t>
            </a:r>
            <a:r>
              <a:rPr lang="ru-RU" b="1" u="sng" dirty="0"/>
              <a:t>На небесном совете</a:t>
            </a:r>
            <a:r>
              <a:rPr lang="ru-RU" b="1" dirty="0"/>
              <a:t> ангелы обратились к Люциферу с мольбой</a:t>
            </a:r>
            <a:r>
              <a:rPr lang="ru-RU" dirty="0"/>
              <a:t>. </a:t>
            </a:r>
            <a:r>
              <a:rPr lang="ru-RU" b="1" dirty="0"/>
              <a:t>Сын Божий представил ему</a:t>
            </a:r>
            <a:r>
              <a:rPr lang="ru-RU" dirty="0"/>
              <a:t> </a:t>
            </a:r>
            <a:r>
              <a:rPr lang="ru-RU" u="sng" dirty="0"/>
              <a:t>величие, благость и справедливость Творца</a:t>
            </a:r>
            <a:r>
              <a:rPr lang="ru-RU" dirty="0"/>
              <a:t>, а также </a:t>
            </a:r>
            <a:r>
              <a:rPr lang="ru-RU" b="1" u="sng" dirty="0"/>
              <a:t>священную и неизменную природу Его закона</a:t>
            </a:r>
            <a:r>
              <a:rPr lang="ru-RU" dirty="0"/>
              <a:t>. Сам Бог установил небесный порядок; и </a:t>
            </a:r>
            <a:r>
              <a:rPr lang="ru-RU" b="1" dirty="0"/>
              <a:t>отступив от него, Люцифер обесчестит своего Создателя и навлечет на себя </a:t>
            </a:r>
            <a:r>
              <a:rPr lang="ru-RU" b="1" dirty="0" smtClean="0"/>
              <a:t>гибель</a:t>
            </a:r>
            <a:r>
              <a:rPr lang="ru-RU" dirty="0" smtClean="0"/>
              <a:t>…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7558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1688</Words>
  <Application>Microsoft Office PowerPoint</Application>
  <PresentationFormat>Произвольный</PresentationFormat>
  <Paragraphs>67</Paragraphs>
  <Slides>31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2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Андрій Володимирович Каращук</dc:creator>
  <cp:lastModifiedBy>Admin</cp:lastModifiedBy>
  <cp:revision>13</cp:revision>
  <dcterms:created xsi:type="dcterms:W3CDTF">2025-07-03T12:55:23Z</dcterms:created>
  <dcterms:modified xsi:type="dcterms:W3CDTF">2025-07-12T11:27:13Z</dcterms:modified>
</cp:coreProperties>
</file>