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-366" y="10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090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075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196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407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165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104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817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460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61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886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754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460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869516" y="545295"/>
            <a:ext cx="10537903" cy="231945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 anchorCtr="0"/>
          <a:lstStyle>
            <a:lvl1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5400" dirty="0" smtClean="0">
                <a:latin typeface="Bahnschrift SemiBold Condensed" panose="020B0502040204020203" pitchFamily="34" charset="0"/>
                <a:ea typeface="Arial Unicode MS" panose="020B0604020202020204" pitchFamily="34" charset="-128"/>
                <a:cs typeface="Gotham Pro Medium" panose="02000603030000020004" pitchFamily="2" charset="0"/>
              </a:rPr>
              <a:t>СЕМИНАР:</a:t>
            </a:r>
          </a:p>
          <a:p>
            <a:pPr algn="ctr" eaLnBrk="1" hangingPunct="1">
              <a:defRPr/>
            </a:pPr>
            <a:endParaRPr lang="ru-RU" sz="2500" dirty="0" smtClean="0">
              <a:latin typeface="Gotham Pro Medium" panose="02000603030000020004" pitchFamily="2" charset="0"/>
              <a:ea typeface="Arial Unicode MS" panose="020B0604020202020204" pitchFamily="34" charset="-128"/>
              <a:cs typeface="Gotham Pro Medium" panose="02000603030000020004" pitchFamily="2" charset="0"/>
            </a:endParaRPr>
          </a:p>
          <a:p>
            <a:pPr algn="ctr" eaLnBrk="1" hangingPunct="1">
              <a:defRPr/>
            </a:pPr>
            <a:r>
              <a:rPr lang="ru-RU" sz="5400" dirty="0" smtClean="0">
                <a:latin typeface="Impact" panose="020B080603090205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«Характер Бога»</a:t>
            </a:r>
            <a:endParaRPr lang="ru-RU" altLang="ru-RU" sz="5400" b="1" dirty="0" smtClean="0">
              <a:solidFill>
                <a:srgbClr val="0000FF"/>
              </a:solidFill>
              <a:latin typeface="Harlow Solid Italic" pitchFamily="82" charset="0"/>
            </a:endParaRPr>
          </a:p>
        </p:txBody>
      </p:sp>
      <p:sp>
        <p:nvSpPr>
          <p:cNvPr id="5" name="Title 1"/>
          <p:cNvSpPr>
            <a:spLocks/>
          </p:cNvSpPr>
          <p:nvPr/>
        </p:nvSpPr>
        <p:spPr bwMode="auto">
          <a:xfrm>
            <a:off x="869515" y="3523786"/>
            <a:ext cx="10537903" cy="12113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/>
          <a:lstStyle>
            <a:lvl1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>
              <a:defRPr/>
            </a:pPr>
            <a:r>
              <a:rPr lang="ru-RU" sz="5400" dirty="0" smtClean="0">
                <a:latin typeface="Bahnschrift SemiBold Condensed" panose="020B0502040204020203" pitchFamily="34" charset="0"/>
                <a:ea typeface="Arial Unicode MS" panose="020B0604020202020204" pitchFamily="34" charset="-128"/>
                <a:cs typeface="Gotham Pro Medium" panose="02000603030000020004" pitchFamily="2" charset="0"/>
              </a:rPr>
              <a:t>Тема № </a:t>
            </a:r>
            <a:r>
              <a:rPr lang="ru-RU" sz="5400" dirty="0">
                <a:latin typeface="Bahnschrift SemiBold Condensed" panose="020B0502040204020203" pitchFamily="34" charset="0"/>
                <a:ea typeface="Arial Unicode MS" panose="020B0604020202020204" pitchFamily="34" charset="-128"/>
                <a:cs typeface="Gotham Pro Medium" panose="02000603030000020004" pitchFamily="2" charset="0"/>
              </a:rPr>
              <a:t>4</a:t>
            </a:r>
            <a:r>
              <a:rPr lang="ru-RU" sz="5400" dirty="0" smtClean="0">
                <a:latin typeface="Bahnschrift SemiBold Condensed" panose="020B0502040204020203" pitchFamily="34" charset="0"/>
                <a:ea typeface="Arial Unicode MS" panose="020B0604020202020204" pitchFamily="34" charset="-128"/>
                <a:cs typeface="Gotham Pro Medium" panose="02000603030000020004" pitchFamily="2" charset="0"/>
              </a:rPr>
              <a:t> </a:t>
            </a:r>
            <a:r>
              <a:rPr lang="ru-RU" dirty="0" smtClean="0">
                <a:latin typeface="Bahnschrift SemiBold Condensed" panose="020B0502040204020203" pitchFamily="34" charset="0"/>
              </a:rPr>
              <a:t>ХАРАКТЕР БОГА </a:t>
            </a:r>
            <a:r>
              <a:rPr lang="ru-RU" dirty="0">
                <a:latin typeface="Bahnschrift SemiBold Condensed" panose="020B0502040204020203" pitchFamily="34" charset="0"/>
              </a:rPr>
              <a:t>И </a:t>
            </a:r>
            <a:r>
              <a:rPr lang="ru-RU" dirty="0" smtClean="0">
                <a:latin typeface="Bahnschrift SemiBold Condensed" panose="020B0502040204020203" pitchFamily="34" charset="0"/>
              </a:rPr>
              <a:t>ПОСЛЕДНЕЕ ПОКОЛЕНИЕ</a:t>
            </a:r>
            <a:endParaRPr lang="ru-RU" altLang="ru-RU" dirty="0"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932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0219" y="1483113"/>
            <a:ext cx="10524815" cy="360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</a:t>
            </a:r>
            <a:r>
              <a:rPr lang="ru-RU" sz="3500" b="1" dirty="0"/>
              <a:t>Целью Бога было утвердить всё на вечной основе безопасности</a:t>
            </a:r>
            <a:r>
              <a:rPr lang="ru-RU" sz="3500" dirty="0"/>
              <a:t>, и </a:t>
            </a:r>
            <a:r>
              <a:rPr lang="ru-RU" sz="3500" u="sng" dirty="0"/>
              <a:t>на небесных советах было решено дать время, чтобы сатана мог развить принципы, лежащие в основе его системы правления</a:t>
            </a:r>
            <a:r>
              <a:rPr lang="ru-RU" sz="3500" dirty="0"/>
              <a:t>. </a:t>
            </a:r>
            <a:r>
              <a:rPr lang="ru-RU" sz="3500" b="1" u="sng" dirty="0"/>
              <a:t>Он утверждал, что они превосходят Божьи принципы</a:t>
            </a:r>
            <a:r>
              <a:rPr lang="ru-RU" sz="3500" dirty="0"/>
              <a:t>. Было дано время для проявления принципов сатаны, чтобы вся небесная вселенная могла увидеть их». </a:t>
            </a:r>
          </a:p>
          <a:p>
            <a:r>
              <a:rPr lang="uk-UA" sz="3500" dirty="0">
                <a:latin typeface="Bahnschrift SemiLight Condensed" panose="020B0502040204020203" pitchFamily="34" charset="0"/>
              </a:rPr>
              <a:t>Там же.</a:t>
            </a:r>
            <a:endParaRPr lang="ru-RU" sz="35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95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82522" y="1016911"/>
            <a:ext cx="10524815" cy="429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«Если бы в Христе был найден хоть один грех, </a:t>
            </a:r>
            <a:r>
              <a:rPr lang="ru-RU" sz="3500" b="1" u="sng" dirty="0"/>
              <a:t>если бы Он в чём-либо уступил сатане, чтобы избежать ужасных мучений</a:t>
            </a:r>
            <a:r>
              <a:rPr lang="ru-RU" sz="3500" dirty="0"/>
              <a:t>, </a:t>
            </a:r>
            <a:r>
              <a:rPr lang="ru-RU" sz="3500" u="sng" dirty="0"/>
              <a:t>враг Бога и человека восторжествовал бы</a:t>
            </a:r>
            <a:r>
              <a:rPr lang="ru-RU" sz="3500" dirty="0"/>
              <a:t>. </a:t>
            </a:r>
            <a:r>
              <a:rPr lang="ru-RU" sz="3500" b="1" dirty="0"/>
              <a:t>Христос склонил голову и умер, но сохранил веру и покорность Богу</a:t>
            </a:r>
            <a:r>
              <a:rPr lang="ru-RU" sz="3500" dirty="0"/>
              <a:t>. «И услышал я громкий голос, говорящий на небе: ныне настало спасение и сила и царство Бога нашего и власть Христа Его, потому что </a:t>
            </a:r>
            <a:r>
              <a:rPr lang="ru-RU" sz="3500" dirty="0" err="1"/>
              <a:t>низвержен</a:t>
            </a:r>
            <a:r>
              <a:rPr lang="ru-RU" sz="3500" dirty="0"/>
              <a:t> клеветник </a:t>
            </a:r>
            <a:r>
              <a:rPr lang="ru-RU" sz="3500" dirty="0" err="1"/>
              <a:t>братий</a:t>
            </a:r>
            <a:r>
              <a:rPr lang="ru-RU" sz="3500" dirty="0"/>
              <a:t> наших, клеветавших на них пред Богом нашим день и ночь» (Откровение 12:10)». 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Желание веков», с. 7</a:t>
            </a:r>
            <a:r>
              <a:rPr lang="uk-UA" sz="3500" dirty="0">
                <a:latin typeface="Bahnschrift SemiLight Condensed" panose="020B0502040204020203" pitchFamily="34" charset="0"/>
              </a:rPr>
              <a:t>61</a:t>
            </a:r>
            <a:r>
              <a:rPr lang="ru-RU" sz="3500" dirty="0">
                <a:latin typeface="Bahnschrift SemiLight Condensed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756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15613" y="502983"/>
            <a:ext cx="10524815" cy="6136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«Сатана увидел, что его маска сорвана. </a:t>
            </a:r>
            <a:r>
              <a:rPr lang="ru-RU" sz="3500" b="1" dirty="0"/>
              <a:t>Его правление было раскрыто перед </a:t>
            </a:r>
            <a:r>
              <a:rPr lang="ru-RU" sz="3500" b="1" dirty="0" err="1"/>
              <a:t>непавшими</a:t>
            </a:r>
            <a:r>
              <a:rPr lang="ru-RU" sz="3500" b="1" dirty="0"/>
              <a:t> ангелами и перед всей небесной вселенной</a:t>
            </a:r>
            <a:r>
              <a:rPr lang="ru-RU" sz="3500" dirty="0"/>
              <a:t>. </a:t>
            </a:r>
            <a:r>
              <a:rPr lang="ru-RU" sz="3500" b="1" u="sng" dirty="0"/>
              <a:t>Он показал себя убийцей</a:t>
            </a:r>
            <a:r>
              <a:rPr lang="ru-RU" sz="3500" dirty="0"/>
              <a:t>. </a:t>
            </a:r>
            <a:r>
              <a:rPr lang="ru-RU" sz="3500" b="1" u="sng" dirty="0"/>
              <a:t>Пролив кровь Сына Божьего, он окончательно лишился сочувствия небесных существ</a:t>
            </a:r>
            <a:r>
              <a:rPr lang="ru-RU" sz="3500" dirty="0"/>
              <a:t>. С этого момента его деятельность была ограничена. Какую бы позицию он ни занимал, он больше не мог встречать ангелов, выходящих из небесных чертогов, и </a:t>
            </a:r>
            <a:r>
              <a:rPr lang="ru-RU" sz="3500" u="sng" dirty="0"/>
              <a:t>клеветать перед ними на братьев Христа</a:t>
            </a:r>
            <a:r>
              <a:rPr lang="ru-RU" sz="3500" dirty="0"/>
              <a:t>, </a:t>
            </a:r>
            <a:r>
              <a:rPr lang="ru-RU" sz="3500" b="1" u="sng" dirty="0"/>
              <a:t>обвиняя их в том, что они облечены в одежды мрака и скверны греха</a:t>
            </a:r>
            <a:r>
              <a:rPr lang="ru-RU" sz="3500" dirty="0"/>
              <a:t>. </a:t>
            </a:r>
            <a:r>
              <a:rPr lang="ru-RU" sz="3500" b="1" u="sng" dirty="0"/>
              <a:t>Последняя нить сочувствия между сатаной и небесным миром была разорвана</a:t>
            </a:r>
            <a:r>
              <a:rPr lang="ru-RU" sz="3500" dirty="0"/>
              <a:t>».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Там же.</a:t>
            </a:r>
          </a:p>
        </p:txBody>
      </p:sp>
    </p:spTree>
    <p:extLst>
      <p:ext uri="{BB962C8B-B14F-4D97-AF65-F5344CB8AC3E}">
        <p14:creationId xmlns:p14="http://schemas.microsoft.com/office/powerpoint/2010/main" val="148056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317082"/>
            <a:ext cx="10524815" cy="45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</a:t>
            </a:r>
            <a:r>
              <a:rPr lang="ru-RU" sz="3500" b="1" dirty="0"/>
              <a:t>Время скорби — это горнило, которое должно выявить характеры, подобные Христу</a:t>
            </a:r>
            <a:r>
              <a:rPr lang="ru-RU" sz="3500" dirty="0"/>
              <a:t>. </a:t>
            </a:r>
            <a:r>
              <a:rPr lang="ru-RU" sz="3500" b="1" u="sng" dirty="0"/>
              <a:t>Оно призвано привести народ Божий к отречению от сатаны и его искушений</a:t>
            </a:r>
            <a:r>
              <a:rPr lang="ru-RU" sz="3500" dirty="0"/>
              <a:t>. </a:t>
            </a:r>
            <a:r>
              <a:rPr lang="ru-RU" sz="3500" b="1" u="sng" dirty="0"/>
              <a:t>Последняя борьба откроет им сатану в его истинном характере — жестокого тирана — и совершит для них то, чего не могло бы совершить ничто другое: окончательно искоренит его из их привязанностей</a:t>
            </a:r>
            <a:r>
              <a:rPr lang="ru-RU" sz="3500" dirty="0"/>
              <a:t>. Ибо любить и лелеять грех — значит любить и лелеять его автора, этого смертельного врага Христа. </a:t>
            </a:r>
            <a:r>
              <a:rPr lang="ru-RU" sz="3500" b="1" u="sng" dirty="0"/>
              <a:t>Когда они оправдывают грех и цепляются за испорченность своего характера, они дают сатане место в своих сердцах и воздают ему почести</a:t>
            </a:r>
            <a:r>
              <a:rPr lang="ru-RU" sz="3500" dirty="0"/>
              <a:t>».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</a:t>
            </a:r>
            <a:r>
              <a:rPr lang="ru-RU" sz="3500" dirty="0" err="1">
                <a:latin typeface="Bahnschrift SemiLight Condensed" panose="020B0502040204020203" pitchFamily="34" charset="0"/>
              </a:rPr>
              <a:t>Ревью</a:t>
            </a:r>
            <a:r>
              <a:rPr lang="ru-RU" sz="3500" dirty="0">
                <a:latin typeface="Bahnschrift SemiLight Condensed" panose="020B0502040204020203" pitchFamily="34" charset="0"/>
              </a:rPr>
              <a:t> энд </a:t>
            </a:r>
            <a:r>
              <a:rPr lang="ru-RU" sz="3500" dirty="0" err="1">
                <a:latin typeface="Bahnschrift SemiLight Condensed" panose="020B0502040204020203" pitchFamily="34" charset="0"/>
              </a:rPr>
              <a:t>Геральд</a:t>
            </a:r>
            <a:r>
              <a:rPr lang="ru-RU" sz="3500" dirty="0">
                <a:latin typeface="Bahnschrift SemiLight Condensed" panose="020B0502040204020203" pitchFamily="34" charset="0"/>
              </a:rPr>
              <a:t>, 12 августа 1884 г.; Наше высокое призвание, с. 321</a:t>
            </a:r>
            <a:r>
              <a:rPr lang="uk-UA" sz="3500" dirty="0">
                <a:latin typeface="Bahnschrift SemiLight Condensed" panose="020B0502040204020203" pitchFamily="34" charset="0"/>
              </a:rPr>
              <a:t>.</a:t>
            </a:r>
            <a:endParaRPr lang="ru-RU" sz="35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85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37916" y="816671"/>
            <a:ext cx="10524815" cy="45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«Однако сатана не был тогда [во время креста] уничтожен. Даже </a:t>
            </a:r>
            <a:r>
              <a:rPr lang="ru-RU" sz="3500" b="1" dirty="0"/>
              <a:t>ангелы не понимали всего, что было вовлечено в великую борьбу</a:t>
            </a:r>
            <a:r>
              <a:rPr lang="ru-RU" sz="3500" dirty="0"/>
              <a:t>. </a:t>
            </a:r>
            <a:r>
              <a:rPr lang="ru-RU" sz="3500" u="sng" dirty="0"/>
              <a:t>Принципы, поставленные на карту, должны были быть более полно раскрыты</a:t>
            </a:r>
            <a:r>
              <a:rPr lang="ru-RU" sz="3500" dirty="0"/>
              <a:t>. </a:t>
            </a:r>
            <a:r>
              <a:rPr lang="ru-RU" sz="3500" b="1" u="sng" dirty="0"/>
              <a:t>И ради человека существование сатаны должно было быть продолжено</a:t>
            </a:r>
            <a:r>
              <a:rPr lang="ru-RU" sz="3500" dirty="0"/>
              <a:t>. </a:t>
            </a:r>
            <a:r>
              <a:rPr lang="ru-RU" sz="3500" b="1" u="sng" dirty="0"/>
              <a:t>Люди, как и ангелы, должны были увидеть контраст между Князем света и князем тьмы</a:t>
            </a:r>
            <a:r>
              <a:rPr lang="ru-RU" sz="3500" dirty="0"/>
              <a:t>. Они должны были сделать выбор, кому служить». 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Желание веков, с. 761</a:t>
            </a:r>
            <a:r>
              <a:rPr lang="uk-UA" sz="3500" dirty="0"/>
              <a:t>.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val="285662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39"/>
            <a:ext cx="10524815" cy="377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</a:t>
            </a:r>
            <a:r>
              <a:rPr lang="ru-RU" sz="3500" b="1" dirty="0"/>
              <a:t>Христос склонил голову и умер, но сохранил веру и покорность Богу</a:t>
            </a:r>
            <a:r>
              <a:rPr lang="ru-RU" sz="3500" dirty="0"/>
              <a:t>. «И услышал я громкий голос, говорящий на небе: ныне настало спасение и сила и царство Бога нашего и власть Христа Его, потому что </a:t>
            </a:r>
            <a:r>
              <a:rPr lang="ru-RU" sz="3500" dirty="0" err="1"/>
              <a:t>низвержен</a:t>
            </a:r>
            <a:r>
              <a:rPr lang="ru-RU" sz="3500" dirty="0"/>
              <a:t> клеветник </a:t>
            </a:r>
            <a:r>
              <a:rPr lang="ru-RU" sz="3500" dirty="0" err="1"/>
              <a:t>братий</a:t>
            </a:r>
            <a:r>
              <a:rPr lang="ru-RU" sz="3500" dirty="0"/>
              <a:t> наших, клеветавших на них пред Богом нашим день и ночь» (Откровение 12:10)».  </a:t>
            </a:r>
          </a:p>
          <a:p>
            <a:r>
              <a:rPr lang="uk-UA" sz="3500" dirty="0">
                <a:latin typeface="Bahnschrift SemiLight Condensed" panose="020B0502040204020203" pitchFamily="34" charset="0"/>
              </a:rPr>
              <a:t>Там же.</a:t>
            </a:r>
            <a:endParaRPr lang="ru-RU" sz="35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40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39"/>
            <a:ext cx="10524815" cy="293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«Действуя так же, как и на небе, создав ложное представление о Господе как о суровом и жестоком тиране, — сатана склонил людей ко греху».  </a:t>
            </a:r>
            <a:endParaRPr lang="uk-UA" dirty="0"/>
          </a:p>
          <a:p>
            <a:r>
              <a:rPr lang="ru-RU" sz="3000" dirty="0" smtClean="0">
                <a:latin typeface="Bahnschrift SemiLight Condensed" panose="020B0502040204020203" pitchFamily="34" charset="0"/>
              </a:rPr>
              <a:t>(Э</a:t>
            </a:r>
            <a:r>
              <a:rPr lang="ru-RU" sz="3000" dirty="0">
                <a:latin typeface="Bahnschrift SemiLight Condensed" panose="020B0502040204020203" pitchFamily="34" charset="0"/>
              </a:rPr>
              <a:t>. Уайт, Великая борьба, с. </a:t>
            </a:r>
            <a:r>
              <a:rPr lang="ru-RU" sz="3000" dirty="0" smtClean="0">
                <a:latin typeface="Bahnschrift SemiLight Condensed" panose="020B0502040204020203" pitchFamily="34" charset="0"/>
              </a:rPr>
              <a:t>500)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97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26765" y="2132447"/>
            <a:ext cx="10524815" cy="249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</a:t>
            </a:r>
            <a:r>
              <a:rPr lang="ru-RU" sz="3500" b="1" dirty="0"/>
              <a:t>Всё, что человеку нужно знать или можно знать о Боге, открыто в жизни и характере Его Сына</a:t>
            </a:r>
            <a:r>
              <a:rPr lang="ru-RU" sz="3500" dirty="0"/>
              <a:t>».  </a:t>
            </a:r>
          </a:p>
          <a:p>
            <a:r>
              <a:rPr lang="ru-RU" sz="3000" dirty="0">
                <a:latin typeface="Bahnschrift SemiLight Condensed" panose="020B0502040204020203" pitchFamily="34" charset="0"/>
              </a:rPr>
              <a:t>Э. Уайт, Свидетельства для Церкви, т. 8, с. 286.</a:t>
            </a:r>
          </a:p>
        </p:txBody>
      </p:sp>
    </p:spTree>
    <p:extLst>
      <p:ext uri="{BB962C8B-B14F-4D97-AF65-F5344CB8AC3E}">
        <p14:creationId xmlns:p14="http://schemas.microsoft.com/office/powerpoint/2010/main" val="4569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39"/>
            <a:ext cx="10524815" cy="45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</a:t>
            </a:r>
            <a:r>
              <a:rPr lang="ru-RU" sz="3500" b="1" dirty="0"/>
              <a:t>Чтобы выдержать предстоящее испытание</a:t>
            </a:r>
            <a:r>
              <a:rPr lang="ru-RU" sz="3500" dirty="0"/>
              <a:t>, [народ Божий, который будет жить в последнее время скорби и борьбы] </a:t>
            </a:r>
            <a:r>
              <a:rPr lang="ru-RU" sz="3500" b="1" dirty="0"/>
              <a:t>должен понимать волю Божью, как она открыта в Его Слове</a:t>
            </a:r>
            <a:r>
              <a:rPr lang="ru-RU" sz="3500" dirty="0"/>
              <a:t>; </a:t>
            </a:r>
            <a:r>
              <a:rPr lang="ru-RU" sz="3500" b="1" u="sng" dirty="0"/>
              <a:t>они могут чтить Его только тогда, когда имеют правильное представление о Его характере</a:t>
            </a:r>
            <a:r>
              <a:rPr lang="ru-RU" sz="3500" dirty="0"/>
              <a:t>, правлении и намерениях, и действуют в соответствии с ними». 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Великая борьба, с. 593.</a:t>
            </a:r>
          </a:p>
        </p:txBody>
      </p:sp>
    </p:spTree>
    <p:extLst>
      <p:ext uri="{BB962C8B-B14F-4D97-AF65-F5344CB8AC3E}">
        <p14:creationId xmlns:p14="http://schemas.microsoft.com/office/powerpoint/2010/main" val="98272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26764" y="908166"/>
            <a:ext cx="10524815" cy="453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«Откровение 18 указывает на время, когда в результате отвержения троекратной вести из Откровения 14:6–12 </a:t>
            </a:r>
            <a:r>
              <a:rPr lang="ru-RU" sz="3500" b="1" dirty="0"/>
              <a:t>церковь полностью достигнет состояния, предсказанного вторым ангелом</a:t>
            </a:r>
            <a:r>
              <a:rPr lang="ru-RU" sz="3500" dirty="0"/>
              <a:t>, и </a:t>
            </a:r>
            <a:r>
              <a:rPr lang="ru-RU" sz="3500" b="1" dirty="0"/>
              <a:t>народ Божий, ещё находящийся в Вавилоне</a:t>
            </a:r>
            <a:r>
              <a:rPr lang="ru-RU" sz="3500" dirty="0"/>
              <a:t>, будет призван отделиться от него. </a:t>
            </a:r>
            <a:r>
              <a:rPr lang="ru-RU" sz="3500" b="1" dirty="0"/>
              <a:t>Эта весть — последняя, которая когда-либо будет дана миру, и она совершит свою работу</a:t>
            </a:r>
            <a:r>
              <a:rPr lang="ru-RU" sz="3500" dirty="0"/>
              <a:t>». 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Великая борьба, с. 390.</a:t>
            </a:r>
          </a:p>
        </p:txBody>
      </p:sp>
    </p:spTree>
    <p:extLst>
      <p:ext uri="{BB962C8B-B14F-4D97-AF65-F5344CB8AC3E}">
        <p14:creationId xmlns:p14="http://schemas.microsoft.com/office/powerpoint/2010/main" val="204554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04823" y="708219"/>
            <a:ext cx="10770143" cy="517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000" dirty="0"/>
              <a:t>«На земле царил мрак из-за неправильного представления о Боге. Чтобы рассеять мрачные тени, чтобы вернуть мир к Богу, необходимо было разрушить обманчивую власть сатаны. Этого нельзя было сделать силой. </a:t>
            </a:r>
            <a:r>
              <a:rPr lang="ru-RU" sz="3000" b="1" dirty="0"/>
              <a:t>Применение силы противоречит принципам Божьего правления</a:t>
            </a:r>
            <a:r>
              <a:rPr lang="ru-RU" sz="3000" dirty="0"/>
              <a:t>; </a:t>
            </a:r>
            <a:r>
              <a:rPr lang="ru-RU" sz="3000" b="1" dirty="0"/>
              <a:t>Он желает только служения любви, а любовью нельзя повелевать, ее нельзя завоевать силой или властью</a:t>
            </a:r>
            <a:r>
              <a:rPr lang="ru-RU" sz="3000" dirty="0"/>
              <a:t>. </a:t>
            </a:r>
            <a:r>
              <a:rPr lang="ru-RU" sz="3000" b="1" dirty="0"/>
              <a:t>Только любовью можно пробудить любовь</a:t>
            </a:r>
            <a:r>
              <a:rPr lang="ru-RU" sz="3000" dirty="0"/>
              <a:t>. </a:t>
            </a:r>
            <a:r>
              <a:rPr lang="ru-RU" sz="3000" b="1" dirty="0"/>
              <a:t>Познать Бога - значит полюбить Его</a:t>
            </a:r>
            <a:r>
              <a:rPr lang="ru-RU" sz="3000" dirty="0"/>
              <a:t>; </a:t>
            </a:r>
            <a:r>
              <a:rPr lang="ru-RU" sz="3000" b="1" dirty="0"/>
              <a:t>Его характер должен был быть явлен как противоположный характеру сатаны</a:t>
            </a:r>
            <a:r>
              <a:rPr lang="ru-RU" sz="3000" dirty="0"/>
              <a:t>. Эту работу могло выполнить только одно Существо во всей вселенной. Только Тот, Кто знал высоту и глубину Божьей любви, мог сделать ее известной. В темную ночь мира должно было взойти Солнце праведности и «исцеление в лучах Его» (Мал. 4:2)». </a:t>
            </a:r>
          </a:p>
          <a:p>
            <a:r>
              <a:rPr lang="ru-RU" sz="3000" dirty="0">
                <a:latin typeface="Bahnschrift SemiLight Condensed" panose="020B0502040204020203" pitchFamily="34" charset="0"/>
              </a:rPr>
              <a:t>Э. Уайт, Желание веков, с. 22</a:t>
            </a:r>
          </a:p>
        </p:txBody>
      </p:sp>
    </p:spTree>
    <p:extLst>
      <p:ext uri="{BB962C8B-B14F-4D97-AF65-F5344CB8AC3E}">
        <p14:creationId xmlns:p14="http://schemas.microsoft.com/office/powerpoint/2010/main" val="26792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652389"/>
            <a:ext cx="10524815" cy="3267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«П</a:t>
            </a:r>
            <a:r>
              <a:rPr lang="ru-RU" sz="3500" b="1" dirty="0"/>
              <a:t>оэтому должно возникнуть движение</a:t>
            </a:r>
            <a:r>
              <a:rPr lang="ru-RU" sz="3500" dirty="0"/>
              <a:t>, символически представленное сходящим с неба ангелом, который осветил землю славой своей и воскликнул сильно, громким голосом говоря о грехах Вавилона».  </a:t>
            </a:r>
            <a:endParaRPr lang="ru-RU" sz="3500" dirty="0" smtClean="0"/>
          </a:p>
          <a:p>
            <a:pPr lvl="0"/>
            <a:r>
              <a:rPr lang="ru-RU" sz="3500" dirty="0">
                <a:latin typeface="Bahnschrift SemiLight Condensed" panose="020B0502040204020203" pitchFamily="34" charset="0"/>
              </a:rPr>
              <a:t>Э. Уайт, </a:t>
            </a:r>
            <a:r>
              <a:rPr lang="ru-RU" sz="3500" dirty="0" smtClean="0">
                <a:latin typeface="Bahnschrift SemiLight Condensed" panose="020B0502040204020203" pitchFamily="34" charset="0"/>
              </a:rPr>
              <a:t>Великая </a:t>
            </a:r>
            <a:r>
              <a:rPr lang="ru-RU" sz="3500" dirty="0">
                <a:latin typeface="Bahnschrift SemiLight Condensed" panose="020B0502040204020203" pitchFamily="34" charset="0"/>
              </a:rPr>
              <a:t>борьба, </a:t>
            </a:r>
            <a:r>
              <a:rPr lang="ru-RU" sz="3500" dirty="0">
                <a:latin typeface="Bahnschrift SemiLight Condensed" panose="020B0502040204020203" pitchFamily="34" charset="0"/>
              </a:rPr>
              <a:t>с. </a:t>
            </a:r>
            <a:r>
              <a:rPr lang="ru-RU" sz="3500" dirty="0">
                <a:latin typeface="Bahnschrift SemiLight Condensed" panose="020B0502040204020203" pitchFamily="34" charset="0"/>
              </a:rPr>
              <a:t>604</a:t>
            </a:r>
          </a:p>
        </p:txBody>
      </p:sp>
    </p:spTree>
    <p:extLst>
      <p:ext uri="{BB962C8B-B14F-4D97-AF65-F5344CB8AC3E}">
        <p14:creationId xmlns:p14="http://schemas.microsoft.com/office/powerpoint/2010/main" val="164414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22486" y="1850549"/>
            <a:ext cx="10524815" cy="2910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</a:t>
            </a:r>
            <a:r>
              <a:rPr lang="ru-RU" sz="3500" b="1" u="sng" dirty="0"/>
              <a:t>Свет Его славы — Его характер — должен сиять в Его последователях</a:t>
            </a:r>
            <a:r>
              <a:rPr lang="ru-RU" sz="3500" dirty="0"/>
              <a:t>». 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Наглядные </a:t>
            </a:r>
            <a:r>
              <a:rPr lang="ru-RU" sz="3500" dirty="0">
                <a:latin typeface="Bahnschrift SemiLight Condensed" panose="020B0502040204020203" pitchFamily="34" charset="0"/>
              </a:rPr>
              <a:t>уроки Христа </a:t>
            </a:r>
            <a:r>
              <a:rPr lang="ru-RU" sz="3500" dirty="0">
                <a:latin typeface="Bahnschrift SemiLight Condensed" panose="020B0502040204020203" pitchFamily="34" charset="0"/>
              </a:rPr>
              <a:t>С</a:t>
            </a:r>
            <a:r>
              <a:rPr lang="ru-RU" sz="3500" dirty="0">
                <a:latin typeface="Bahnschrift SemiLight Condensed" panose="020B0502040204020203" pitchFamily="34" charset="0"/>
              </a:rPr>
              <a:t>. 414.</a:t>
            </a:r>
          </a:p>
        </p:txBody>
      </p:sp>
    </p:spTree>
    <p:extLst>
      <p:ext uri="{BB962C8B-B14F-4D97-AF65-F5344CB8AC3E}">
        <p14:creationId xmlns:p14="http://schemas.microsoft.com/office/powerpoint/2010/main" val="378325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40"/>
            <a:ext cx="10524815" cy="2319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</a:t>
            </a:r>
            <a:r>
              <a:rPr lang="ru-RU" sz="3500" b="1" dirty="0"/>
              <a:t>Когда характер Христа будет полностью воспроизведен в Его народе, Он придет, чтобы объявить их Своими</a:t>
            </a:r>
            <a:r>
              <a:rPr lang="ru-RU" sz="3500" dirty="0"/>
              <a:t>».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Наглядные уроки Христа, с. 69.  </a:t>
            </a:r>
          </a:p>
        </p:txBody>
      </p:sp>
    </p:spTree>
    <p:extLst>
      <p:ext uri="{BB962C8B-B14F-4D97-AF65-F5344CB8AC3E}">
        <p14:creationId xmlns:p14="http://schemas.microsoft.com/office/powerpoint/2010/main" val="92138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40"/>
            <a:ext cx="10524815" cy="2795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«Церковь, наделенная праведностью Христа, является Его сокровищницей, в которой богатство Его милости, любви и благодати явится в полном и окончательном проявлении».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Свидетельства для проповедников, с. 18.  </a:t>
            </a:r>
          </a:p>
        </p:txBody>
      </p:sp>
    </p:spTree>
    <p:extLst>
      <p:ext uri="{BB962C8B-B14F-4D97-AF65-F5344CB8AC3E}">
        <p14:creationId xmlns:p14="http://schemas.microsoft.com/office/powerpoint/2010/main" val="85079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40"/>
            <a:ext cx="10524815" cy="4505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«Бог, многократно и многообразно говоривший издревле отцам в пророках, в последние дни сии говорил нам в Сыне, Которого поставил наследником всего, чрез Которого и веки сотворил. Сей, будучи сияние славы и образ ипостаси Его и </a:t>
            </a:r>
            <a:r>
              <a:rPr lang="ru-RU" b="1" dirty="0"/>
              <a:t>держа все словом силы Своей</a:t>
            </a:r>
            <a:r>
              <a:rPr lang="ru-RU" dirty="0"/>
              <a:t>, совершив Собою очищение грехов наших, воссел одесную престола величия на высоте» </a:t>
            </a:r>
            <a:r>
              <a:rPr lang="ru-RU" sz="3000" dirty="0">
                <a:latin typeface="Bahnschrift SemiLight Condensed" panose="020B0502040204020203" pitchFamily="34" charset="0"/>
              </a:rPr>
              <a:t>(Евреям 1:1-3).  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79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27126" y="1957155"/>
            <a:ext cx="10094913" cy="2756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«Сын Божий пришёл на эту землю, чтобы </a:t>
            </a:r>
            <a:r>
              <a:rPr lang="ru-RU" sz="3500" b="1" dirty="0"/>
              <a:t>открыть людям характер Отца</a:t>
            </a:r>
            <a:r>
              <a:rPr lang="ru-RU" sz="3500" dirty="0"/>
              <a:t>, дабы они научились поклоняться Ему в духе и истине».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Советы учителям, с. 28.  </a:t>
            </a:r>
          </a:p>
        </p:txBody>
      </p:sp>
    </p:spTree>
    <p:extLst>
      <p:ext uri="{BB962C8B-B14F-4D97-AF65-F5344CB8AC3E}">
        <p14:creationId xmlns:p14="http://schemas.microsoft.com/office/powerpoint/2010/main" val="335402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15975" y="1700678"/>
            <a:ext cx="10094913" cy="2774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«Сатана в своем отступничестве увлек за собой треть ангелов. Они отвернулись от Отца и Его Сына и объединились с зачинщиком бунта».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Свидетельства для Церкви, т. 3, с. 114.</a:t>
            </a:r>
          </a:p>
        </p:txBody>
      </p:sp>
    </p:spTree>
    <p:extLst>
      <p:ext uri="{BB962C8B-B14F-4D97-AF65-F5344CB8AC3E}">
        <p14:creationId xmlns:p14="http://schemas.microsoft.com/office/powerpoint/2010/main" val="237772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04823" y="1174204"/>
            <a:ext cx="10524815" cy="417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«Когда сатана возмутился на небе, </a:t>
            </a:r>
            <a:r>
              <a:rPr lang="ru-RU" sz="3500" b="1" dirty="0"/>
              <a:t>он не изложил свою жалобу Богу и Христу, но обратился к ангелам</a:t>
            </a:r>
            <a:r>
              <a:rPr lang="ru-RU" sz="3500" dirty="0"/>
              <a:t>, </a:t>
            </a:r>
            <a:r>
              <a:rPr lang="ru-RU" sz="3500" b="1" u="sng" dirty="0"/>
              <a:t>которые считали его совершенным</a:t>
            </a:r>
            <a:r>
              <a:rPr lang="ru-RU" sz="3500" dirty="0"/>
              <a:t>, и представил дело так, будто Бог поступил с ним несправедливо, предпочтя ему Христа. В результате этого искажения истины из-за сочувствия к нему </a:t>
            </a:r>
            <a:r>
              <a:rPr lang="ru-RU" sz="3500" b="1" dirty="0"/>
              <a:t>треть ангелов потеряла свою невинность</a:t>
            </a:r>
            <a:r>
              <a:rPr lang="ru-RU" sz="3500" dirty="0"/>
              <a:t>, высокое положение и свой счастливый дом».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Свидетельства для Церкви, т. 5, с. 291.</a:t>
            </a:r>
          </a:p>
        </p:txBody>
      </p:sp>
    </p:spTree>
    <p:extLst>
      <p:ext uri="{BB962C8B-B14F-4D97-AF65-F5344CB8AC3E}">
        <p14:creationId xmlns:p14="http://schemas.microsoft.com/office/powerpoint/2010/main" val="93382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26404" y="1460809"/>
            <a:ext cx="10524815" cy="1884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</a:t>
            </a:r>
            <a:r>
              <a:rPr lang="ru-RU" sz="3500" b="1" dirty="0"/>
              <a:t>Для ангелов и </a:t>
            </a:r>
            <a:r>
              <a:rPr lang="ru-RU" sz="3500" b="1" dirty="0" err="1"/>
              <a:t>непавших</a:t>
            </a:r>
            <a:r>
              <a:rPr lang="ru-RU" sz="3500" b="1" dirty="0"/>
              <a:t> миров возглас «Совершилось!» имел глубокое значение</a:t>
            </a:r>
            <a:r>
              <a:rPr lang="ru-RU" sz="3500" dirty="0"/>
              <a:t>. </a:t>
            </a:r>
            <a:r>
              <a:rPr lang="ru-RU" sz="3500" b="1" u="sng" dirty="0"/>
              <a:t>Для них, как и для нас, было совершено великое дело искупления</a:t>
            </a:r>
            <a:r>
              <a:rPr lang="ru-RU" sz="3500" dirty="0"/>
              <a:t>. Они разделяют с нами плоды победы Христа». 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Желание веков», с. 758.</a:t>
            </a:r>
          </a:p>
        </p:txBody>
      </p:sp>
    </p:spTree>
    <p:extLst>
      <p:ext uri="{BB962C8B-B14F-4D97-AF65-F5344CB8AC3E}">
        <p14:creationId xmlns:p14="http://schemas.microsoft.com/office/powerpoint/2010/main" val="54068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37916" y="1193181"/>
            <a:ext cx="10524815" cy="3389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</a:t>
            </a:r>
            <a:r>
              <a:rPr lang="ru-RU" sz="3500" b="1" dirty="0"/>
              <a:t>Лишь после смерти Христа характер сатаны был ясно раскрыт перед ангелами и </a:t>
            </a:r>
            <a:r>
              <a:rPr lang="ru-RU" sz="3500" b="1" dirty="0" err="1"/>
              <a:t>непавшими</a:t>
            </a:r>
            <a:r>
              <a:rPr lang="ru-RU" sz="3500" b="1" dirty="0"/>
              <a:t> мирами</a:t>
            </a:r>
            <a:r>
              <a:rPr lang="ru-RU" sz="3500" dirty="0"/>
              <a:t>. Великий отступник так скрыл себя под покровом обмана, что </a:t>
            </a:r>
            <a:r>
              <a:rPr lang="ru-RU" sz="3500" b="1" dirty="0"/>
              <a:t>даже святые существа не понимали его принципов</a:t>
            </a:r>
            <a:r>
              <a:rPr lang="ru-RU" sz="3500" dirty="0"/>
              <a:t>. </a:t>
            </a:r>
            <a:r>
              <a:rPr lang="ru-RU" sz="3500" b="1" u="sng" dirty="0"/>
              <a:t>Они не видели ясно сути его бунта</a:t>
            </a:r>
            <a:r>
              <a:rPr lang="ru-RU" sz="3500" dirty="0"/>
              <a:t>». 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Там же.</a:t>
            </a:r>
          </a:p>
        </p:txBody>
      </p:sp>
    </p:spTree>
    <p:extLst>
      <p:ext uri="{BB962C8B-B14F-4D97-AF65-F5344CB8AC3E}">
        <p14:creationId xmlns:p14="http://schemas.microsoft.com/office/powerpoint/2010/main" val="389774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0219" y="307455"/>
            <a:ext cx="10524815" cy="389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«Это было существо великой силы и славы, восставшее против Бога. О Люцифере Господь говорит: «Ты печать совершенства, полнота мудрости и венец красоты» (</a:t>
            </a:r>
            <a:r>
              <a:rPr lang="ru-RU" sz="3500" dirty="0" err="1"/>
              <a:t>Иезекииля</a:t>
            </a:r>
            <a:r>
              <a:rPr lang="ru-RU" sz="3500" dirty="0"/>
              <a:t> 28:12). Люцифер был осеняющим херувимом. Он стоял в свете Божьего присутствия. </a:t>
            </a:r>
            <a:r>
              <a:rPr lang="ru-RU" sz="3500" u="sng" dirty="0"/>
              <a:t>Он был наивысшим из всех сотворенных существ</a:t>
            </a:r>
            <a:r>
              <a:rPr lang="ru-RU" sz="3500" dirty="0"/>
              <a:t> и </a:t>
            </a:r>
            <a:r>
              <a:rPr lang="ru-RU" sz="3500" b="1" u="sng" dirty="0"/>
              <a:t>первым возвещал Божьи намерения вселенной</a:t>
            </a:r>
            <a:r>
              <a:rPr lang="ru-RU" sz="3500" dirty="0"/>
              <a:t>. После того как он согрешил, его способность обманывать стала ещё более коварной, а </a:t>
            </a:r>
            <a:r>
              <a:rPr lang="ru-RU" sz="3500" b="1" dirty="0"/>
              <a:t>раскрытие его характера — было ещё более трудным</a:t>
            </a:r>
            <a:r>
              <a:rPr lang="ru-RU" sz="3500" dirty="0"/>
              <a:t>, по причине того возвышенного положения, которое он занимал у Отца».  </a:t>
            </a:r>
          </a:p>
          <a:p>
            <a:r>
              <a:rPr lang="uk-UA" sz="3500" dirty="0">
                <a:latin typeface="Bahnschrift SemiLight Condensed" panose="020B0502040204020203" pitchFamily="34" charset="0"/>
              </a:rPr>
              <a:t>Там же.</a:t>
            </a:r>
            <a:endParaRPr lang="ru-RU" sz="35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27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15613" y="1130916"/>
            <a:ext cx="10524815" cy="473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sz="3500" dirty="0"/>
              <a:t>«Бог мог уничтожить сатану и его сторонников так же легко, как человек бросает камень на землю; но Он не сделал этого. </a:t>
            </a:r>
            <a:r>
              <a:rPr lang="ru-RU" sz="3500" b="1" dirty="0"/>
              <a:t>Восстание нельзя было победить силой</a:t>
            </a:r>
            <a:r>
              <a:rPr lang="ru-RU" sz="3500" dirty="0"/>
              <a:t>. </a:t>
            </a:r>
            <a:r>
              <a:rPr lang="ru-RU" sz="3500" b="1" dirty="0"/>
              <a:t>Принудительная власть существует только в правлении сатаны</a:t>
            </a:r>
            <a:r>
              <a:rPr lang="ru-RU" sz="3500" dirty="0"/>
              <a:t>. </a:t>
            </a:r>
            <a:r>
              <a:rPr lang="ru-RU" sz="3500" b="1" u="sng" dirty="0"/>
              <a:t>Принципы Господа иные</a:t>
            </a:r>
            <a:r>
              <a:rPr lang="ru-RU" sz="3500" dirty="0"/>
              <a:t>. </a:t>
            </a:r>
            <a:r>
              <a:rPr lang="ru-RU" sz="3500" u="sng" dirty="0"/>
              <a:t>Его власть основывается на благости, милости и любви</a:t>
            </a:r>
            <a:r>
              <a:rPr lang="ru-RU" sz="3500" dirty="0"/>
              <a:t>, и именно эти принципы должны быть использованы. </a:t>
            </a:r>
            <a:r>
              <a:rPr lang="ru-RU" sz="3500" b="1" dirty="0"/>
              <a:t>Божье правление нравственно, и истина с любовью должны быть преобладающей силой</a:t>
            </a:r>
            <a:r>
              <a:rPr lang="ru-RU" sz="3500" dirty="0"/>
              <a:t>».  </a:t>
            </a:r>
          </a:p>
          <a:p>
            <a:r>
              <a:rPr lang="ru-RU" sz="3500" dirty="0">
                <a:latin typeface="Bahnschrift SemiLight Condensed" panose="020B0502040204020203" pitchFamily="34" charset="0"/>
              </a:rPr>
              <a:t>Э. Уайт, Желание веков», с. 759.</a:t>
            </a:r>
          </a:p>
        </p:txBody>
      </p:sp>
    </p:spTree>
    <p:extLst>
      <p:ext uri="{BB962C8B-B14F-4D97-AF65-F5344CB8AC3E}">
        <p14:creationId xmlns:p14="http://schemas.microsoft.com/office/powerpoint/2010/main" val="21755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1539</Words>
  <Application>Microsoft Office PowerPoint</Application>
  <PresentationFormat>Произвольный</PresentationFormat>
  <Paragraphs>49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Андрій Володимирович Каращук</dc:creator>
  <cp:lastModifiedBy>Admin</cp:lastModifiedBy>
  <cp:revision>14</cp:revision>
  <dcterms:created xsi:type="dcterms:W3CDTF">2025-07-03T12:55:23Z</dcterms:created>
  <dcterms:modified xsi:type="dcterms:W3CDTF">2025-07-12T11:43:04Z</dcterms:modified>
</cp:coreProperties>
</file>