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6" r:id="rId4"/>
    <p:sldId id="267" r:id="rId5"/>
    <p:sldId id="673" r:id="rId6"/>
    <p:sldId id="664" r:id="rId7"/>
    <p:sldId id="666" r:id="rId8"/>
    <p:sldId id="667" r:id="rId9"/>
    <p:sldId id="668" r:id="rId10"/>
    <p:sldId id="672" r:id="rId11"/>
    <p:sldId id="670" r:id="rId12"/>
    <p:sldId id="671" r:id="rId13"/>
    <p:sldId id="65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51" userDrawn="1">
          <p15:clr>
            <a:srgbClr val="A4A3A4"/>
          </p15:clr>
        </p15:guide>
        <p15:guide id="2" orient="horz" pos="68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70C82C-A51B-B89C-6C3F-F9C30DB42A16}" name="Kseniia Supruniuk" initials="KS" userId="S::kseniia.supruniuk@undp.org::d6221615-1721-4b7e-a4bb-cc78ed71d03c" providerId="AD"/>
  <p188:author id="{2D31C34E-5869-43E9-EFC2-60D9CFDA06E2}" name="Sergii Novosolov" initials="SN" userId="S::sergii.novosolov@undp.org::2b3aea24-0303-418c-87a3-341a5fb6053b" providerId="AD"/>
  <p188:author id="{FDCE0976-D64B-A475-91C9-36B114799090}" name="Roman Shakhmatenko" initials="RS" userId="S::roman.shakhmatenko@undp.org::4f291c80-26ab-4980-b9b1-8302516662db" providerId="AD"/>
  <p188:author id="{21637D98-BA4B-1322-CDFB-73D7B8E768B0}" name="Nataliia Kovb" initials="NK" userId="S::nataliia.kovb@undp.org::4ea807ee-92d8-4122-86b1-05db3a11d82b" providerId="AD"/>
  <p188:author id="{8C260DF9-03CA-902E-07FE-D4974BF71749}" name="Anastasia Vuico" initials="AV" userId="S::anastasia.vuico@undp.org::f57900fd-e668-4818-aaba-f43b54c9ad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5A1"/>
    <a:srgbClr val="FFFBEF"/>
    <a:srgbClr val="E2F0FF"/>
    <a:srgbClr val="FFFFFF"/>
    <a:srgbClr val="DDE9FB"/>
    <a:srgbClr val="E83418"/>
    <a:srgbClr val="155489"/>
    <a:srgbClr val="F8F8F8"/>
    <a:srgbClr val="D1DDED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9"/>
    <p:restoredTop sz="94655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>
        <p:guide pos="551"/>
        <p:guide orient="horz" pos="6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707A2-AF67-458E-B223-4FECD86FE1C6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BF70-B073-4C75-8270-95D4135B83A0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2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FF05-EAC6-4C6E-8234-0E94E3F018B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8426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EB2C-E50A-472F-9DD8-F8C81D00EC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75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F70-B073-4C75-8270-95D4135B83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54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30D5-89C3-E676-092A-43E634C2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42DE7-D3BA-A50F-4DA6-8CF840F1F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6F712-6C45-AACC-3DB9-281162B9A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C2D7B-9C0B-E0C7-1C8F-5F828934D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EEB2C-E50A-472F-9DD8-F8C81D00EC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F70-B073-4C75-8270-95D4135B83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7D310-4F10-40CA-86DF-95B88646E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994FC-83D5-82B0-0591-0C3D1959D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C7A7D-4387-DE5D-5724-F7C9CBB25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043EB-07D1-3B5D-B2FE-355CB2D6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BEFC-24FD-4D0C-88FF-ECAE3E3C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1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086A-9AF6-AD00-902C-D98072C1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2951B-891E-E521-6ECA-4A1B7857D6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228CC-24AB-71A6-9131-1A4EA56B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D63C8-31CB-A3D6-E9AF-8A3945C9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64A8-5EFF-CAEE-889F-B9AC109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94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CAFA4E-5128-9C43-EFF5-99EA3D64B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A0776-A798-BED8-2D9C-B09DAE544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9D08D-626D-3365-C8BF-92ABCEFE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B5FDC-B51D-66A1-08A9-50B93797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59E4A-D4C1-8DEF-0E91-5E63DE3B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5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B133-F6CA-A93F-A61B-065F5C02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4BCD-4D76-4717-383B-00713AF9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51E6-8EAC-3DEF-65A5-04BB1409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9EA39-92D4-C946-486B-41828975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7745-B2A6-3F67-66EB-BA4F8484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62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DCD6-44EB-C4B3-65E5-FB3CD0E9C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757E6-22CA-F013-8DA6-72BF76287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A181B-D746-567A-2E99-B50418B8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5FAE4-0B91-CB15-D4EB-920A1A8F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17EFF-1A86-D7A7-F6EB-4F3782C3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FDDF9-FD45-45A1-E73A-9432BC26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BD598-3D52-3966-4D64-528512000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1108F-20FB-8B72-76FA-F4EE345CF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E305B-5978-C32A-9AAC-9B9D2859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82545-CFCC-A792-654D-56346282C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02022-375D-4663-9C7E-3A122CCA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72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042D-0160-1960-1C2D-429BC954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98911-58A3-B669-5587-6FB24C24D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61142-DF36-641F-77D6-9D7B061ED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55CF4-CC2A-32CC-9D64-CFE12259B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74F28D-B4EA-F375-1416-3FF5D36D7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E0C3BA-CC83-21C8-52B6-1CF8A2855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E0AE39-CA5A-72C2-82AF-709E50D1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ECEC9-1073-7CDA-CBE7-517441492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972A-E489-ECF5-0E62-B86531D02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C2460-3D67-8768-A229-8C413A63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065D5-C273-88AA-BB5A-A0007A7B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0022A-29DA-A4F9-2899-6041F340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1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F3AF5-1D93-BAE1-46B7-C56B67CD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06CC36-283A-5EA8-4474-579FBC10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B0427-8B09-EAFF-EAA5-910D3CAA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673E-87E3-50D1-3F8C-B7E0695BD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98A10-07AB-B96A-3449-D5A75C853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73436-9408-2EAE-0F14-E613C9368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CDAF5-4D5A-126C-1360-E25AF481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8A124-4D97-1CAD-4676-F4E9BCD9A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C6F65-8350-0C59-C009-AD086EFE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7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816A-CB2D-F56E-D636-E3C74EDE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CEE6F-0C1C-48E9-E333-F41B3C6E7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A1AF4-409A-3C25-BD4C-E6D81A527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00301-F1E7-BCBC-EB50-7AE97E5F5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AE715-2564-88C3-B613-F928AFBA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ED421-5E7D-E78F-84F4-5DD024EF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3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1A9FC2-292C-2D40-50E9-C7AD99F0C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496AE-8B0E-580B-8796-25E46209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7A5D5-40C1-80E5-8837-1B0159CEA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E21B-4DB9-4747-B97C-0DB421DC7E9F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148B-77E0-2753-E793-DFB0D49F7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96F5F-CC55-93F3-1037-72A139238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3618E-B713-4E99-A547-3E425A2A830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1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4.jpg"/><Relationship Id="rId2" Type="http://schemas.openxmlformats.org/officeDocument/2006/relationships/image" Target="../media/image22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svg"/><Relationship Id="rId10" Type="http://schemas.openxmlformats.org/officeDocument/2006/relationships/image" Target="../media/image28.sv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1.png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in yellow vests standing in a field with wind turbines&#10;&#10;Description automatically generated">
            <a:extLst>
              <a:ext uri="{FF2B5EF4-FFF2-40B4-BE49-F238E27FC236}">
                <a16:creationId xmlns:a16="http://schemas.microsoft.com/office/drawing/2014/main" id="{9F266A75-AB73-D115-B33C-40A2AE5F0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910" r="722" b="9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ack background with yellow lights&#10;&#10;Description automatically generated">
            <a:extLst>
              <a:ext uri="{FF2B5EF4-FFF2-40B4-BE49-F238E27FC236}">
                <a16:creationId xmlns:a16="http://schemas.microsoft.com/office/drawing/2014/main" id="{C144EADE-113E-E5D6-C473-2CBAE09AD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9655344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3F8BA-33C6-89FE-7FB7-D8CB0353F21E}"/>
              </a:ext>
            </a:extLst>
          </p:cNvPr>
          <p:cNvSpPr txBox="1"/>
          <p:nvPr/>
        </p:nvSpPr>
        <p:spPr>
          <a:xfrm>
            <a:off x="8240304" y="6278447"/>
            <a:ext cx="3476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000" dirty="0">
                <a:solidFill>
                  <a:schemeClr val="bg1"/>
                </a:solidFill>
                <a:latin typeface="Montserrat Medium" pitchFamily="2" charset="77"/>
              </a:rPr>
              <a:t>Лютий</a:t>
            </a:r>
            <a:r>
              <a:rPr lang="en-US" sz="1000" dirty="0">
                <a:solidFill>
                  <a:schemeClr val="bg1"/>
                </a:solidFill>
                <a:latin typeface="Montserrat Medium" pitchFamily="2" charset="77"/>
              </a:rPr>
              <a:t> 2025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F61A36-EDCA-B6E9-BF89-DC6487D15B4F}"/>
              </a:ext>
            </a:extLst>
          </p:cNvPr>
          <p:cNvSpPr txBox="1">
            <a:spLocks/>
          </p:cNvSpPr>
          <p:nvPr/>
        </p:nvSpPr>
        <p:spPr>
          <a:xfrm>
            <a:off x="811941" y="3651358"/>
            <a:ext cx="9864470" cy="218703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4400" b="1" dirty="0">
                <a:solidFill>
                  <a:schemeClr val="bg1"/>
                </a:solidFill>
                <a:latin typeface="Montserrat ExtraBold" pitchFamily="2" charset="77"/>
                <a:ea typeface="Apple Color Emoji" pitchFamily="2" charset="0"/>
              </a:rPr>
              <a:t>Програма зеленого енергетичного відновлення України</a:t>
            </a:r>
          </a:p>
        </p:txBody>
      </p:sp>
      <p:pic>
        <p:nvPicPr>
          <p:cNvPr id="8" name="Picture 7" descr="A logo of the united nations&#10;&#10;Description automatically generated">
            <a:extLst>
              <a:ext uri="{FF2B5EF4-FFF2-40B4-BE49-F238E27FC236}">
                <a16:creationId xmlns:a16="http://schemas.microsoft.com/office/drawing/2014/main" id="{CDF1F5A1-5CAB-8F24-FCCB-5591E853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11" y="0"/>
            <a:ext cx="1245631" cy="18979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403AB6-F4FD-21DF-1EEE-E314D4880674}"/>
              </a:ext>
            </a:extLst>
          </p:cNvPr>
          <p:cNvSpPr/>
          <p:nvPr/>
        </p:nvSpPr>
        <p:spPr>
          <a:xfrm>
            <a:off x="862366" y="5827709"/>
            <a:ext cx="3348579" cy="444913"/>
          </a:xfrm>
          <a:prstGeom prst="roundRect">
            <a:avLst>
              <a:gd name="adj" fmla="val 29177"/>
            </a:avLst>
          </a:prstGeom>
          <a:noFill/>
          <a:ln w="19050">
            <a:solidFill>
              <a:srgbClr val="0661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AU" b="1" dirty="0">
                <a:solidFill>
                  <a:schemeClr val="bg1"/>
                </a:solidFill>
                <a:latin typeface="Montserrat SemiBold"/>
                <a:ea typeface="Calibri"/>
                <a:cs typeface="Calibri"/>
              </a:rPr>
              <a:t>Invest Solar Ukraine 2025</a:t>
            </a:r>
            <a:endParaRPr lang="en-AU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 SemiBold" pitchFamily="2" charset="77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88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-up of solar panels&#10;&#10;Description automatically generated">
            <a:extLst>
              <a:ext uri="{FF2B5EF4-FFF2-40B4-BE49-F238E27FC236}">
                <a16:creationId xmlns:a16="http://schemas.microsoft.com/office/drawing/2014/main" id="{6E94ED63-CEA4-3FB1-FC8E-89B889083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77" y="1637332"/>
            <a:ext cx="7853123" cy="52354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6FF565-9DEC-45C2-796D-9EB7DBA110C7}"/>
              </a:ext>
            </a:extLst>
          </p:cNvPr>
          <p:cNvSpPr/>
          <p:nvPr/>
        </p:nvSpPr>
        <p:spPr>
          <a:xfrm rot="10800000">
            <a:off x="-1" y="1107072"/>
            <a:ext cx="11058589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1EB5C1A-E6F1-0583-97B2-C0C6151EB077}"/>
              </a:ext>
            </a:extLst>
          </p:cNvPr>
          <p:cNvSpPr/>
          <p:nvPr/>
        </p:nvSpPr>
        <p:spPr>
          <a:xfrm>
            <a:off x="886000" y="1466530"/>
            <a:ext cx="3037607" cy="1840286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6071963-BA52-66A8-EC22-B4B18A0B76CC}"/>
              </a:ext>
            </a:extLst>
          </p:cNvPr>
          <p:cNvSpPr/>
          <p:nvPr/>
        </p:nvSpPr>
        <p:spPr>
          <a:xfrm>
            <a:off x="4228491" y="1466530"/>
            <a:ext cx="3037607" cy="1840286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502BC8-6F8C-9D94-F460-5DD9B14D9C69}"/>
              </a:ext>
            </a:extLst>
          </p:cNvPr>
          <p:cNvSpPr/>
          <p:nvPr/>
        </p:nvSpPr>
        <p:spPr>
          <a:xfrm>
            <a:off x="7493462" y="1466530"/>
            <a:ext cx="4329943" cy="1840286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1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C4216617-0120-5FF0-6118-F0EAE5FA8D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8A5827-85A4-9655-A5F5-13613BF02425}"/>
              </a:ext>
            </a:extLst>
          </p:cNvPr>
          <p:cNvSpPr txBox="1"/>
          <p:nvPr/>
        </p:nvSpPr>
        <p:spPr>
          <a:xfrm>
            <a:off x="746384" y="3687337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1E65A1"/>
                </a:solidFill>
                <a:latin typeface="Montserrat ExtraBold"/>
                <a:cs typeface="Calibri Light"/>
              </a:rPr>
              <a:t>ПРОПОЗИЦІЯ ДО ПАРТНЕРІВ</a:t>
            </a:r>
          </a:p>
        </p:txBody>
      </p:sp>
      <p:pic>
        <p:nvPicPr>
          <p:cNvPr id="1026" name="Picture 2" descr="Доступні кредити 5-7-9% | SkyBank">
            <a:extLst>
              <a:ext uri="{FF2B5EF4-FFF2-40B4-BE49-F238E27FC236}">
                <a16:creationId xmlns:a16="http://schemas.microsoft.com/office/drawing/2014/main" id="{A46883AB-B20B-8CE3-3A10-83F1043D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1515718"/>
            <a:ext cx="1722899" cy="61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E2D61-B440-BA7B-4FDD-EC2416517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692" y="1571413"/>
            <a:ext cx="2709331" cy="404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AC9F9-FD0D-F324-DD6C-CE201C9CC4D1}"/>
              </a:ext>
            </a:extLst>
          </p:cNvPr>
          <p:cNvSpPr txBox="1"/>
          <p:nvPr/>
        </p:nvSpPr>
        <p:spPr>
          <a:xfrm>
            <a:off x="746384" y="204591"/>
            <a:ext cx="6362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tserrat ExtraBold"/>
                <a:cs typeface="Calibri Light"/>
              </a:rPr>
              <a:t>ФІНАНСОВІ ІНСТРУМЕНТИ РЕАЛІЗАЦІЇ СЕС </a:t>
            </a:r>
          </a:p>
          <a:p>
            <a:r>
              <a:rPr lang="ru-RU" sz="2000" b="1" dirty="0">
                <a:latin typeface="Montserrat ExtraBold"/>
                <a:cs typeface="Calibri Light"/>
              </a:rPr>
              <a:t>ДЛЯ КРИТИЧНОЇ ІНФРАСТУРКТУРИ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575BF-96C4-7F41-6A68-9A78396A3719}"/>
              </a:ext>
            </a:extLst>
          </p:cNvPr>
          <p:cNvSpPr txBox="1"/>
          <p:nvPr/>
        </p:nvSpPr>
        <p:spPr>
          <a:xfrm>
            <a:off x="820946" y="4165723"/>
            <a:ext cx="70358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За даними Української асоціації відновлюваної енергетики у 2024 році встановлено майже 600 МВт СЕС для власного споживання </a:t>
            </a:r>
          </a:p>
          <a:p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(частина з яких встановлена для забезпечення критичної інфраструктури громад).</a:t>
            </a:r>
            <a:endParaRPr lang="ru-UA" sz="1400" b="1" dirty="0">
              <a:effectLst/>
              <a:latin typeface="Montserrat SemiBold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Проте на сьогодні охоплення СЕС складає менше 1</a:t>
            </a:r>
            <a:r>
              <a:rPr lang="ru-RU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%</a:t>
            </a:r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. </a:t>
            </a:r>
            <a:br>
              <a:rPr lang="en-US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Адже в Україні близько 20 тис лікарень та об’єктів Водоканалів. </a:t>
            </a:r>
          </a:p>
          <a:p>
            <a:endParaRPr lang="ru-UA" sz="1400" b="1" dirty="0">
              <a:effectLst/>
              <a:latin typeface="Montserrat SemiBold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Montserrat Medium" pitchFamily="2" charset="77"/>
              </a:rPr>
              <a:t>Тому </a:t>
            </a:r>
            <a:r>
              <a:rPr lang="ru-RU" sz="1400" dirty="0" err="1">
                <a:latin typeface="Montserrat Medium" pitchFamily="2" charset="77"/>
              </a:rPr>
              <a:t>тільки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синергія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між</a:t>
            </a:r>
            <a:r>
              <a:rPr lang="ru-RU" sz="1400" dirty="0">
                <a:latin typeface="Montserrat Medium" pitchFamily="2" charset="77"/>
              </a:rPr>
              <a:t> донорами, державою та </a:t>
            </a:r>
            <a:r>
              <a:rPr lang="ru-RU" sz="1400" dirty="0" err="1">
                <a:latin typeface="Montserrat Medium" pitchFamily="2" charset="77"/>
              </a:rPr>
              <a:t>приватним</a:t>
            </a:r>
            <a:r>
              <a:rPr lang="ru-RU" sz="1400" dirty="0">
                <a:latin typeface="Montserrat Medium" pitchFamily="2" charset="77"/>
              </a:rPr>
              <a:t> сектором дозволить </a:t>
            </a:r>
            <a:r>
              <a:rPr lang="ru-RU" sz="1400" dirty="0" err="1">
                <a:latin typeface="Montserrat Medium" pitchFamily="2" charset="77"/>
              </a:rPr>
              <a:t>ефективно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масштабувати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проекти</a:t>
            </a:r>
            <a:r>
              <a:rPr lang="ru-RU" sz="1400" dirty="0">
                <a:latin typeface="Montserrat Medium" pitchFamily="2" charset="77"/>
              </a:rPr>
              <a:t> СЕС,</a:t>
            </a:r>
            <a:r>
              <a:rPr lang="en-US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поєднавши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грантове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фінансування</a:t>
            </a:r>
            <a:r>
              <a:rPr lang="ru-RU" sz="1400" dirty="0">
                <a:latin typeface="Montserrat Medium" pitchFamily="2" charset="77"/>
              </a:rPr>
              <a:t>, </a:t>
            </a:r>
            <a:r>
              <a:rPr lang="ru-RU" sz="1400" dirty="0" err="1">
                <a:latin typeface="Montserrat Medium" pitchFamily="2" charset="77"/>
              </a:rPr>
              <a:t>національні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програми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підтримки</a:t>
            </a:r>
            <a:r>
              <a:rPr lang="ru-RU" sz="1400" dirty="0">
                <a:latin typeface="Montserrat Medium" pitchFamily="2" charset="77"/>
              </a:rPr>
              <a:t> та </a:t>
            </a:r>
            <a:r>
              <a:rPr lang="ru-RU" sz="1400" dirty="0" err="1">
                <a:latin typeface="Montserrat Medium" pitchFamily="2" charset="77"/>
              </a:rPr>
              <a:t>приватні</a:t>
            </a:r>
            <a:r>
              <a:rPr lang="ru-RU" sz="1400" dirty="0">
                <a:latin typeface="Montserrat Medium" pitchFamily="2" charset="77"/>
              </a:rPr>
              <a:t> </a:t>
            </a:r>
            <a:r>
              <a:rPr lang="ru-RU" sz="1400" dirty="0" err="1">
                <a:latin typeface="Montserrat Medium" pitchFamily="2" charset="77"/>
              </a:rPr>
              <a:t>інвестиції</a:t>
            </a:r>
            <a:r>
              <a:rPr lang="ru-RU" sz="1400" dirty="0">
                <a:latin typeface="Montserrat Medium" pitchFamily="2" charset="7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0B285E-6AAF-5A32-C605-CE86E7525078}"/>
              </a:ext>
            </a:extLst>
          </p:cNvPr>
          <p:cNvSpPr txBox="1"/>
          <p:nvPr/>
        </p:nvSpPr>
        <p:spPr>
          <a:xfrm>
            <a:off x="4566240" y="2006106"/>
            <a:ext cx="2542783" cy="11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Montserrat Medium" pitchFamily="2" charset="77"/>
              </a:rPr>
              <a:t>д</a:t>
            </a:r>
            <a:r>
              <a:rPr lang="ru-UA" sz="1600" dirty="0">
                <a:latin typeface="Montserrat Medium" pitchFamily="2" charset="77"/>
              </a:rPr>
              <a:t>о </a:t>
            </a:r>
            <a:r>
              <a:rPr lang="ru-UA" sz="1600" b="1" dirty="0">
                <a:latin typeface="Montserrat ExtraBold" pitchFamily="2" charset="77"/>
              </a:rPr>
              <a:t>20</a:t>
            </a:r>
            <a:r>
              <a:rPr lang="ru-UA" sz="1600" dirty="0">
                <a:latin typeface="Montserrat Medium" pitchFamily="2" charset="77"/>
              </a:rPr>
              <a:t> млн грн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Montserrat Medium" pitchFamily="2" charset="77"/>
              </a:rPr>
              <a:t>п</a:t>
            </a:r>
            <a:r>
              <a:rPr lang="ru-UA" sz="1600" dirty="0">
                <a:latin typeface="Montserrat Medium" pitchFamily="2" charset="77"/>
              </a:rPr>
              <a:t>ід </a:t>
            </a:r>
            <a:r>
              <a:rPr lang="ru-UA" sz="1600" b="1" dirty="0">
                <a:latin typeface="Montserrat ExtraBold" pitchFamily="2" charset="77"/>
              </a:rPr>
              <a:t>9</a:t>
            </a:r>
            <a:r>
              <a:rPr lang="en-US" sz="1600" b="1" dirty="0">
                <a:latin typeface="Montserrat ExtraBold" pitchFamily="2" charset="77"/>
              </a:rPr>
              <a:t>% </a:t>
            </a:r>
            <a:r>
              <a:rPr lang="uk-UA" sz="1600" dirty="0">
                <a:latin typeface="Montserrat Medium" pitchFamily="2" charset="77"/>
              </a:rPr>
              <a:t>річних</a:t>
            </a:r>
          </a:p>
          <a:p>
            <a:pPr>
              <a:lnSpc>
                <a:spcPct val="150000"/>
              </a:lnSpc>
            </a:pPr>
            <a:r>
              <a:rPr lang="uk-UA" sz="1600" dirty="0">
                <a:latin typeface="Montserrat Medium" pitchFamily="2" charset="77"/>
              </a:rPr>
              <a:t>на </a:t>
            </a:r>
            <a:r>
              <a:rPr lang="uk-UA" sz="1600" b="1" dirty="0">
                <a:latin typeface="Montserrat ExtraBold" pitchFamily="2" charset="77"/>
              </a:rPr>
              <a:t>10</a:t>
            </a:r>
            <a:r>
              <a:rPr lang="uk-UA" sz="1600" dirty="0">
                <a:latin typeface="Montserrat Medium" pitchFamily="2" charset="77"/>
              </a:rPr>
              <a:t> років</a:t>
            </a:r>
            <a:endParaRPr lang="ru-UA" sz="1600" dirty="0">
              <a:latin typeface="Montserrat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319C7-C15A-AFEC-A003-508BFFAA7EF4}"/>
              </a:ext>
            </a:extLst>
          </p:cNvPr>
          <p:cNvSpPr txBox="1"/>
          <p:nvPr/>
        </p:nvSpPr>
        <p:spPr>
          <a:xfrm>
            <a:off x="1133411" y="2010694"/>
            <a:ext cx="2542783" cy="11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Montserrat Medium" pitchFamily="2" charset="77"/>
              </a:rPr>
              <a:t>д</a:t>
            </a:r>
            <a:r>
              <a:rPr lang="ru-UA" sz="1600" dirty="0">
                <a:latin typeface="Montserrat Medium" pitchFamily="2" charset="77"/>
              </a:rPr>
              <a:t>о </a:t>
            </a:r>
            <a:r>
              <a:rPr lang="ru-UA" sz="1600" b="1" dirty="0">
                <a:latin typeface="Montserrat ExtraBold" pitchFamily="2" charset="77"/>
              </a:rPr>
              <a:t>150</a:t>
            </a:r>
            <a:r>
              <a:rPr lang="ru-UA" sz="1600" dirty="0">
                <a:latin typeface="Montserrat Medium" pitchFamily="2" charset="77"/>
              </a:rPr>
              <a:t> млн грн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latin typeface="Montserrat Medium" pitchFamily="2" charset="77"/>
              </a:rPr>
              <a:t>п</a:t>
            </a:r>
            <a:r>
              <a:rPr lang="ru-UA" sz="1600" dirty="0">
                <a:latin typeface="Montserrat Medium" pitchFamily="2" charset="77"/>
              </a:rPr>
              <a:t>ід </a:t>
            </a:r>
            <a:r>
              <a:rPr lang="ru-UA" sz="1600" b="1" dirty="0">
                <a:latin typeface="Montserrat ExtraBold" pitchFamily="2" charset="77"/>
              </a:rPr>
              <a:t>5-7-9</a:t>
            </a:r>
            <a:r>
              <a:rPr lang="en-US" sz="1600" b="1" dirty="0">
                <a:latin typeface="Montserrat ExtraBold" pitchFamily="2" charset="77"/>
              </a:rPr>
              <a:t>%</a:t>
            </a:r>
            <a:r>
              <a:rPr lang="en-US" sz="1600" dirty="0">
                <a:latin typeface="Montserrat Medium" pitchFamily="2" charset="77"/>
              </a:rPr>
              <a:t> </a:t>
            </a:r>
            <a:r>
              <a:rPr lang="uk-UA" sz="1600" dirty="0">
                <a:latin typeface="Montserrat Medium" pitchFamily="2" charset="77"/>
              </a:rPr>
              <a:t>річних</a:t>
            </a:r>
          </a:p>
          <a:p>
            <a:pPr>
              <a:lnSpc>
                <a:spcPct val="150000"/>
              </a:lnSpc>
            </a:pPr>
            <a:r>
              <a:rPr lang="uk-UA" sz="1600" dirty="0">
                <a:latin typeface="Montserrat Medium" pitchFamily="2" charset="77"/>
              </a:rPr>
              <a:t>на </a:t>
            </a:r>
            <a:r>
              <a:rPr lang="uk-UA" sz="1600" b="1" dirty="0">
                <a:latin typeface="Montserrat ExtraBold" pitchFamily="2" charset="77"/>
              </a:rPr>
              <a:t>10</a:t>
            </a:r>
            <a:r>
              <a:rPr lang="uk-UA" sz="1600" dirty="0">
                <a:latin typeface="Montserrat Medium" pitchFamily="2" charset="77"/>
              </a:rPr>
              <a:t> років</a:t>
            </a:r>
            <a:endParaRPr lang="ru-UA" sz="1600" dirty="0">
              <a:latin typeface="Montserrat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A1ADE-2D34-27DE-41DB-AB50B9EE1053}"/>
              </a:ext>
            </a:extLst>
          </p:cNvPr>
          <p:cNvSpPr txBox="1"/>
          <p:nvPr/>
        </p:nvSpPr>
        <p:spPr>
          <a:xfrm>
            <a:off x="7679277" y="2114485"/>
            <a:ext cx="137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Montserrat ExtraBold" pitchFamily="2" charset="77"/>
              </a:rPr>
              <a:t>100</a:t>
            </a:r>
            <a:r>
              <a:rPr lang="en-US" sz="1200" b="1" dirty="0">
                <a:latin typeface="Montserrat ExtraBold" pitchFamily="2" charset="77"/>
              </a:rPr>
              <a:t>%</a:t>
            </a:r>
            <a:r>
              <a:rPr lang="uk-UA" sz="1200" b="1" dirty="0">
                <a:latin typeface="Montserrat ExtraBold" pitchFamily="2" charset="77"/>
              </a:rPr>
              <a:t> </a:t>
            </a:r>
            <a:r>
              <a:rPr lang="uk-UA" sz="1200" b="1" dirty="0">
                <a:latin typeface="Montserrat SemiBold" pitchFamily="2" charset="77"/>
              </a:rPr>
              <a:t>приватні інвестиції</a:t>
            </a:r>
            <a:endParaRPr lang="ru-UA" sz="1200" b="1" dirty="0">
              <a:latin typeface="Montserrat SemiBold" pitchFamily="2" charset="77"/>
            </a:endParaRPr>
          </a:p>
        </p:txBody>
      </p:sp>
      <p:sp>
        <p:nvSpPr>
          <p:cNvPr id="19" name="Rectangle: Rounded Corners 47">
            <a:extLst>
              <a:ext uri="{FF2B5EF4-FFF2-40B4-BE49-F238E27FC236}">
                <a16:creationId xmlns:a16="http://schemas.microsoft.com/office/drawing/2014/main" id="{FDB57FB7-F392-991D-C66B-35A67058823C}"/>
              </a:ext>
            </a:extLst>
          </p:cNvPr>
          <p:cNvSpPr/>
          <p:nvPr/>
        </p:nvSpPr>
        <p:spPr>
          <a:xfrm>
            <a:off x="7679277" y="1634771"/>
            <a:ext cx="1241155" cy="311473"/>
          </a:xfrm>
          <a:prstGeom prst="roundRect">
            <a:avLst>
              <a:gd name="adj" fmla="val 19468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100" b="1" dirty="0">
                <a:latin typeface="Montserrat ExtraBold" pitchFamily="2" charset="77"/>
              </a:rPr>
              <a:t>ЕСКО-механізм</a:t>
            </a:r>
            <a:endParaRPr lang="ru-UA" sz="1100" b="1" dirty="0">
              <a:latin typeface="Montserrat ExtraBold" pitchFamily="2" charset="77"/>
            </a:endParaRPr>
          </a:p>
        </p:txBody>
      </p:sp>
      <p:sp>
        <p:nvSpPr>
          <p:cNvPr id="20" name="Rectangle: Rounded Corners 47">
            <a:extLst>
              <a:ext uri="{FF2B5EF4-FFF2-40B4-BE49-F238E27FC236}">
                <a16:creationId xmlns:a16="http://schemas.microsoft.com/office/drawing/2014/main" id="{5BCCE22A-38D8-4A17-8F0B-6120290C48B1}"/>
              </a:ext>
            </a:extLst>
          </p:cNvPr>
          <p:cNvSpPr/>
          <p:nvPr/>
        </p:nvSpPr>
        <p:spPr>
          <a:xfrm>
            <a:off x="9130998" y="1634771"/>
            <a:ext cx="1191047" cy="311473"/>
          </a:xfrm>
          <a:prstGeom prst="roundRect">
            <a:avLst>
              <a:gd name="adj" fmla="val 19468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1100" b="1" dirty="0">
                <a:latin typeface="Montserrat ExtraBold" pitchFamily="2" charset="77"/>
              </a:rPr>
              <a:t>Кредити МФО</a:t>
            </a:r>
          </a:p>
        </p:txBody>
      </p:sp>
      <p:sp>
        <p:nvSpPr>
          <p:cNvPr id="21" name="Rectangle: Rounded Corners 47">
            <a:extLst>
              <a:ext uri="{FF2B5EF4-FFF2-40B4-BE49-F238E27FC236}">
                <a16:creationId xmlns:a16="http://schemas.microsoft.com/office/drawing/2014/main" id="{0BD77B19-A8F1-8DA3-3706-9D862A3FE458}"/>
              </a:ext>
            </a:extLst>
          </p:cNvPr>
          <p:cNvSpPr/>
          <p:nvPr/>
        </p:nvSpPr>
        <p:spPr>
          <a:xfrm>
            <a:off x="10432431" y="1625579"/>
            <a:ext cx="1073994" cy="338554"/>
          </a:xfrm>
          <a:prstGeom prst="roundRect">
            <a:avLst>
              <a:gd name="adj" fmla="val 19468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UA" sz="1100" b="1">
                <a:latin typeface="Montserrat ExtraBold" pitchFamily="2" charset="77"/>
              </a:rPr>
              <a:t>Гранти</a:t>
            </a:r>
            <a:endParaRPr lang="ru-UA" sz="1100" b="1" dirty="0"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2797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olar panels and power lines in front of a sunset&#10;&#10;Description automatically generated">
            <a:extLst>
              <a:ext uri="{FF2B5EF4-FFF2-40B4-BE49-F238E27FC236}">
                <a16:creationId xmlns:a16="http://schemas.microsoft.com/office/drawing/2014/main" id="{FD20E331-5F8E-1F14-5E39-0C2068A7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4443"/>
          <a:stretch/>
        </p:blipFill>
        <p:spPr>
          <a:xfrm>
            <a:off x="-1" y="0"/>
            <a:ext cx="12185419" cy="68593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CF84A9-9DD2-667E-D746-06D9F854EE83}"/>
              </a:ext>
            </a:extLst>
          </p:cNvPr>
          <p:cNvSpPr txBox="1"/>
          <p:nvPr/>
        </p:nvSpPr>
        <p:spPr>
          <a:xfrm>
            <a:off x="5443870" y="3407755"/>
            <a:ext cx="53112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4400" spc="-13" dirty="0">
                <a:solidFill>
                  <a:srgbClr val="FFFBEF"/>
                </a:solidFill>
                <a:latin typeface="Montserrat ExtraBold"/>
              </a:rPr>
              <a:t>Дякую</a:t>
            </a:r>
            <a:endParaRPr lang="en-US" sz="4400" spc="-13" dirty="0">
              <a:solidFill>
                <a:srgbClr val="FFFBEF"/>
              </a:solidFill>
              <a:latin typeface="Montserrat Extra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FD808-5A87-A28B-6636-FE481A2D2493}"/>
              </a:ext>
            </a:extLst>
          </p:cNvPr>
          <p:cNvSpPr txBox="1"/>
          <p:nvPr/>
        </p:nvSpPr>
        <p:spPr>
          <a:xfrm>
            <a:off x="6173960" y="4656354"/>
            <a:ext cx="4581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b="1" dirty="0">
                <a:solidFill>
                  <a:srgbClr val="FFFBEF"/>
                </a:solidFill>
                <a:effectLst/>
                <a:latin typeface="Montserrat SemiBold" pitchFamily="2" charset="77"/>
              </a:rPr>
              <a:t>Керівниця Програми</a:t>
            </a:r>
            <a:endParaRPr lang="en-GB" b="1" dirty="0">
              <a:solidFill>
                <a:srgbClr val="FFFBEF"/>
              </a:solidFill>
              <a:effectLst/>
              <a:latin typeface="Montserrat SemiBold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57E7F-BCB2-2184-2339-4887953D8E8E}"/>
              </a:ext>
            </a:extLst>
          </p:cNvPr>
          <p:cNvSpPr txBox="1"/>
          <p:nvPr/>
        </p:nvSpPr>
        <p:spPr>
          <a:xfrm>
            <a:off x="8588179" y="4310449"/>
            <a:ext cx="2088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solidFill>
                  <a:srgbClr val="FFFBEF"/>
                </a:solidFill>
                <a:latin typeface="Montserrat ExtraBold" pitchFamily="2" charset="77"/>
              </a:rPr>
              <a:t>Юлія Рибак</a:t>
            </a:r>
            <a:endParaRPr lang="en-UA" sz="2000" b="1" dirty="0">
              <a:solidFill>
                <a:srgbClr val="FFFBEF"/>
              </a:solidFill>
              <a:latin typeface="Montserrat Extra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2F482-F230-1E6B-DEC4-B7D141D5A86D}"/>
              </a:ext>
            </a:extLst>
          </p:cNvPr>
          <p:cNvSpPr txBox="1"/>
          <p:nvPr/>
        </p:nvSpPr>
        <p:spPr>
          <a:xfrm>
            <a:off x="8015996" y="5902293"/>
            <a:ext cx="26604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 err="1">
                <a:solidFill>
                  <a:srgbClr val="FFFBEF"/>
                </a:solidFill>
                <a:latin typeface="Montserrat SemiBold" pitchFamily="2" charset="77"/>
              </a:rPr>
              <a:t>yuliia.rybak@undp.org</a:t>
            </a:r>
            <a:endParaRPr lang="en-US" sz="1400" b="1" dirty="0">
              <a:solidFill>
                <a:srgbClr val="FFFBEF"/>
              </a:solidFill>
              <a:latin typeface="Montserrat SemiBold" pitchFamily="2" charset="77"/>
            </a:endParaRPr>
          </a:p>
        </p:txBody>
      </p:sp>
      <p:pic>
        <p:nvPicPr>
          <p:cNvPr id="10" name="Picture 9" descr="A logo of the united nations&#10;&#10;Description automatically generated">
            <a:extLst>
              <a:ext uri="{FF2B5EF4-FFF2-40B4-BE49-F238E27FC236}">
                <a16:creationId xmlns:a16="http://schemas.microsoft.com/office/drawing/2014/main" id="{D9D53FDC-B361-E56B-3C1D-A4568921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411" y="0"/>
            <a:ext cx="1245631" cy="1897956"/>
          </a:xfrm>
          <a:prstGeom prst="rect">
            <a:avLst/>
          </a:prstGeom>
        </p:spPr>
      </p:pic>
      <p:sp>
        <p:nvSpPr>
          <p:cNvPr id="11" name="Rectangle: Rounded Corners 47">
            <a:extLst>
              <a:ext uri="{FF2B5EF4-FFF2-40B4-BE49-F238E27FC236}">
                <a16:creationId xmlns:a16="http://schemas.microsoft.com/office/drawing/2014/main" id="{7689C59E-83C8-6043-3397-A2B858F899A9}"/>
              </a:ext>
            </a:extLst>
          </p:cNvPr>
          <p:cNvSpPr/>
          <p:nvPr/>
        </p:nvSpPr>
        <p:spPr>
          <a:xfrm>
            <a:off x="6173959" y="5004520"/>
            <a:ext cx="4502451" cy="436661"/>
          </a:xfrm>
          <a:prstGeom prst="roundRect">
            <a:avLst>
              <a:gd name="adj" fmla="val 30346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ПРООН із зеленого </a:t>
            </a:r>
          </a:p>
          <a:p>
            <a:pPr algn="r"/>
            <a:r>
              <a:rPr lang="uk-UA" sz="1600" b="1" dirty="0">
                <a:solidFill>
                  <a:srgbClr val="FFFBEF"/>
                </a:solidFill>
                <a:latin typeface="Montserrat SemiBold" pitchFamily="2" charset="77"/>
                <a:ea typeface="+mn-lt"/>
                <a:cs typeface="+mn-lt"/>
              </a:rPr>
              <a:t>енергетичного відновлення України</a:t>
            </a:r>
            <a:endParaRPr lang="en-US" sz="2400" b="1" dirty="0">
              <a:solidFill>
                <a:srgbClr val="FFFBEF"/>
              </a:solidFill>
              <a:latin typeface="Montserrat SemiBold" pitchFamily="2" charset="77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48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2">
            <a:extLst>
              <a:ext uri="{FF2B5EF4-FFF2-40B4-BE49-F238E27FC236}">
                <a16:creationId xmlns:a16="http://schemas.microsoft.com/office/drawing/2014/main" id="{E4B21552-815E-39E0-71EE-655C57E2C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3792"/>
          <a:stretch>
            <a:fillRect/>
          </a:stretch>
        </p:blipFill>
        <p:spPr bwMode="auto">
          <a:xfrm>
            <a:off x="0" y="1600336"/>
            <a:ext cx="12192000" cy="52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B1AE7C-BD27-894E-388D-A0735079137E}"/>
              </a:ext>
            </a:extLst>
          </p:cNvPr>
          <p:cNvSpPr/>
          <p:nvPr/>
        </p:nvSpPr>
        <p:spPr>
          <a:xfrm rot="10800000">
            <a:off x="0" y="1107073"/>
            <a:ext cx="10276765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8" name="Rounded Rectangle 23">
            <a:extLst>
              <a:ext uri="{FF2B5EF4-FFF2-40B4-BE49-F238E27FC236}">
                <a16:creationId xmlns:a16="http://schemas.microsoft.com/office/drawing/2014/main" id="{3D709655-BFE8-3936-E01D-FBC74295C48A}"/>
              </a:ext>
            </a:extLst>
          </p:cNvPr>
          <p:cNvSpPr/>
          <p:nvPr/>
        </p:nvSpPr>
        <p:spPr>
          <a:xfrm>
            <a:off x="6865559" y="1386600"/>
            <a:ext cx="4904985" cy="4777527"/>
          </a:xfrm>
          <a:prstGeom prst="roundRect">
            <a:avLst>
              <a:gd name="adj" fmla="val 3608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lvl="0" indent="-285750" rtl="0">
              <a:buClr>
                <a:srgbClr val="0661AC"/>
              </a:buClr>
              <a:buFont typeface="Wingdings,Sans-Serif"/>
              <a:buChar char="Ø"/>
            </a:pPr>
            <a:endParaRPr lang="en-UA">
              <a:solidFill>
                <a:schemeClr val="tx1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0F6EBC-CB22-847D-067B-BF03A43A5344}"/>
              </a:ext>
            </a:extLst>
          </p:cNvPr>
          <p:cNvSpPr/>
          <p:nvPr/>
        </p:nvSpPr>
        <p:spPr>
          <a:xfrm>
            <a:off x="799628" y="1999525"/>
            <a:ext cx="5951140" cy="1427685"/>
          </a:xfrm>
          <a:prstGeom prst="roundRect">
            <a:avLst>
              <a:gd name="adj" fmla="val 6405"/>
            </a:avLst>
          </a:prstGeom>
          <a:solidFill>
            <a:srgbClr val="FFFFFF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4" name="object 4"/>
          <p:cNvSpPr txBox="1"/>
          <p:nvPr/>
        </p:nvSpPr>
        <p:spPr>
          <a:xfrm>
            <a:off x="4276392" y="3680264"/>
            <a:ext cx="2339663" cy="14230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" marR="0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12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Мешканці Запорізької, Дніпропетровської та Київської областей зіткнулися з найдовшими відключеннями електроенергії у липні-серпні 2024 року.</a:t>
            </a:r>
            <a:endParaRPr lang="en-US" sz="12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2404" y="2313787"/>
            <a:ext cx="1932142" cy="10124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uk-UA" sz="1600" b="1" dirty="0">
                <a:solidFill>
                  <a:srgbClr val="000000"/>
                </a:solidFill>
                <a:latin typeface="Montserrat" pitchFamily="2" charset="77"/>
                <a:cs typeface="MRHEFQ+Raleway-SemiBold"/>
              </a:rPr>
              <a:t>Пошкоджено, включно з окупованими територіями </a:t>
            </a:r>
            <a:endParaRPr lang="en-US" sz="1600" b="1" dirty="0">
              <a:solidFill>
                <a:srgbClr val="000000"/>
              </a:solidFill>
              <a:latin typeface="Montserrat" pitchFamily="2" charset="77"/>
              <a:cs typeface="MRHEFQ+Raleway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50811" y="2312924"/>
            <a:ext cx="2490107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" marR="0">
              <a:spcBef>
                <a:spcPts val="0"/>
              </a:spcBef>
              <a:spcAft>
                <a:spcPts val="0"/>
              </a:spcAft>
            </a:pP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Зменшення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потужностей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генерації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електроенергії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призвело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до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тривалих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відключень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електрики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 у 2024 </a:t>
            </a:r>
            <a:r>
              <a:rPr lang="ru-RU" sz="1400" spc="-23" dirty="0" err="1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році</a:t>
            </a:r>
            <a:r>
              <a:rPr lang="ru-RU" sz="1400" spc="-23" dirty="0">
                <a:solidFill>
                  <a:srgbClr val="000000"/>
                </a:solidFill>
                <a:latin typeface="Montserrat Medium" pitchFamily="2" charset="77"/>
                <a:cs typeface="RODDCE+Montserrat-Medium"/>
              </a:rPr>
              <a:t>.</a:t>
            </a:r>
            <a:endParaRPr lang="en-US" sz="14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C5FFA85F-6626-4672-A6DE-F15D4C779100}"/>
              </a:ext>
            </a:extLst>
          </p:cNvPr>
          <p:cNvSpPr txBox="1"/>
          <p:nvPr/>
        </p:nvSpPr>
        <p:spPr>
          <a:xfrm>
            <a:off x="2949316" y="2312924"/>
            <a:ext cx="1291645" cy="8220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250" b="1" spc="-25">
                <a:latin typeface="Montserrat" pitchFamily="2" charset="77"/>
                <a:cs typeface="Arial Black"/>
              </a:rPr>
              <a:t>60</a:t>
            </a:r>
            <a:r>
              <a:rPr sz="1950" b="1" spc="-25">
                <a:latin typeface="Montserrat" pitchFamily="2" charset="77"/>
                <a:cs typeface="Arial Black"/>
              </a:rPr>
              <a:t>%</a:t>
            </a:r>
            <a:endParaRPr sz="1950" b="1">
              <a:latin typeface="Montserrat" pitchFamily="2" charset="77"/>
              <a:cs typeface="Arial Black"/>
            </a:endParaRPr>
          </a:p>
        </p:txBody>
      </p:sp>
      <p:grpSp>
        <p:nvGrpSpPr>
          <p:cNvPr id="26" name="object 24">
            <a:extLst>
              <a:ext uri="{FF2B5EF4-FFF2-40B4-BE49-F238E27FC236}">
                <a16:creationId xmlns:a16="http://schemas.microsoft.com/office/drawing/2014/main" id="{BB7DF739-D1C0-44E2-BF8C-4029FA608FE2}"/>
              </a:ext>
            </a:extLst>
          </p:cNvPr>
          <p:cNvGrpSpPr/>
          <p:nvPr/>
        </p:nvGrpSpPr>
        <p:grpSpPr>
          <a:xfrm>
            <a:off x="2811941" y="2072149"/>
            <a:ext cx="1316420" cy="1292225"/>
            <a:chOff x="1003200" y="1469087"/>
            <a:chExt cx="1713643" cy="1800225"/>
          </a:xfrm>
        </p:grpSpPr>
        <p:sp>
          <p:nvSpPr>
            <p:cNvPr id="27" name="object 25">
              <a:extLst>
                <a:ext uri="{FF2B5EF4-FFF2-40B4-BE49-F238E27FC236}">
                  <a16:creationId xmlns:a16="http://schemas.microsoft.com/office/drawing/2014/main" id="{9B1ACA29-44BE-4747-8BB4-8A2753D22FB8}"/>
                </a:ext>
              </a:extLst>
            </p:cNvPr>
            <p:cNvSpPr/>
            <p:nvPr/>
          </p:nvSpPr>
          <p:spPr>
            <a:xfrm>
              <a:off x="1023933" y="1523282"/>
              <a:ext cx="1692910" cy="1692910"/>
            </a:xfrm>
            <a:custGeom>
              <a:avLst/>
              <a:gdLst/>
              <a:ahLst/>
              <a:cxnLst/>
              <a:rect l="l" t="t" r="r" b="b"/>
              <a:pathLst>
                <a:path w="1692910" h="1692910">
                  <a:moveTo>
                    <a:pt x="0" y="846255"/>
                  </a:moveTo>
                  <a:lnTo>
                    <a:pt x="1339" y="798237"/>
                  </a:lnTo>
                  <a:lnTo>
                    <a:pt x="5311" y="750922"/>
                  </a:lnTo>
                  <a:lnTo>
                    <a:pt x="11843" y="704380"/>
                  </a:lnTo>
                  <a:lnTo>
                    <a:pt x="20864" y="658683"/>
                  </a:lnTo>
                  <a:lnTo>
                    <a:pt x="32302" y="613903"/>
                  </a:lnTo>
                  <a:lnTo>
                    <a:pt x="46087" y="570111"/>
                  </a:lnTo>
                  <a:lnTo>
                    <a:pt x="62146" y="527379"/>
                  </a:lnTo>
                  <a:lnTo>
                    <a:pt x="80408" y="485778"/>
                  </a:lnTo>
                  <a:lnTo>
                    <a:pt x="100802" y="445379"/>
                  </a:lnTo>
                  <a:lnTo>
                    <a:pt x="123256" y="406255"/>
                  </a:lnTo>
                  <a:lnTo>
                    <a:pt x="147698" y="368475"/>
                  </a:lnTo>
                  <a:lnTo>
                    <a:pt x="174058" y="332113"/>
                  </a:lnTo>
                  <a:lnTo>
                    <a:pt x="202263" y="297239"/>
                  </a:lnTo>
                  <a:lnTo>
                    <a:pt x="232243" y="263926"/>
                  </a:lnTo>
                  <a:lnTo>
                    <a:pt x="263926" y="232243"/>
                  </a:lnTo>
                  <a:lnTo>
                    <a:pt x="297239" y="202263"/>
                  </a:lnTo>
                  <a:lnTo>
                    <a:pt x="332113" y="174058"/>
                  </a:lnTo>
                  <a:lnTo>
                    <a:pt x="368475" y="147698"/>
                  </a:lnTo>
                  <a:lnTo>
                    <a:pt x="406255" y="123256"/>
                  </a:lnTo>
                  <a:lnTo>
                    <a:pt x="445379" y="100802"/>
                  </a:lnTo>
                  <a:lnTo>
                    <a:pt x="485778" y="80408"/>
                  </a:lnTo>
                  <a:lnTo>
                    <a:pt x="527379" y="62146"/>
                  </a:lnTo>
                  <a:lnTo>
                    <a:pt x="570111" y="46087"/>
                  </a:lnTo>
                  <a:lnTo>
                    <a:pt x="613903" y="32302"/>
                  </a:lnTo>
                  <a:lnTo>
                    <a:pt x="658683" y="20864"/>
                  </a:lnTo>
                  <a:lnTo>
                    <a:pt x="704380" y="11843"/>
                  </a:lnTo>
                  <a:lnTo>
                    <a:pt x="750922" y="5311"/>
                  </a:lnTo>
                  <a:lnTo>
                    <a:pt x="798237" y="1339"/>
                  </a:lnTo>
                  <a:lnTo>
                    <a:pt x="846255" y="0"/>
                  </a:lnTo>
                  <a:lnTo>
                    <a:pt x="894273" y="1339"/>
                  </a:lnTo>
                  <a:lnTo>
                    <a:pt x="941589" y="5311"/>
                  </a:lnTo>
                  <a:lnTo>
                    <a:pt x="988131" y="11843"/>
                  </a:lnTo>
                  <a:lnTo>
                    <a:pt x="1033827" y="20864"/>
                  </a:lnTo>
                  <a:lnTo>
                    <a:pt x="1078607" y="32302"/>
                  </a:lnTo>
                  <a:lnTo>
                    <a:pt x="1122399" y="46087"/>
                  </a:lnTo>
                  <a:lnTo>
                    <a:pt x="1165131" y="62146"/>
                  </a:lnTo>
                  <a:lnTo>
                    <a:pt x="1206732" y="80408"/>
                  </a:lnTo>
                  <a:lnTo>
                    <a:pt x="1247131" y="100802"/>
                  </a:lnTo>
                  <a:lnTo>
                    <a:pt x="1286256" y="123256"/>
                  </a:lnTo>
                  <a:lnTo>
                    <a:pt x="1324035" y="147698"/>
                  </a:lnTo>
                  <a:lnTo>
                    <a:pt x="1360397" y="174058"/>
                  </a:lnTo>
                  <a:lnTo>
                    <a:pt x="1395271" y="202263"/>
                  </a:lnTo>
                  <a:lnTo>
                    <a:pt x="1428585" y="232243"/>
                  </a:lnTo>
                  <a:lnTo>
                    <a:pt x="1460267" y="263926"/>
                  </a:lnTo>
                  <a:lnTo>
                    <a:pt x="1490247" y="297239"/>
                  </a:lnTo>
                  <a:lnTo>
                    <a:pt x="1518452" y="332113"/>
                  </a:lnTo>
                  <a:lnTo>
                    <a:pt x="1544812" y="368475"/>
                  </a:lnTo>
                  <a:lnTo>
                    <a:pt x="1569255" y="406255"/>
                  </a:lnTo>
                  <a:lnTo>
                    <a:pt x="1591709" y="445379"/>
                  </a:lnTo>
                  <a:lnTo>
                    <a:pt x="1612102" y="485778"/>
                  </a:lnTo>
                  <a:lnTo>
                    <a:pt x="1630364" y="527379"/>
                  </a:lnTo>
                  <a:lnTo>
                    <a:pt x="1646423" y="570111"/>
                  </a:lnTo>
                  <a:lnTo>
                    <a:pt x="1660208" y="613903"/>
                  </a:lnTo>
                  <a:lnTo>
                    <a:pt x="1671646" y="658683"/>
                  </a:lnTo>
                  <a:lnTo>
                    <a:pt x="1680667" y="704380"/>
                  </a:lnTo>
                  <a:lnTo>
                    <a:pt x="1687199" y="750922"/>
                  </a:lnTo>
                  <a:lnTo>
                    <a:pt x="1691171" y="798237"/>
                  </a:lnTo>
                  <a:lnTo>
                    <a:pt x="1692511" y="846255"/>
                  </a:lnTo>
                  <a:lnTo>
                    <a:pt x="1691171" y="894273"/>
                  </a:lnTo>
                  <a:lnTo>
                    <a:pt x="1687199" y="941589"/>
                  </a:lnTo>
                  <a:lnTo>
                    <a:pt x="1680667" y="988131"/>
                  </a:lnTo>
                  <a:lnTo>
                    <a:pt x="1671646" y="1033827"/>
                  </a:lnTo>
                  <a:lnTo>
                    <a:pt x="1660208" y="1078607"/>
                  </a:lnTo>
                  <a:lnTo>
                    <a:pt x="1646423" y="1122399"/>
                  </a:lnTo>
                  <a:lnTo>
                    <a:pt x="1630364" y="1165131"/>
                  </a:lnTo>
                  <a:lnTo>
                    <a:pt x="1612102" y="1206732"/>
                  </a:lnTo>
                  <a:lnTo>
                    <a:pt x="1591709" y="1247131"/>
                  </a:lnTo>
                  <a:lnTo>
                    <a:pt x="1569255" y="1286256"/>
                  </a:lnTo>
                  <a:lnTo>
                    <a:pt x="1544812" y="1324035"/>
                  </a:lnTo>
                  <a:lnTo>
                    <a:pt x="1518452" y="1360397"/>
                  </a:lnTo>
                  <a:lnTo>
                    <a:pt x="1490247" y="1395271"/>
                  </a:lnTo>
                  <a:lnTo>
                    <a:pt x="1460267" y="1428585"/>
                  </a:lnTo>
                  <a:lnTo>
                    <a:pt x="1428585" y="1460267"/>
                  </a:lnTo>
                  <a:lnTo>
                    <a:pt x="1395271" y="1490247"/>
                  </a:lnTo>
                  <a:lnTo>
                    <a:pt x="1360397" y="1518452"/>
                  </a:lnTo>
                  <a:lnTo>
                    <a:pt x="1324035" y="1544812"/>
                  </a:lnTo>
                  <a:lnTo>
                    <a:pt x="1286256" y="1569255"/>
                  </a:lnTo>
                  <a:lnTo>
                    <a:pt x="1247131" y="1591709"/>
                  </a:lnTo>
                  <a:lnTo>
                    <a:pt x="1206732" y="1612102"/>
                  </a:lnTo>
                  <a:lnTo>
                    <a:pt x="1165131" y="1630364"/>
                  </a:lnTo>
                  <a:lnTo>
                    <a:pt x="1122399" y="1646423"/>
                  </a:lnTo>
                  <a:lnTo>
                    <a:pt x="1078607" y="1660208"/>
                  </a:lnTo>
                  <a:lnTo>
                    <a:pt x="1033827" y="1671646"/>
                  </a:lnTo>
                  <a:lnTo>
                    <a:pt x="988131" y="1680667"/>
                  </a:lnTo>
                  <a:lnTo>
                    <a:pt x="941589" y="1687199"/>
                  </a:lnTo>
                  <a:lnTo>
                    <a:pt x="894273" y="1691171"/>
                  </a:lnTo>
                  <a:lnTo>
                    <a:pt x="846255" y="1692511"/>
                  </a:lnTo>
                  <a:lnTo>
                    <a:pt x="798237" y="1691171"/>
                  </a:lnTo>
                  <a:lnTo>
                    <a:pt x="750922" y="1687199"/>
                  </a:lnTo>
                  <a:lnTo>
                    <a:pt x="704380" y="1680667"/>
                  </a:lnTo>
                  <a:lnTo>
                    <a:pt x="658683" y="1671646"/>
                  </a:lnTo>
                  <a:lnTo>
                    <a:pt x="613903" y="1660208"/>
                  </a:lnTo>
                  <a:lnTo>
                    <a:pt x="570111" y="1646423"/>
                  </a:lnTo>
                  <a:lnTo>
                    <a:pt x="527379" y="1630364"/>
                  </a:lnTo>
                  <a:lnTo>
                    <a:pt x="485778" y="1612102"/>
                  </a:lnTo>
                  <a:lnTo>
                    <a:pt x="445379" y="1591709"/>
                  </a:lnTo>
                  <a:lnTo>
                    <a:pt x="406255" y="1569255"/>
                  </a:lnTo>
                  <a:lnTo>
                    <a:pt x="368475" y="1544812"/>
                  </a:lnTo>
                  <a:lnTo>
                    <a:pt x="332113" y="1518452"/>
                  </a:lnTo>
                  <a:lnTo>
                    <a:pt x="297239" y="1490247"/>
                  </a:lnTo>
                  <a:lnTo>
                    <a:pt x="263926" y="1460267"/>
                  </a:lnTo>
                  <a:lnTo>
                    <a:pt x="232243" y="1428585"/>
                  </a:lnTo>
                  <a:lnTo>
                    <a:pt x="202263" y="1395271"/>
                  </a:lnTo>
                  <a:lnTo>
                    <a:pt x="174058" y="1360397"/>
                  </a:lnTo>
                  <a:lnTo>
                    <a:pt x="147698" y="1324035"/>
                  </a:lnTo>
                  <a:lnTo>
                    <a:pt x="123256" y="1286256"/>
                  </a:lnTo>
                  <a:lnTo>
                    <a:pt x="100802" y="1247131"/>
                  </a:lnTo>
                  <a:lnTo>
                    <a:pt x="80408" y="1206732"/>
                  </a:lnTo>
                  <a:lnTo>
                    <a:pt x="62146" y="1165131"/>
                  </a:lnTo>
                  <a:lnTo>
                    <a:pt x="46087" y="1122399"/>
                  </a:lnTo>
                  <a:lnTo>
                    <a:pt x="32302" y="1078607"/>
                  </a:lnTo>
                  <a:lnTo>
                    <a:pt x="20864" y="1033827"/>
                  </a:lnTo>
                  <a:lnTo>
                    <a:pt x="11843" y="988131"/>
                  </a:lnTo>
                  <a:lnTo>
                    <a:pt x="5311" y="941589"/>
                  </a:lnTo>
                  <a:lnTo>
                    <a:pt x="1339" y="894273"/>
                  </a:lnTo>
                  <a:lnTo>
                    <a:pt x="0" y="846255"/>
                  </a:lnTo>
                  <a:close/>
                </a:path>
              </a:pathLst>
            </a:custGeom>
            <a:ln w="12701">
              <a:solidFill>
                <a:srgbClr val="D2D3D3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Montserrat" panose="00000500000000000000" pitchFamily="2" charset="0"/>
              </a:endParaRPr>
            </a:p>
          </p:txBody>
        </p:sp>
        <p:sp>
          <p:nvSpPr>
            <p:cNvPr id="28" name="object 26">
              <a:extLst>
                <a:ext uri="{FF2B5EF4-FFF2-40B4-BE49-F238E27FC236}">
                  <a16:creationId xmlns:a16="http://schemas.microsoft.com/office/drawing/2014/main" id="{50BFB62E-B6A8-4AE6-AF95-B1C00278C4EB}"/>
                </a:ext>
              </a:extLst>
            </p:cNvPr>
            <p:cNvSpPr/>
            <p:nvPr/>
          </p:nvSpPr>
          <p:spPr>
            <a:xfrm>
              <a:off x="1003200" y="1469087"/>
              <a:ext cx="1494791" cy="1800225"/>
            </a:xfrm>
            <a:custGeom>
              <a:avLst/>
              <a:gdLst/>
              <a:ahLst/>
              <a:cxnLst/>
              <a:rect l="l" t="t" r="r" b="b"/>
              <a:pathLst>
                <a:path w="1494789" h="1800225">
                  <a:moveTo>
                    <a:pt x="899911" y="0"/>
                  </a:moveTo>
                  <a:lnTo>
                    <a:pt x="849272" y="1422"/>
                  </a:lnTo>
                  <a:lnTo>
                    <a:pt x="799097" y="5656"/>
                  </a:lnTo>
                  <a:lnTo>
                    <a:pt x="749488" y="12648"/>
                  </a:lnTo>
                  <a:lnTo>
                    <a:pt x="700548" y="22347"/>
                  </a:lnTo>
                  <a:lnTo>
                    <a:pt x="652379" y="34700"/>
                  </a:lnTo>
                  <a:lnTo>
                    <a:pt x="605084" y="49654"/>
                  </a:lnTo>
                  <a:lnTo>
                    <a:pt x="558767" y="67158"/>
                  </a:lnTo>
                  <a:lnTo>
                    <a:pt x="513528" y="87159"/>
                  </a:lnTo>
                  <a:lnTo>
                    <a:pt x="469472" y="109606"/>
                  </a:lnTo>
                  <a:lnTo>
                    <a:pt x="426700" y="134445"/>
                  </a:lnTo>
                  <a:lnTo>
                    <a:pt x="385315" y="161625"/>
                  </a:lnTo>
                  <a:lnTo>
                    <a:pt x="345420" y="191093"/>
                  </a:lnTo>
                  <a:lnTo>
                    <a:pt x="307117" y="222797"/>
                  </a:lnTo>
                  <a:lnTo>
                    <a:pt x="270509" y="256685"/>
                  </a:lnTo>
                  <a:lnTo>
                    <a:pt x="235698" y="292705"/>
                  </a:lnTo>
                  <a:lnTo>
                    <a:pt x="202788" y="330804"/>
                  </a:lnTo>
                  <a:lnTo>
                    <a:pt x="171880" y="370930"/>
                  </a:lnTo>
                  <a:lnTo>
                    <a:pt x="144789" y="410336"/>
                  </a:lnTo>
                  <a:lnTo>
                    <a:pt x="120066" y="450658"/>
                  </a:lnTo>
                  <a:lnTo>
                    <a:pt x="97696" y="491809"/>
                  </a:lnTo>
                  <a:lnTo>
                    <a:pt x="77665" y="533701"/>
                  </a:lnTo>
                  <a:lnTo>
                    <a:pt x="59961" y="576249"/>
                  </a:lnTo>
                  <a:lnTo>
                    <a:pt x="44568" y="619365"/>
                  </a:lnTo>
                  <a:lnTo>
                    <a:pt x="31475" y="662963"/>
                  </a:lnTo>
                  <a:lnTo>
                    <a:pt x="20665" y="706955"/>
                  </a:lnTo>
                  <a:lnTo>
                    <a:pt x="12127" y="751255"/>
                  </a:lnTo>
                  <a:lnTo>
                    <a:pt x="5846" y="795776"/>
                  </a:lnTo>
                  <a:lnTo>
                    <a:pt x="1808" y="840431"/>
                  </a:lnTo>
                  <a:lnTo>
                    <a:pt x="0" y="885133"/>
                  </a:lnTo>
                  <a:lnTo>
                    <a:pt x="407" y="929795"/>
                  </a:lnTo>
                  <a:lnTo>
                    <a:pt x="3017" y="974331"/>
                  </a:lnTo>
                  <a:lnTo>
                    <a:pt x="7815" y="1018653"/>
                  </a:lnTo>
                  <a:lnTo>
                    <a:pt x="14787" y="1062675"/>
                  </a:lnTo>
                  <a:lnTo>
                    <a:pt x="23920" y="1106310"/>
                  </a:lnTo>
                  <a:lnTo>
                    <a:pt x="35201" y="1149471"/>
                  </a:lnTo>
                  <a:lnTo>
                    <a:pt x="48614" y="1192071"/>
                  </a:lnTo>
                  <a:lnTo>
                    <a:pt x="64147" y="1234023"/>
                  </a:lnTo>
                  <a:lnTo>
                    <a:pt x="81786" y="1275241"/>
                  </a:lnTo>
                  <a:lnTo>
                    <a:pt x="101517" y="1315638"/>
                  </a:lnTo>
                  <a:lnTo>
                    <a:pt x="123326" y="1355126"/>
                  </a:lnTo>
                  <a:lnTo>
                    <a:pt x="147200" y="1393619"/>
                  </a:lnTo>
                  <a:lnTo>
                    <a:pt x="173124" y="1431030"/>
                  </a:lnTo>
                  <a:lnTo>
                    <a:pt x="201085" y="1467273"/>
                  </a:lnTo>
                  <a:lnTo>
                    <a:pt x="231070" y="1502259"/>
                  </a:lnTo>
                  <a:lnTo>
                    <a:pt x="263063" y="1535903"/>
                  </a:lnTo>
                  <a:lnTo>
                    <a:pt x="297053" y="1568118"/>
                  </a:lnTo>
                  <a:lnTo>
                    <a:pt x="333024" y="1598817"/>
                  </a:lnTo>
                  <a:lnTo>
                    <a:pt x="370964" y="1627912"/>
                  </a:lnTo>
                  <a:lnTo>
                    <a:pt x="411549" y="1655776"/>
                  </a:lnTo>
                  <a:lnTo>
                    <a:pt x="453104" y="1681128"/>
                  </a:lnTo>
                  <a:lnTo>
                    <a:pt x="495535" y="1703985"/>
                  </a:lnTo>
                  <a:lnTo>
                    <a:pt x="538745" y="1724361"/>
                  </a:lnTo>
                  <a:lnTo>
                    <a:pt x="582641" y="1742271"/>
                  </a:lnTo>
                  <a:lnTo>
                    <a:pt x="627128" y="1757731"/>
                  </a:lnTo>
                  <a:lnTo>
                    <a:pt x="672109" y="1770755"/>
                  </a:lnTo>
                  <a:lnTo>
                    <a:pt x="717491" y="1781359"/>
                  </a:lnTo>
                  <a:lnTo>
                    <a:pt x="763178" y="1789558"/>
                  </a:lnTo>
                  <a:lnTo>
                    <a:pt x="809076" y="1795366"/>
                  </a:lnTo>
                  <a:lnTo>
                    <a:pt x="855089" y="1798799"/>
                  </a:lnTo>
                  <a:lnTo>
                    <a:pt x="901123" y="1799871"/>
                  </a:lnTo>
                  <a:lnTo>
                    <a:pt x="947082" y="1798599"/>
                  </a:lnTo>
                  <a:lnTo>
                    <a:pt x="992872" y="1794997"/>
                  </a:lnTo>
                  <a:lnTo>
                    <a:pt x="1038398" y="1789079"/>
                  </a:lnTo>
                  <a:lnTo>
                    <a:pt x="1083565" y="1780862"/>
                  </a:lnTo>
                  <a:lnTo>
                    <a:pt x="1128277" y="1770360"/>
                  </a:lnTo>
                  <a:lnTo>
                    <a:pt x="1172440" y="1757589"/>
                  </a:lnTo>
                  <a:lnTo>
                    <a:pt x="1215959" y="1742562"/>
                  </a:lnTo>
                  <a:lnTo>
                    <a:pt x="1258738" y="1725296"/>
                  </a:lnTo>
                  <a:lnTo>
                    <a:pt x="1300684" y="1705806"/>
                  </a:lnTo>
                  <a:lnTo>
                    <a:pt x="1341700" y="1684106"/>
                  </a:lnTo>
                  <a:lnTo>
                    <a:pt x="1381693" y="1660212"/>
                  </a:lnTo>
                  <a:lnTo>
                    <a:pt x="1420567" y="1634139"/>
                  </a:lnTo>
                  <a:lnTo>
                    <a:pt x="1458226" y="1605901"/>
                  </a:lnTo>
                  <a:lnTo>
                    <a:pt x="1494577" y="1575515"/>
                  </a:lnTo>
                  <a:lnTo>
                    <a:pt x="1404311" y="1475024"/>
                  </a:lnTo>
                  <a:lnTo>
                    <a:pt x="1365651" y="1506743"/>
                  </a:lnTo>
                  <a:lnTo>
                    <a:pt x="1325121" y="1535789"/>
                  </a:lnTo>
                  <a:lnTo>
                    <a:pt x="1282863" y="1562091"/>
                  </a:lnTo>
                  <a:lnTo>
                    <a:pt x="1239023" y="1585574"/>
                  </a:lnTo>
                  <a:lnTo>
                    <a:pt x="1193743" y="1606164"/>
                  </a:lnTo>
                  <a:lnTo>
                    <a:pt x="1147169" y="1623789"/>
                  </a:lnTo>
                  <a:lnTo>
                    <a:pt x="1099444" y="1638374"/>
                  </a:lnTo>
                  <a:lnTo>
                    <a:pt x="1050711" y="1649846"/>
                  </a:lnTo>
                  <a:lnTo>
                    <a:pt x="1001116" y="1658132"/>
                  </a:lnTo>
                  <a:lnTo>
                    <a:pt x="950801" y="1663157"/>
                  </a:lnTo>
                  <a:lnTo>
                    <a:pt x="899911" y="1664849"/>
                  </a:lnTo>
                  <a:lnTo>
                    <a:pt x="851540" y="1663344"/>
                  </a:lnTo>
                  <a:lnTo>
                    <a:pt x="803968" y="1658890"/>
                  </a:lnTo>
                  <a:lnTo>
                    <a:pt x="757284" y="1651576"/>
                  </a:lnTo>
                  <a:lnTo>
                    <a:pt x="711578" y="1641491"/>
                  </a:lnTo>
                  <a:lnTo>
                    <a:pt x="666939" y="1628725"/>
                  </a:lnTo>
                  <a:lnTo>
                    <a:pt x="623457" y="1613367"/>
                  </a:lnTo>
                  <a:lnTo>
                    <a:pt x="581223" y="1595508"/>
                  </a:lnTo>
                  <a:lnTo>
                    <a:pt x="540325" y="1575236"/>
                  </a:lnTo>
                  <a:lnTo>
                    <a:pt x="500853" y="1552641"/>
                  </a:lnTo>
                  <a:lnTo>
                    <a:pt x="462897" y="1527813"/>
                  </a:lnTo>
                  <a:lnTo>
                    <a:pt x="426547" y="1500841"/>
                  </a:lnTo>
                  <a:lnTo>
                    <a:pt x="391892" y="1471815"/>
                  </a:lnTo>
                  <a:lnTo>
                    <a:pt x="359022" y="1440824"/>
                  </a:lnTo>
                  <a:lnTo>
                    <a:pt x="328027" y="1407957"/>
                  </a:lnTo>
                  <a:lnTo>
                    <a:pt x="298996" y="1373305"/>
                  </a:lnTo>
                  <a:lnTo>
                    <a:pt x="272018" y="1336957"/>
                  </a:lnTo>
                  <a:lnTo>
                    <a:pt x="247185" y="1299002"/>
                  </a:lnTo>
                  <a:lnTo>
                    <a:pt x="224585" y="1259530"/>
                  </a:lnTo>
                  <a:lnTo>
                    <a:pt x="204308" y="1218631"/>
                  </a:lnTo>
                  <a:lnTo>
                    <a:pt x="186443" y="1176393"/>
                  </a:lnTo>
                  <a:lnTo>
                    <a:pt x="171081" y="1132907"/>
                  </a:lnTo>
                  <a:lnTo>
                    <a:pt x="158311" y="1088261"/>
                  </a:lnTo>
                  <a:lnTo>
                    <a:pt x="148223" y="1042547"/>
                  </a:lnTo>
                  <a:lnTo>
                    <a:pt x="140906" y="995852"/>
                  </a:lnTo>
                  <a:lnTo>
                    <a:pt x="136450" y="948267"/>
                  </a:lnTo>
                  <a:lnTo>
                    <a:pt x="134945" y="899881"/>
                  </a:lnTo>
                  <a:lnTo>
                    <a:pt x="136450" y="851510"/>
                  </a:lnTo>
                  <a:lnTo>
                    <a:pt x="140906" y="803937"/>
                  </a:lnTo>
                  <a:lnTo>
                    <a:pt x="148223" y="757253"/>
                  </a:lnTo>
                  <a:lnTo>
                    <a:pt x="158311" y="711546"/>
                  </a:lnTo>
                  <a:lnTo>
                    <a:pt x="171081" y="666907"/>
                  </a:lnTo>
                  <a:lnTo>
                    <a:pt x="186443" y="623426"/>
                  </a:lnTo>
                  <a:lnTo>
                    <a:pt x="204308" y="581191"/>
                  </a:lnTo>
                  <a:lnTo>
                    <a:pt x="224585" y="540293"/>
                  </a:lnTo>
                  <a:lnTo>
                    <a:pt x="247185" y="500821"/>
                  </a:lnTo>
                  <a:lnTo>
                    <a:pt x="272018" y="462865"/>
                  </a:lnTo>
                  <a:lnTo>
                    <a:pt x="298996" y="426514"/>
                  </a:lnTo>
                  <a:lnTo>
                    <a:pt x="328027" y="391859"/>
                  </a:lnTo>
                  <a:lnTo>
                    <a:pt x="359022" y="358989"/>
                  </a:lnTo>
                  <a:lnTo>
                    <a:pt x="391892" y="327994"/>
                  </a:lnTo>
                  <a:lnTo>
                    <a:pt x="426547" y="298962"/>
                  </a:lnTo>
                  <a:lnTo>
                    <a:pt x="462897" y="271985"/>
                  </a:lnTo>
                  <a:lnTo>
                    <a:pt x="500853" y="247152"/>
                  </a:lnTo>
                  <a:lnTo>
                    <a:pt x="540325" y="224551"/>
                  </a:lnTo>
                  <a:lnTo>
                    <a:pt x="581223" y="204274"/>
                  </a:lnTo>
                  <a:lnTo>
                    <a:pt x="623457" y="186409"/>
                  </a:lnTo>
                  <a:lnTo>
                    <a:pt x="666939" y="171047"/>
                  </a:lnTo>
                  <a:lnTo>
                    <a:pt x="711578" y="158277"/>
                  </a:lnTo>
                  <a:lnTo>
                    <a:pt x="757284" y="148189"/>
                  </a:lnTo>
                  <a:lnTo>
                    <a:pt x="803968" y="140872"/>
                  </a:lnTo>
                  <a:lnTo>
                    <a:pt x="851540" y="136416"/>
                  </a:lnTo>
                  <a:lnTo>
                    <a:pt x="899911" y="134910"/>
                  </a:lnTo>
                  <a:lnTo>
                    <a:pt x="899911" y="0"/>
                  </a:lnTo>
                  <a:close/>
                </a:path>
              </a:pathLst>
            </a:custGeom>
            <a:solidFill>
              <a:srgbClr val="0462AB"/>
            </a:solidFill>
          </p:spPr>
          <p:txBody>
            <a:bodyPr wrap="square" lIns="0" tIns="0" rIns="0" bIns="0" rtlCol="0"/>
            <a:lstStyle/>
            <a:p>
              <a:endParaRPr>
                <a:latin typeface="Montserrat" panose="00000500000000000000" pitchFamily="2" charset="0"/>
              </a:endParaRP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F9A1A4E-E03C-452D-A573-D90568F2B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228" y="3475900"/>
            <a:ext cx="3728662" cy="2585206"/>
          </a:xfrm>
          <a:prstGeom prst="rect">
            <a:avLst/>
          </a:prstGeom>
        </p:spPr>
      </p:pic>
      <p:pic>
        <p:nvPicPr>
          <p:cNvPr id="45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A5E58B12-437D-415F-A155-F748663CCB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14" name="object 4">
            <a:extLst>
              <a:ext uri="{FF2B5EF4-FFF2-40B4-BE49-F238E27FC236}">
                <a16:creationId xmlns:a16="http://schemas.microsoft.com/office/drawing/2014/main" id="{D184A31B-610D-D85A-5268-0FF5BAB0EC05}"/>
              </a:ext>
            </a:extLst>
          </p:cNvPr>
          <p:cNvSpPr txBox="1"/>
          <p:nvPr/>
        </p:nvSpPr>
        <p:spPr>
          <a:xfrm>
            <a:off x="4260403" y="5313543"/>
            <a:ext cx="2285017" cy="1217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" marR="0">
              <a:lnSpc>
                <a:spcPts val="1579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Масштаб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відключень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узимку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залежатиме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від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темпів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ремонту, атак та характеристик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регіональної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енергетичної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 </a:t>
            </a:r>
            <a:r>
              <a:rPr lang="ru-RU" sz="1200" b="1" spc="-23" dirty="0" err="1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інфраструктури</a:t>
            </a:r>
            <a:r>
              <a:rPr lang="ru-RU" sz="1200" b="1" spc="-23" dirty="0">
                <a:solidFill>
                  <a:srgbClr val="000000"/>
                </a:solidFill>
                <a:latin typeface="Montserrat" panose="00000500000000000000" pitchFamily="2" charset="0"/>
                <a:cs typeface="RODDCE+Montserrat-Medium"/>
              </a:rPr>
              <a:t>.</a:t>
            </a:r>
            <a:endParaRPr lang="en-US" sz="1200" spc="-22" dirty="0">
              <a:solidFill>
                <a:srgbClr val="000000"/>
              </a:solidFill>
              <a:latin typeface="Montserrat Medium" pitchFamily="2" charset="77"/>
              <a:cs typeface="RODDCE+Montserrat-Medium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FA1EA1C5-030D-E346-12EF-17BA5EFA2D05}"/>
              </a:ext>
            </a:extLst>
          </p:cNvPr>
          <p:cNvSpPr txBox="1"/>
          <p:nvPr/>
        </p:nvSpPr>
        <p:spPr>
          <a:xfrm>
            <a:off x="874713" y="358926"/>
            <a:ext cx="8367465" cy="61555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Montserrat ExtraBold"/>
                <a:cs typeface="IJIASG+Montserrat-ExtraBold"/>
              </a:rPr>
              <a:t>ПОШКОДЖЕННЯ ЕНЕРГЕТИЧНИХ ОБ’ЄКТІВ УКРАЇНИ ТА ВІДКЛЮЧЕННЯ ЕЛЕКТРОЕНЕРГІЇ</a:t>
            </a:r>
            <a:endParaRPr lang="en-US" sz="1400" dirty="0">
              <a:solidFill>
                <a:srgbClr val="000000"/>
              </a:solidFill>
              <a:latin typeface="Montserrat ExtraBold"/>
              <a:cs typeface="IJIASG+Montserrat-Extra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40D60-6DD5-D459-1957-BDCD9809C4BF}"/>
              </a:ext>
            </a:extLst>
          </p:cNvPr>
          <p:cNvSpPr txBox="1"/>
          <p:nvPr/>
        </p:nvSpPr>
        <p:spPr>
          <a:xfrm>
            <a:off x="799628" y="1182020"/>
            <a:ext cx="47625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dirty="0" err="1">
                <a:latin typeface="Montserrat ExtraBold"/>
                <a:cs typeface="Segoe UI"/>
              </a:rPr>
              <a:t>Вплив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енергетичної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кризи</a:t>
            </a:r>
            <a:r>
              <a:rPr lang="ru-RU" sz="1400" dirty="0">
                <a:latin typeface="Montserrat ExtraBold"/>
                <a:cs typeface="Segoe UI"/>
              </a:rPr>
              <a:t> в </a:t>
            </a:r>
            <a:r>
              <a:rPr lang="ru-RU" sz="1400" dirty="0" err="1">
                <a:latin typeface="Montserrat ExtraBold"/>
                <a:cs typeface="Segoe UI"/>
              </a:rPr>
              <a:t>Україні</a:t>
            </a:r>
            <a:r>
              <a:rPr lang="ru-RU" sz="1400" dirty="0">
                <a:latin typeface="Montserrat ExtraBold"/>
                <a:cs typeface="Segoe UI"/>
              </a:rPr>
              <a:t> на </a:t>
            </a:r>
            <a:r>
              <a:rPr lang="ru-RU" sz="1400" dirty="0" err="1">
                <a:latin typeface="Montserrat ExtraBold"/>
                <a:cs typeface="Segoe UI"/>
              </a:rPr>
              <a:t>населення</a:t>
            </a:r>
            <a:r>
              <a:rPr lang="ru-RU" sz="1400" dirty="0">
                <a:latin typeface="Montserrat ExtraBold"/>
                <a:cs typeface="Segoe UI"/>
              </a:rPr>
              <a:t>: оперативна </a:t>
            </a:r>
            <a:r>
              <a:rPr lang="ru-RU" sz="1400" dirty="0" err="1">
                <a:latin typeface="Montserrat ExtraBold"/>
                <a:cs typeface="Segoe UI"/>
              </a:rPr>
              <a:t>оцінка</a:t>
            </a:r>
            <a:r>
              <a:rPr lang="ru-RU" sz="1400" dirty="0">
                <a:latin typeface="Montserrat ExtraBold"/>
                <a:cs typeface="Segoe UI"/>
              </a:rPr>
              <a:t> ПРООН (липень-</a:t>
            </a:r>
            <a:r>
              <a:rPr lang="ru-RU" sz="1400" dirty="0" err="1">
                <a:latin typeface="Montserrat ExtraBold"/>
                <a:cs typeface="Segoe UI"/>
              </a:rPr>
              <a:t>серпень</a:t>
            </a:r>
            <a:r>
              <a:rPr lang="ru-RU" sz="1400" dirty="0">
                <a:latin typeface="Montserrat ExtraBold"/>
                <a:cs typeface="Segoe UI"/>
              </a:rPr>
              <a:t> 2024)</a:t>
            </a:r>
            <a:endParaRPr lang="en-US" sz="1400" dirty="0">
              <a:latin typeface="Montserrat ExtraBold"/>
              <a:cs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B55FDF-55DD-35F2-F7B8-474C984DC6FC}"/>
              </a:ext>
            </a:extLst>
          </p:cNvPr>
          <p:cNvSpPr txBox="1"/>
          <p:nvPr/>
        </p:nvSpPr>
        <p:spPr>
          <a:xfrm>
            <a:off x="6855710" y="1166677"/>
            <a:ext cx="479585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sz="1400" dirty="0">
                <a:latin typeface="Montserrat ExtraBold"/>
                <a:cs typeface="Segoe UI"/>
              </a:rPr>
            </a:br>
            <a:r>
              <a:rPr lang="ru-RU" sz="1400" dirty="0">
                <a:latin typeface="Montserrat ExtraBold"/>
                <a:cs typeface="Segoe UI"/>
              </a:rPr>
              <a:t>Доступ до </a:t>
            </a:r>
            <a:r>
              <a:rPr lang="ru-RU" sz="1400" dirty="0" err="1">
                <a:latin typeface="Montserrat ExtraBold"/>
                <a:cs typeface="Segoe UI"/>
              </a:rPr>
              <a:t>електроенергії</a:t>
            </a:r>
            <a:r>
              <a:rPr lang="ru-RU" sz="1400" dirty="0">
                <a:latin typeface="Montserrat ExtraBold"/>
                <a:cs typeface="Segoe UI"/>
              </a:rPr>
              <a:t> у </a:t>
            </a:r>
            <a:r>
              <a:rPr lang="ru-RU" sz="1400" dirty="0" err="1">
                <a:latin typeface="Montserrat ExtraBold"/>
                <a:cs typeface="Segoe UI"/>
              </a:rPr>
              <a:t>грудні</a:t>
            </a:r>
            <a:r>
              <a:rPr lang="ru-RU" sz="1400" dirty="0">
                <a:latin typeface="Montserrat ExtraBold"/>
                <a:cs typeface="Segoe UI"/>
              </a:rPr>
              <a:t> 2024 року (</a:t>
            </a:r>
            <a:r>
              <a:rPr lang="ru-RU" sz="1400" dirty="0" err="1">
                <a:latin typeface="Montserrat ExtraBold"/>
                <a:cs typeface="Segoe UI"/>
              </a:rPr>
              <a:t>середня</a:t>
            </a:r>
            <a:r>
              <a:rPr lang="ru-RU" sz="1400" dirty="0">
                <a:latin typeface="Montserrat ExtraBold"/>
                <a:cs typeface="Segoe UI"/>
              </a:rPr>
              <a:t> </a:t>
            </a:r>
            <a:r>
              <a:rPr lang="ru-RU" sz="1400" dirty="0" err="1">
                <a:latin typeface="Montserrat ExtraBold"/>
                <a:cs typeface="Segoe UI"/>
              </a:rPr>
              <a:t>кількість</a:t>
            </a:r>
            <a:r>
              <a:rPr lang="ru-RU" sz="1400" dirty="0">
                <a:latin typeface="Montserrat ExtraBold"/>
                <a:cs typeface="Segoe UI"/>
              </a:rPr>
              <a:t> годин без </a:t>
            </a:r>
            <a:r>
              <a:rPr lang="ru-RU" sz="1400" dirty="0" err="1">
                <a:latin typeface="Montserrat ExtraBold"/>
                <a:cs typeface="Segoe UI"/>
              </a:rPr>
              <a:t>електропостачання</a:t>
            </a:r>
            <a:r>
              <a:rPr lang="ru-RU" sz="1400" dirty="0">
                <a:latin typeface="Montserrat ExtraBold"/>
                <a:cs typeface="Segoe UI"/>
              </a:rPr>
              <a:t>)</a:t>
            </a:r>
          </a:p>
          <a:p>
            <a:r>
              <a:rPr lang="ru-RU" sz="1400" dirty="0">
                <a:latin typeface="Montserrat" panose="00000500000000000000" pitchFamily="2" charset="0"/>
                <a:cs typeface="Segoe UI"/>
              </a:rPr>
              <a:t>за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даними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оперативного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звіту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Штабу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технічного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реагування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на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енергетичну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кризу (при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Міністерстві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 </a:t>
            </a:r>
            <a:r>
              <a:rPr lang="ru-RU" sz="1400" dirty="0" err="1">
                <a:latin typeface="Montserrat" panose="00000500000000000000" pitchFamily="2" charset="0"/>
                <a:cs typeface="Segoe UI"/>
              </a:rPr>
              <a:t>енергетики</a:t>
            </a:r>
            <a:r>
              <a:rPr lang="ru-RU" sz="1400" dirty="0">
                <a:latin typeface="Montserrat" panose="00000500000000000000" pitchFamily="2" charset="0"/>
                <a:cs typeface="Segoe UI"/>
              </a:rPr>
              <a:t>).</a:t>
            </a:r>
            <a:endParaRPr lang="en-US" sz="1200" dirty="0">
              <a:latin typeface="Montserrat" panose="00000500000000000000" pitchFamily="2" charset="0"/>
              <a:ea typeface="Calibri" panose="020F0502020204030204"/>
              <a:cs typeface="Calibri" panose="020F0502020204030204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89F5176-8380-1F94-05FA-E86C29FEE366}"/>
              </a:ext>
            </a:extLst>
          </p:cNvPr>
          <p:cNvGrpSpPr/>
          <p:nvPr/>
        </p:nvGrpSpPr>
        <p:grpSpPr>
          <a:xfrm>
            <a:off x="8313253" y="2836923"/>
            <a:ext cx="685800" cy="112394"/>
            <a:chOff x="8332797" y="3134944"/>
            <a:chExt cx="685800" cy="1123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635541-1750-28F8-D6B2-239D6F6E5083}"/>
                </a:ext>
              </a:extLst>
            </p:cNvPr>
            <p:cNvSpPr/>
            <p:nvPr/>
          </p:nvSpPr>
          <p:spPr>
            <a:xfrm>
              <a:off x="8332797" y="3134944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217A2F-63FF-A7E8-553D-0DA2B6DE5FAC}"/>
                </a:ext>
              </a:extLst>
            </p:cNvPr>
            <p:cNvSpPr/>
            <p:nvPr/>
          </p:nvSpPr>
          <p:spPr>
            <a:xfrm>
              <a:off x="8675697" y="3134944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59EA43F-FD44-5CE4-AA2B-858DF47B59E3}"/>
              </a:ext>
            </a:extLst>
          </p:cNvPr>
          <p:cNvGrpSpPr/>
          <p:nvPr/>
        </p:nvGrpSpPr>
        <p:grpSpPr>
          <a:xfrm>
            <a:off x="8313253" y="3319816"/>
            <a:ext cx="1028700" cy="114183"/>
            <a:chOff x="8332797" y="3382918"/>
            <a:chExt cx="1028700" cy="11418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7EE0710-E84A-8D31-1C29-946568D14522}"/>
                </a:ext>
              </a:extLst>
            </p:cNvPr>
            <p:cNvSpPr/>
            <p:nvPr/>
          </p:nvSpPr>
          <p:spPr>
            <a:xfrm>
              <a:off x="83327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8D4D32D-16AB-7903-5945-CC73C0FA8036}"/>
                </a:ext>
              </a:extLst>
            </p:cNvPr>
            <p:cNvSpPr/>
            <p:nvPr/>
          </p:nvSpPr>
          <p:spPr>
            <a:xfrm>
              <a:off x="86756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D5BD40A-68C8-F678-0297-B724C6A74CE6}"/>
                </a:ext>
              </a:extLst>
            </p:cNvPr>
            <p:cNvSpPr/>
            <p:nvPr/>
          </p:nvSpPr>
          <p:spPr>
            <a:xfrm>
              <a:off x="9018597" y="338291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FE51169-DB7F-D52A-8F3E-46B8E42E70AD}"/>
              </a:ext>
            </a:extLst>
          </p:cNvPr>
          <p:cNvSpPr txBox="1"/>
          <p:nvPr/>
        </p:nvSpPr>
        <p:spPr>
          <a:xfrm>
            <a:off x="7354325" y="2698275"/>
            <a:ext cx="940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dirty="0">
                <a:latin typeface="Montserrat" pitchFamily="2" charset="77"/>
                <a:cs typeface="Arial"/>
              </a:rPr>
              <a:t>Львів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1B38D13-97FE-D022-3B39-0D43365E4960}"/>
              </a:ext>
            </a:extLst>
          </p:cNvPr>
          <p:cNvGrpSpPr/>
          <p:nvPr/>
        </p:nvGrpSpPr>
        <p:grpSpPr>
          <a:xfrm>
            <a:off x="8313253" y="4776004"/>
            <a:ext cx="1371600" cy="116325"/>
            <a:chOff x="8332797" y="3857431"/>
            <a:chExt cx="1371600" cy="11632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174A051-4005-67AF-4461-0F69FCD080FB}"/>
                </a:ext>
              </a:extLst>
            </p:cNvPr>
            <p:cNvSpPr/>
            <p:nvPr/>
          </p:nvSpPr>
          <p:spPr>
            <a:xfrm>
              <a:off x="83327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57E2D67-6228-4B44-C2B6-56958C3BFE4E}"/>
                </a:ext>
              </a:extLst>
            </p:cNvPr>
            <p:cNvSpPr/>
            <p:nvPr/>
          </p:nvSpPr>
          <p:spPr>
            <a:xfrm>
              <a:off x="86756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E6AEA46-45C5-9C99-ABDC-264AC4EDDF70}"/>
                </a:ext>
              </a:extLst>
            </p:cNvPr>
            <p:cNvSpPr/>
            <p:nvPr/>
          </p:nvSpPr>
          <p:spPr>
            <a:xfrm>
              <a:off x="9018597" y="3859573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3B79994-D389-1BC1-1524-4A1B1B1A5AFB}"/>
                </a:ext>
              </a:extLst>
            </p:cNvPr>
            <p:cNvSpPr/>
            <p:nvPr/>
          </p:nvSpPr>
          <p:spPr>
            <a:xfrm>
              <a:off x="9361497" y="3857431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754697C-6D0B-E607-2B1D-76E420F3BB83}"/>
              </a:ext>
            </a:extLst>
          </p:cNvPr>
          <p:cNvGrpSpPr/>
          <p:nvPr/>
        </p:nvGrpSpPr>
        <p:grpSpPr>
          <a:xfrm>
            <a:off x="8313253" y="4289180"/>
            <a:ext cx="1371600" cy="116325"/>
            <a:chOff x="8556378" y="4361917"/>
            <a:chExt cx="1371600" cy="116325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AB7C897-FB60-85C2-B11F-33DFFFC2CD9C}"/>
                </a:ext>
              </a:extLst>
            </p:cNvPr>
            <p:cNvSpPr/>
            <p:nvPr/>
          </p:nvSpPr>
          <p:spPr>
            <a:xfrm>
              <a:off x="8556378" y="436584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810F821-7B0C-1947-5BB6-903255E4024A}"/>
                </a:ext>
              </a:extLst>
            </p:cNvPr>
            <p:cNvSpPr/>
            <p:nvPr/>
          </p:nvSpPr>
          <p:spPr>
            <a:xfrm>
              <a:off x="8899278" y="436584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A5237F-DD08-9A7E-3E18-C715203C64BF}"/>
                </a:ext>
              </a:extLst>
            </p:cNvPr>
            <p:cNvSpPr/>
            <p:nvPr/>
          </p:nvSpPr>
          <p:spPr>
            <a:xfrm>
              <a:off x="9242178" y="4364059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EAE83F3-95D6-E377-C8BA-61407ADA4921}"/>
                </a:ext>
              </a:extLst>
            </p:cNvPr>
            <p:cNvSpPr/>
            <p:nvPr/>
          </p:nvSpPr>
          <p:spPr>
            <a:xfrm>
              <a:off x="9585078" y="4361917"/>
              <a:ext cx="342900" cy="1123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04B6497-B6C4-CFFB-A012-802EAEF74982}"/>
                </a:ext>
              </a:extLst>
            </p:cNvPr>
            <p:cNvSpPr/>
            <p:nvPr/>
          </p:nvSpPr>
          <p:spPr>
            <a:xfrm>
              <a:off x="9585078" y="4364142"/>
              <a:ext cx="174889" cy="11239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9F06F08-3FBA-3E52-E5FC-8F4EEA0E2570}"/>
              </a:ext>
            </a:extLst>
          </p:cNvPr>
          <p:cNvSpPr txBox="1"/>
          <p:nvPr/>
        </p:nvSpPr>
        <p:spPr>
          <a:xfrm>
            <a:off x="9131179" y="2706510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2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AB2A80-3DF8-AB9F-5F84-982967A79207}"/>
              </a:ext>
            </a:extLst>
          </p:cNvPr>
          <p:cNvSpPr txBox="1"/>
          <p:nvPr/>
        </p:nvSpPr>
        <p:spPr>
          <a:xfrm>
            <a:off x="6965138" y="3190551"/>
            <a:ext cx="132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Харків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3FC7BF-5AC9-FBFB-FEF5-965765FB30ED}"/>
              </a:ext>
            </a:extLst>
          </p:cNvPr>
          <p:cNvSpPr txBox="1"/>
          <p:nvPr/>
        </p:nvSpPr>
        <p:spPr>
          <a:xfrm>
            <a:off x="9367465" y="3137985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E210938-B6EB-0C7F-55B3-AD48F16D0D18}"/>
              </a:ext>
            </a:extLst>
          </p:cNvPr>
          <p:cNvSpPr txBox="1"/>
          <p:nvPr/>
        </p:nvSpPr>
        <p:spPr>
          <a:xfrm>
            <a:off x="6965138" y="3682827"/>
            <a:ext cx="1329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Київ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301DEC-2E1B-943E-8E91-8DCC3538D651}"/>
              </a:ext>
            </a:extLst>
          </p:cNvPr>
          <p:cNvSpPr txBox="1"/>
          <p:nvPr/>
        </p:nvSpPr>
        <p:spPr>
          <a:xfrm>
            <a:off x="6670172" y="4175103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Запоріжжя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E7AC22A-00D4-F2AF-9FC8-E48C84582E0E}"/>
              </a:ext>
            </a:extLst>
          </p:cNvPr>
          <p:cNvGrpSpPr/>
          <p:nvPr/>
        </p:nvGrpSpPr>
        <p:grpSpPr>
          <a:xfrm>
            <a:off x="8313253" y="3804498"/>
            <a:ext cx="1028700" cy="114183"/>
            <a:chOff x="8332797" y="3382918"/>
            <a:chExt cx="1028700" cy="114183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7AD58957-4949-45C7-9376-CFB20ACF0BEE}"/>
                </a:ext>
              </a:extLst>
            </p:cNvPr>
            <p:cNvSpPr/>
            <p:nvPr/>
          </p:nvSpPr>
          <p:spPr>
            <a:xfrm>
              <a:off x="83327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5C60E33-D30A-8655-29AA-915882A384D8}"/>
                </a:ext>
              </a:extLst>
            </p:cNvPr>
            <p:cNvSpPr/>
            <p:nvPr/>
          </p:nvSpPr>
          <p:spPr>
            <a:xfrm>
              <a:off x="8675697" y="3384707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22237A6-834D-CF78-9F2D-C8536BC9D434}"/>
                </a:ext>
              </a:extLst>
            </p:cNvPr>
            <p:cNvSpPr/>
            <p:nvPr/>
          </p:nvSpPr>
          <p:spPr>
            <a:xfrm>
              <a:off x="9018597" y="3382918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7B8A688-E717-D764-82F4-06625B54802E}"/>
              </a:ext>
            </a:extLst>
          </p:cNvPr>
          <p:cNvSpPr txBox="1"/>
          <p:nvPr/>
        </p:nvSpPr>
        <p:spPr>
          <a:xfrm>
            <a:off x="6670172" y="4667379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Тернопіль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EAC5E5-1009-65FA-72E3-041863C405E2}"/>
              </a:ext>
            </a:extLst>
          </p:cNvPr>
          <p:cNvGrpSpPr/>
          <p:nvPr/>
        </p:nvGrpSpPr>
        <p:grpSpPr>
          <a:xfrm>
            <a:off x="8313253" y="5262828"/>
            <a:ext cx="1371600" cy="116325"/>
            <a:chOff x="8332797" y="3857431"/>
            <a:chExt cx="1371600" cy="11632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4DDEC46-F0CB-6EE2-9A04-83FDF93F3078}"/>
                </a:ext>
              </a:extLst>
            </p:cNvPr>
            <p:cNvSpPr/>
            <p:nvPr/>
          </p:nvSpPr>
          <p:spPr>
            <a:xfrm>
              <a:off x="83327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9D77319-8036-85B4-972E-6D158CE80A1F}"/>
                </a:ext>
              </a:extLst>
            </p:cNvPr>
            <p:cNvSpPr/>
            <p:nvPr/>
          </p:nvSpPr>
          <p:spPr>
            <a:xfrm>
              <a:off x="8675697" y="3861362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9137F9A-6EBB-A73B-2DD9-2C7EC69108B4}"/>
                </a:ext>
              </a:extLst>
            </p:cNvPr>
            <p:cNvSpPr/>
            <p:nvPr/>
          </p:nvSpPr>
          <p:spPr>
            <a:xfrm>
              <a:off x="9018597" y="3859573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2DA4D9F-2982-5038-30B1-FFCC60E87723}"/>
                </a:ext>
              </a:extLst>
            </p:cNvPr>
            <p:cNvSpPr/>
            <p:nvPr/>
          </p:nvSpPr>
          <p:spPr>
            <a:xfrm>
              <a:off x="9361497" y="3857431"/>
              <a:ext cx="342900" cy="11239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40C44BE4-1293-B4AA-3275-22CDC95950D8}"/>
              </a:ext>
            </a:extLst>
          </p:cNvPr>
          <p:cNvSpPr txBox="1"/>
          <p:nvPr/>
        </p:nvSpPr>
        <p:spPr>
          <a:xfrm>
            <a:off x="6670172" y="5159655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Дніпро</a:t>
            </a:r>
            <a:endParaRPr lang="en-UA" sz="1400" b="1" dirty="0">
              <a:latin typeface="Montserrat" pitchFamily="2" charset="77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1FB8A3-C7D3-F1CA-6820-FE9BFC16966D}"/>
              </a:ext>
            </a:extLst>
          </p:cNvPr>
          <p:cNvSpPr txBox="1"/>
          <p:nvPr/>
        </p:nvSpPr>
        <p:spPr>
          <a:xfrm>
            <a:off x="6670172" y="5651929"/>
            <a:ext cx="1624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1400" b="1" baseline="0" dirty="0">
                <a:solidFill>
                  <a:schemeClr val="tx1"/>
                </a:solidFill>
                <a:latin typeface="Montserrat" pitchFamily="2" charset="77"/>
                <a:ea typeface="Arial"/>
                <a:cs typeface="Arial"/>
              </a:rPr>
              <a:t>Одеса</a:t>
            </a:r>
            <a:endParaRPr lang="en-UA" sz="1400" b="1" dirty="0">
              <a:latin typeface="Montserrat" pitchFamily="2" charset="77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3FB8048-B8E9-B888-B4FD-3E021EEA0DF9}"/>
              </a:ext>
            </a:extLst>
          </p:cNvPr>
          <p:cNvGrpSpPr/>
          <p:nvPr/>
        </p:nvGrpSpPr>
        <p:grpSpPr>
          <a:xfrm>
            <a:off x="8313253" y="5749653"/>
            <a:ext cx="1714500" cy="116325"/>
            <a:chOff x="8463262" y="6071244"/>
            <a:chExt cx="1714500" cy="11632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92B19F4-56DE-D78C-1BD1-BCC1BDEB9D4D}"/>
                </a:ext>
              </a:extLst>
            </p:cNvPr>
            <p:cNvGrpSpPr/>
            <p:nvPr/>
          </p:nvGrpSpPr>
          <p:grpSpPr>
            <a:xfrm>
              <a:off x="8463262" y="6071244"/>
              <a:ext cx="1371600" cy="116325"/>
              <a:chOff x="8332797" y="3857431"/>
              <a:chExt cx="1371600" cy="116325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F73F13B-9EB7-5613-588F-44B728242E32}"/>
                  </a:ext>
                </a:extLst>
              </p:cNvPr>
              <p:cNvSpPr/>
              <p:nvPr/>
            </p:nvSpPr>
            <p:spPr>
              <a:xfrm>
                <a:off x="8332797" y="3861362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3E8B5B4-61E6-0886-5302-87FC4E19E753}"/>
                  </a:ext>
                </a:extLst>
              </p:cNvPr>
              <p:cNvSpPr/>
              <p:nvPr/>
            </p:nvSpPr>
            <p:spPr>
              <a:xfrm>
                <a:off x="8675697" y="3861362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5B440F4-352A-F87F-1C08-A7FB9C088276}"/>
                  </a:ext>
                </a:extLst>
              </p:cNvPr>
              <p:cNvSpPr/>
              <p:nvPr/>
            </p:nvSpPr>
            <p:spPr>
              <a:xfrm>
                <a:off x="9018597" y="3859573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272375A-7920-7D56-7C49-DD0CC9702FC9}"/>
                  </a:ext>
                </a:extLst>
              </p:cNvPr>
              <p:cNvSpPr/>
              <p:nvPr/>
            </p:nvSpPr>
            <p:spPr>
              <a:xfrm>
                <a:off x="9361497" y="3857431"/>
                <a:ext cx="342900" cy="11239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A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A8A490D-716E-5BE9-A9B7-763EB1C03D2C}"/>
                </a:ext>
              </a:extLst>
            </p:cNvPr>
            <p:cNvSpPr/>
            <p:nvPr/>
          </p:nvSpPr>
          <p:spPr>
            <a:xfrm>
              <a:off x="9834862" y="6071885"/>
              <a:ext cx="342900" cy="11239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BE5E622-9679-8C6E-6435-0DC99A7F4409}"/>
                </a:ext>
              </a:extLst>
            </p:cNvPr>
            <p:cNvSpPr/>
            <p:nvPr/>
          </p:nvSpPr>
          <p:spPr>
            <a:xfrm>
              <a:off x="9834862" y="6074110"/>
              <a:ext cx="174889" cy="112394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A"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52CD75C0-039B-1B16-CF4B-1A9B15685DA4}"/>
              </a:ext>
            </a:extLst>
          </p:cNvPr>
          <p:cNvSpPr txBox="1"/>
          <p:nvPr/>
        </p:nvSpPr>
        <p:spPr>
          <a:xfrm>
            <a:off x="9367464" y="3619832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F7D3BB5-9D4B-A086-2DCF-43E0A160C26D}"/>
              </a:ext>
            </a:extLst>
          </p:cNvPr>
          <p:cNvSpPr txBox="1"/>
          <p:nvPr/>
        </p:nvSpPr>
        <p:spPr>
          <a:xfrm>
            <a:off x="9691583" y="4148991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3,5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083598A-79CE-825C-9EDB-AB2ABA0085F1}"/>
              </a:ext>
            </a:extLst>
          </p:cNvPr>
          <p:cNvSpPr txBox="1"/>
          <p:nvPr/>
        </p:nvSpPr>
        <p:spPr>
          <a:xfrm>
            <a:off x="9700884" y="4627979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A94CBD2-5AFE-E38A-AA80-F25DCDBD1ACB}"/>
              </a:ext>
            </a:extLst>
          </p:cNvPr>
          <p:cNvSpPr txBox="1"/>
          <p:nvPr/>
        </p:nvSpPr>
        <p:spPr>
          <a:xfrm>
            <a:off x="9700884" y="5100154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77B810-1DB7-D9CE-1648-E95816100470}"/>
              </a:ext>
            </a:extLst>
          </p:cNvPr>
          <p:cNvSpPr txBox="1"/>
          <p:nvPr/>
        </p:nvSpPr>
        <p:spPr>
          <a:xfrm>
            <a:off x="9984174" y="5616672"/>
            <a:ext cx="20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b="1" baseline="0" dirty="0">
                <a:solidFill>
                  <a:schemeClr val="tx1"/>
                </a:solidFill>
                <a:latin typeface="Montserrat ExtraBold" pitchFamily="2" charset="77"/>
                <a:ea typeface="Arial"/>
                <a:cs typeface="Arial"/>
              </a:rPr>
              <a:t>4,5</a:t>
            </a:r>
            <a:r>
              <a:rPr lang="en-US" sz="1800" baseline="0" dirty="0">
                <a:solidFill>
                  <a:schemeClr val="tx1"/>
                </a:solidFill>
                <a:latin typeface="Montserrat Medium"/>
                <a:ea typeface="Arial"/>
                <a:cs typeface="Arial"/>
              </a:rPr>
              <a:t> </a:t>
            </a:r>
            <a:r>
              <a:rPr lang="uk-UA" sz="1200" dirty="0">
                <a:latin typeface="Montserrat Medium"/>
                <a:ea typeface="Arial"/>
                <a:cs typeface="Arial"/>
              </a:rPr>
              <a:t>години на день</a:t>
            </a:r>
            <a:endParaRPr lang="en-UA" sz="1200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35163-686B-41BC-927B-12DF6F1838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308"/>
            <a:ext cx="12192000" cy="5519928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E146AF6-153F-E864-1350-89B91BEB3194}"/>
              </a:ext>
            </a:extLst>
          </p:cNvPr>
          <p:cNvSpPr/>
          <p:nvPr/>
        </p:nvSpPr>
        <p:spPr>
          <a:xfrm>
            <a:off x="8986783" y="4216968"/>
            <a:ext cx="2741245" cy="2249237"/>
          </a:xfrm>
          <a:prstGeom prst="roundRect">
            <a:avLst>
              <a:gd name="adj" fmla="val 6241"/>
            </a:avLst>
          </a:prstGeom>
          <a:solidFill>
            <a:srgbClr val="DDE9FB">
              <a:alpha val="78824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CE03776-21B6-93F5-433F-DB48114A868A}"/>
              </a:ext>
            </a:extLst>
          </p:cNvPr>
          <p:cNvSpPr/>
          <p:nvPr/>
        </p:nvSpPr>
        <p:spPr>
          <a:xfrm>
            <a:off x="8986783" y="1739310"/>
            <a:ext cx="2741245" cy="1835983"/>
          </a:xfrm>
          <a:prstGeom prst="roundRect">
            <a:avLst>
              <a:gd name="adj" fmla="val 6241"/>
            </a:avLst>
          </a:prstGeom>
          <a:solidFill>
            <a:srgbClr val="FFFFFF">
              <a:alpha val="78824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A"/>
          </a:p>
        </p:txBody>
      </p:sp>
      <p:pic>
        <p:nvPicPr>
          <p:cNvPr id="66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10C3DD28-5A65-49D5-9241-D7F9339DD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174" y="100013"/>
            <a:ext cx="825500" cy="12573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06C6DC7-51FB-5E2F-8EBB-A20C7691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1" y="58447"/>
            <a:ext cx="9395622" cy="127145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Montserrat ExtraBold"/>
                <a:ea typeface="+mn-ea"/>
              </a:rPr>
              <a:t>0,5 ГВт </a:t>
            </a:r>
            <a:r>
              <a:rPr lang="ru-RU" sz="2400" b="1" dirty="0">
                <a:solidFill>
                  <a:srgbClr val="000000"/>
                </a:solidFill>
                <a:latin typeface="Montserrat ExtraBold"/>
                <a:ea typeface="+mn-ea"/>
              </a:rPr>
              <a:t>КОГЕНЕРАЦІЇ ПРООН БУДЕ ЗАБЕЗПЕЧЕНО</a:t>
            </a:r>
            <a:br>
              <a:rPr lang="en-US" sz="2400" b="1" dirty="0">
                <a:solidFill>
                  <a:srgbClr val="000000"/>
                </a:solidFill>
                <a:latin typeface="Montserrat ExtraBold"/>
                <a:ea typeface="+mn-ea"/>
              </a:rPr>
            </a:br>
            <a:r>
              <a:rPr lang="ru-RU" sz="2400" b="1" dirty="0">
                <a:solidFill>
                  <a:srgbClr val="000000"/>
                </a:solidFill>
                <a:latin typeface="Montserrat ExtraBold"/>
                <a:ea typeface="+mn-ea"/>
              </a:rPr>
              <a:t>ДЛЯ КРИТИЧНОЇ ІНФРАСТРУКТУРИ ГРОМАД</a:t>
            </a:r>
            <a:endParaRPr lang="en-AU" sz="1800" i="1" dirty="0">
              <a:latin typeface="Montserrat" pitchFamily="2" charset="77"/>
              <a:ea typeface="Calibri Light"/>
              <a:cs typeface="Calibri Light"/>
            </a:endParaRPr>
          </a:p>
        </p:txBody>
      </p:sp>
      <p:pic>
        <p:nvPicPr>
          <p:cNvPr id="23" name="Picture 22" descr="A map of different countries/regions&#10;&#10;Description automatically generated">
            <a:extLst>
              <a:ext uri="{FF2B5EF4-FFF2-40B4-BE49-F238E27FC236}">
                <a16:creationId xmlns:a16="http://schemas.microsoft.com/office/drawing/2014/main" id="{231AAD5A-1822-A6A1-AB2F-3A8E815E0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30" y="1263621"/>
            <a:ext cx="8015181" cy="5488983"/>
          </a:xfrm>
          <a:prstGeom prst="rect">
            <a:avLst/>
          </a:prstGeom>
        </p:spPr>
      </p:pic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2206B1D5-EBDA-412F-A8BC-02C13B6219F3}"/>
              </a:ext>
            </a:extLst>
          </p:cNvPr>
          <p:cNvSpPr/>
          <p:nvPr/>
        </p:nvSpPr>
        <p:spPr>
          <a:xfrm>
            <a:off x="9065578" y="1743306"/>
            <a:ext cx="3286649" cy="2150072"/>
          </a:xfrm>
          <a:prstGeom prst="roundRect">
            <a:avLst>
              <a:gd name="adj" fmla="val 19305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Когенераційні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установки– </a:t>
            </a:r>
            <a:b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ru-RU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468 MW</a:t>
            </a:r>
            <a:endParaRPr lang="en-US" sz="2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ru-RU" sz="12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r>
              <a:rPr lang="ru-RU" sz="12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Біомасова</a:t>
            </a:r>
            <a: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котельня – </a:t>
            </a:r>
            <a:br>
              <a:rPr lang="ru-RU" sz="12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ru-RU" sz="2400" b="1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8 </a:t>
            </a:r>
            <a:r>
              <a:rPr lang="ru-RU" sz="2400" b="1" dirty="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MWt</a:t>
            </a:r>
            <a:endParaRPr lang="ru-RU" sz="24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  <a:p>
            <a:endParaRPr lang="ru-RU" sz="1200" b="1" dirty="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87E68E9A-A9F9-5892-1048-ACF4E8FF6BE7}"/>
              </a:ext>
            </a:extLst>
          </p:cNvPr>
          <p:cNvSpPr txBox="1"/>
          <p:nvPr/>
        </p:nvSpPr>
        <p:spPr>
          <a:xfrm>
            <a:off x="7496271" y="3930452"/>
            <a:ext cx="3360456" cy="951748"/>
          </a:xfrm>
          <a:prstGeom prst="rect">
            <a:avLst/>
          </a:prstGeom>
        </p:spPr>
        <p:txBody>
          <a:bodyPr vert="horz" wrap="square" lIns="0" tIns="27093" rIns="0" bIns="0" rtlCol="0" anchor="ctr">
            <a:noAutofit/>
          </a:bodyPr>
          <a:lstStyle/>
          <a:p>
            <a:pPr marR="6773">
              <a:lnSpc>
                <a:spcPct val="90000"/>
              </a:lnSpc>
            </a:pP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DC6EA20E-4A0C-40DE-9B36-E93B0EA90723}"/>
              </a:ext>
            </a:extLst>
          </p:cNvPr>
          <p:cNvSpPr txBox="1"/>
          <p:nvPr/>
        </p:nvSpPr>
        <p:spPr>
          <a:xfrm>
            <a:off x="6042475" y="3803811"/>
            <a:ext cx="1002030" cy="373178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Dnipropetrovsk</a:t>
            </a: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 Oblast</a:t>
            </a:r>
            <a:endParaRPr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062D7121-E32C-F118-D20C-B3596CBB4AE7}"/>
              </a:ext>
            </a:extLst>
          </p:cNvPr>
          <p:cNvSpPr txBox="1"/>
          <p:nvPr/>
        </p:nvSpPr>
        <p:spPr>
          <a:xfrm>
            <a:off x="4259955" y="2953241"/>
            <a:ext cx="796925" cy="4347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spcBef>
                <a:spcPts val="90"/>
              </a:spcBef>
            </a:pPr>
            <a:r>
              <a:rPr sz="1000" b="1" spc="-35">
                <a:solidFill>
                  <a:schemeClr val="bg1"/>
                </a:solidFill>
                <a:latin typeface="Montserrat SemiBold" pitchFamily="2" charset="77"/>
              </a:rPr>
              <a:t>K</a:t>
            </a:r>
            <a:r>
              <a:rPr lang="en-US" sz="1000" b="1" spc="-35">
                <a:solidFill>
                  <a:schemeClr val="bg1"/>
                </a:solidFill>
                <a:latin typeface="Montserrat SemiBold" pitchFamily="2" charset="77"/>
              </a:rPr>
              <a:t>yiv</a:t>
            </a:r>
            <a:r>
              <a:rPr sz="1000" b="1" spc="-35">
                <a:solidFill>
                  <a:schemeClr val="bg1"/>
                </a:solidFill>
                <a:latin typeface="Montserrat SemiBold" pitchFamily="2" charset="77"/>
              </a:rPr>
              <a:t> </a:t>
            </a:r>
            <a:endParaRPr lang="en-US" sz="1000" b="1" spc="-35">
              <a:solidFill>
                <a:schemeClr val="bg1"/>
              </a:solidFill>
              <a:latin typeface="Montserrat SemiBold" pitchFamily="2" charset="77"/>
            </a:endParaRPr>
          </a:p>
          <a:p>
            <a:pPr marL="12700" algn="ctr">
              <a:spcBef>
                <a:spcPts val="90"/>
              </a:spcBef>
            </a:pPr>
            <a:r>
              <a:rPr sz="1000" b="1" spc="-35">
                <a:solidFill>
                  <a:schemeClr val="bg1"/>
                </a:solidFill>
                <a:latin typeface="Montserrat SemiBold" pitchFamily="2" charset="77"/>
              </a:rPr>
              <a:t>City</a:t>
            </a: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sz="1000" b="1" baseline="3968">
              <a:latin typeface="Montserrat SemiBold" pitchFamily="2" charset="77"/>
              <a:cs typeface="Arial Black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1B416B7-091D-A7CB-F8D0-E8570496D5D9}"/>
              </a:ext>
            </a:extLst>
          </p:cNvPr>
          <p:cNvSpPr txBox="1"/>
          <p:nvPr/>
        </p:nvSpPr>
        <p:spPr>
          <a:xfrm>
            <a:off x="4109127" y="4950596"/>
            <a:ext cx="809625" cy="337913"/>
          </a:xfrm>
          <a:prstGeom prst="rect">
            <a:avLst/>
          </a:prstGeom>
        </p:spPr>
        <p:txBody>
          <a:bodyPr vert="horz" wrap="square" lIns="0" tIns="17145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Odesa</a:t>
            </a:r>
          </a:p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sz="1000" b="1" spc="-5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 </a:t>
            </a:r>
            <a:r>
              <a:rPr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City</a:t>
            </a:r>
            <a:endParaRPr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C8DC1F7A-F0E4-ABF2-69C4-E770F636932C}"/>
              </a:ext>
            </a:extLst>
          </p:cNvPr>
          <p:cNvSpPr txBox="1"/>
          <p:nvPr/>
        </p:nvSpPr>
        <p:spPr>
          <a:xfrm>
            <a:off x="4786140" y="4570311"/>
            <a:ext cx="1002030" cy="373178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Mykolaiv </a:t>
            </a:r>
            <a:b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</a:b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City</a:t>
            </a:r>
            <a:endParaRPr lang="en-US"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37A9E40-49FD-6F6C-EEC9-36E7258C9B31}"/>
              </a:ext>
            </a:extLst>
          </p:cNvPr>
          <p:cNvSpPr txBox="1"/>
          <p:nvPr/>
        </p:nvSpPr>
        <p:spPr>
          <a:xfrm>
            <a:off x="6758108" y="3392502"/>
            <a:ext cx="1002030" cy="373178"/>
          </a:xfrm>
          <a:prstGeom prst="rect">
            <a:avLst/>
          </a:prstGeom>
        </p:spPr>
        <p:txBody>
          <a:bodyPr vert="horz" wrap="square" lIns="0" tIns="64769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lang="en-US" sz="1000" b="1" spc="-35">
                <a:solidFill>
                  <a:schemeClr val="bg1"/>
                </a:solidFill>
                <a:latin typeface="Montserrat SemiBold" pitchFamily="2" charset="77"/>
              </a:rPr>
              <a:t>Kharkiv</a:t>
            </a: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 </a:t>
            </a:r>
            <a:b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</a:b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City</a:t>
            </a:r>
            <a:endParaRPr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B996868C-D942-F596-25AA-607CD051FDED}"/>
              </a:ext>
            </a:extLst>
          </p:cNvPr>
          <p:cNvSpPr txBox="1"/>
          <p:nvPr/>
        </p:nvSpPr>
        <p:spPr>
          <a:xfrm>
            <a:off x="1211214" y="3043010"/>
            <a:ext cx="796925" cy="434734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000" b="1" spc="-35">
                <a:solidFill>
                  <a:schemeClr val="bg1"/>
                </a:solidFill>
                <a:latin typeface="Montserrat SemiBold" pitchFamily="2" charset="77"/>
              </a:rPr>
              <a:t>Lviv</a:t>
            </a:r>
            <a:r>
              <a:rPr sz="1000" b="1" spc="-35">
                <a:solidFill>
                  <a:schemeClr val="bg1"/>
                </a:solidFill>
                <a:latin typeface="Montserrat SemiBold" pitchFamily="2" charset="77"/>
              </a:rPr>
              <a:t> </a:t>
            </a:r>
            <a:endParaRPr lang="en-US" sz="1000" b="1" spc="-35">
              <a:solidFill>
                <a:schemeClr val="bg1"/>
              </a:solidFill>
              <a:latin typeface="Montserrat SemiBold" pitchFamily="2" charset="77"/>
            </a:endParaRP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000" b="1" spc="-35">
                <a:solidFill>
                  <a:schemeClr val="bg1"/>
                </a:solidFill>
                <a:latin typeface="Montserrat SemiBold" pitchFamily="2" charset="77"/>
              </a:rPr>
              <a:t>City</a:t>
            </a: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sz="1000" b="1" baseline="3968">
              <a:latin typeface="Montserrat SemiBold" pitchFamily="2" charset="77"/>
              <a:cs typeface="Arial Black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CC9EB4F8-69D6-C27A-8CD4-ACF96436011D}"/>
              </a:ext>
            </a:extLst>
          </p:cNvPr>
          <p:cNvSpPr txBox="1"/>
          <p:nvPr/>
        </p:nvSpPr>
        <p:spPr>
          <a:xfrm>
            <a:off x="6403413" y="4850927"/>
            <a:ext cx="1148512" cy="434734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000" b="1" spc="-35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Zaporizhzhia</a:t>
            </a:r>
            <a:r>
              <a:rPr sz="1000" b="1" spc="-35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 </a:t>
            </a:r>
            <a:endParaRPr lang="en-US" sz="1000" b="1" spc="-35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City</a:t>
            </a:r>
            <a:endParaRPr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sz="1000" b="1" baseline="3968">
              <a:latin typeface="Montserrat SemiBold" pitchFamily="2" charset="77"/>
              <a:cs typeface="Arial Black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8D6364-F2B2-0746-557F-320B5F13E256}"/>
              </a:ext>
            </a:extLst>
          </p:cNvPr>
          <p:cNvSpPr/>
          <p:nvPr/>
        </p:nvSpPr>
        <p:spPr>
          <a:xfrm>
            <a:off x="6600845" y="4174832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6</a:t>
            </a:r>
            <a:r>
              <a:rPr lang="en-US" sz="1400" b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0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MW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0A03EF-7244-8002-563A-558A8F9290B6}"/>
              </a:ext>
            </a:extLst>
          </p:cNvPr>
          <p:cNvSpPr/>
          <p:nvPr/>
        </p:nvSpPr>
        <p:spPr>
          <a:xfrm>
            <a:off x="4293997" y="2032825"/>
            <a:ext cx="846744" cy="849600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12</a:t>
            </a:r>
            <a:r>
              <a:rPr lang="uk-UA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0</a:t>
            </a:r>
            <a:r>
              <a:rPr lang="en-US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 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21B49F-A5A3-7E23-A5DF-EB138A2694A3}"/>
              </a:ext>
            </a:extLst>
          </p:cNvPr>
          <p:cNvSpPr/>
          <p:nvPr/>
        </p:nvSpPr>
        <p:spPr>
          <a:xfrm>
            <a:off x="7023962" y="2355612"/>
            <a:ext cx="945294" cy="94271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91</a:t>
            </a:r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,</a:t>
            </a:r>
            <a:r>
              <a:rPr lang="uk-UA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6</a:t>
            </a:r>
            <a:r>
              <a:rPr lang="en-US" sz="1400" b="1" dirty="0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 </a:t>
            </a:r>
            <a:r>
              <a:rPr lang="en-US" sz="1100" dirty="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536F78-3251-DF0E-ADF0-5AD6724DEB16}"/>
              </a:ext>
            </a:extLst>
          </p:cNvPr>
          <p:cNvSpPr/>
          <p:nvPr/>
        </p:nvSpPr>
        <p:spPr>
          <a:xfrm>
            <a:off x="3675824" y="4108424"/>
            <a:ext cx="832060" cy="772968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19</a:t>
            </a:r>
            <a:r>
              <a:rPr lang="en-US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,8 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070C96-111A-DEA9-5CA3-BB6F167ADC45}"/>
              </a:ext>
            </a:extLst>
          </p:cNvPr>
          <p:cNvSpPr/>
          <p:nvPr/>
        </p:nvSpPr>
        <p:spPr>
          <a:xfrm>
            <a:off x="4904647" y="3763611"/>
            <a:ext cx="869390" cy="812244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6</a:t>
            </a:r>
            <a:r>
              <a:rPr lang="en-US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,6</a:t>
            </a:r>
            <a:r>
              <a:rPr lang="uk-UA" sz="1400" b="1">
                <a:solidFill>
                  <a:schemeClr val="tx1"/>
                </a:solidFill>
                <a:latin typeface="Montserrat ExtraBold"/>
                <a:ea typeface="Calibri"/>
                <a:cs typeface="Calibri"/>
              </a:rPr>
              <a:t> 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8295E6-2A51-376B-387D-16B46FB1719E}"/>
              </a:ext>
            </a:extLst>
          </p:cNvPr>
          <p:cNvSpPr/>
          <p:nvPr/>
        </p:nvSpPr>
        <p:spPr>
          <a:xfrm>
            <a:off x="6151441" y="3171011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150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 MW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76EA53-D2B6-08C0-56B0-35D9CC6DB689}"/>
              </a:ext>
            </a:extLst>
          </p:cNvPr>
          <p:cNvSpPr/>
          <p:nvPr/>
        </p:nvSpPr>
        <p:spPr>
          <a:xfrm>
            <a:off x="758686" y="2466379"/>
            <a:ext cx="723254" cy="697423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20 </a:t>
            </a:r>
            <a: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52EBB7D-F504-B3D3-6797-B1A80ACB8B76}"/>
              </a:ext>
            </a:extLst>
          </p:cNvPr>
          <p:cNvSpPr/>
          <p:nvPr/>
        </p:nvSpPr>
        <p:spPr>
          <a:xfrm>
            <a:off x="1266684" y="1523905"/>
            <a:ext cx="838807" cy="831707"/>
          </a:xfrm>
          <a:prstGeom prst="ellipse">
            <a:avLst/>
          </a:prstGeom>
          <a:solidFill>
            <a:srgbClr val="DDE9FB"/>
          </a:solidFill>
          <a:ln>
            <a:solidFill>
              <a:srgbClr val="1E65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Montserrat ExtraBold" pitchFamily="2" charset="77"/>
                <a:ea typeface="Calibri"/>
                <a:cs typeface="Calibri"/>
              </a:rPr>
              <a:t>8</a:t>
            </a:r>
            <a:br>
              <a:rPr lang="en-US" sz="1100">
                <a:solidFill>
                  <a:schemeClr val="tx1"/>
                </a:solidFill>
                <a:latin typeface="Montserrat"/>
                <a:ea typeface="Calibri"/>
                <a:cs typeface="Calibri"/>
              </a:rPr>
            </a:br>
            <a:r>
              <a:rPr lang="en-US" sz="1100" err="1">
                <a:solidFill>
                  <a:schemeClr val="tx1"/>
                </a:solidFill>
                <a:latin typeface="Montserrat"/>
                <a:ea typeface="Calibri"/>
                <a:cs typeface="Calibri"/>
              </a:rPr>
              <a:t>MWt</a:t>
            </a:r>
            <a:endParaRPr lang="en-US" sz="1100">
              <a:solidFill>
                <a:schemeClr val="tx1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1343582D-7AD1-D00E-41EE-4E8226C6FD4C}"/>
              </a:ext>
            </a:extLst>
          </p:cNvPr>
          <p:cNvSpPr txBox="1"/>
          <p:nvPr/>
        </p:nvSpPr>
        <p:spPr>
          <a:xfrm>
            <a:off x="1785460" y="2032826"/>
            <a:ext cx="796925" cy="434734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000" b="1" spc="-35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Lutsk</a:t>
            </a: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000" b="1" spc="-20">
                <a:solidFill>
                  <a:schemeClr val="bg1"/>
                </a:solidFill>
                <a:latin typeface="Montserrat SemiBold" pitchFamily="2" charset="77"/>
                <a:cs typeface="Raleway SemiBold"/>
              </a:rPr>
              <a:t>City</a:t>
            </a:r>
            <a:endParaRPr lang="en-US" sz="1000" b="1">
              <a:solidFill>
                <a:schemeClr val="bg1"/>
              </a:solidFill>
              <a:latin typeface="Montserrat SemiBold" pitchFamily="2" charset="77"/>
              <a:cs typeface="Raleway SemiBold"/>
            </a:endParaRPr>
          </a:p>
          <a:p>
            <a:pPr marL="99695">
              <a:lnSpc>
                <a:spcPct val="100000"/>
              </a:lnSpc>
              <a:spcBef>
                <a:spcPts val="20"/>
              </a:spcBef>
            </a:pPr>
            <a:endParaRPr lang="en-US" sz="1000" b="1" baseline="3968">
              <a:solidFill>
                <a:schemeClr val="bg1"/>
              </a:solidFill>
              <a:latin typeface="Montserrat SemiBold" pitchFamily="2" charset="77"/>
              <a:cs typeface="Arial Black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2FB090-43A2-9DBC-9B09-973877F1592D}"/>
              </a:ext>
            </a:extLst>
          </p:cNvPr>
          <p:cNvSpPr txBox="1"/>
          <p:nvPr/>
        </p:nvSpPr>
        <p:spPr>
          <a:xfrm>
            <a:off x="9196907" y="4455096"/>
            <a:ext cx="2668767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 sz="900" b="1" dirty="0">
                <a:latin typeface="Montserrat"/>
              </a:rPr>
              <a:t>Київ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33,5 MW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Харків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16 MW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Запоріжжя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28 MW</a:t>
            </a:r>
          </a:p>
          <a:p>
            <a:endParaRPr lang="en-US" sz="900" b="1" dirty="0">
              <a:latin typeface="Montserrat"/>
            </a:endParaRPr>
          </a:p>
          <a:p>
            <a:r>
              <a:rPr lang="uk-UA" sz="900" b="1" dirty="0">
                <a:latin typeface="Montserrat"/>
              </a:rPr>
              <a:t>Запоріжжя</a:t>
            </a:r>
            <a:r>
              <a:rPr lang="en-US" sz="900" b="1" dirty="0">
                <a:latin typeface="Montserrat"/>
              </a:rPr>
              <a:t> &amp; </a:t>
            </a:r>
            <a:r>
              <a:rPr lang="uk-UA" sz="900" b="1" dirty="0">
                <a:latin typeface="Montserrat"/>
              </a:rPr>
              <a:t>Львів</a:t>
            </a:r>
            <a:r>
              <a:rPr lang="en-US" sz="900" b="1" dirty="0">
                <a:latin typeface="Montserrat"/>
              </a:rPr>
              <a:t>, </a:t>
            </a:r>
            <a:r>
              <a:rPr lang="uk-UA" sz="900" b="1" dirty="0">
                <a:latin typeface="Montserrat"/>
              </a:rPr>
              <a:t>нематеріальна допомога</a:t>
            </a:r>
            <a:r>
              <a:rPr lang="en-US" sz="900" b="1" dirty="0">
                <a:latin typeface="Montserrat"/>
              </a:rPr>
              <a:t> 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40 MW</a:t>
            </a:r>
            <a:br>
              <a:rPr lang="en-US" sz="900" b="1" dirty="0">
                <a:latin typeface="Montserrat"/>
              </a:rPr>
            </a:br>
            <a:endParaRPr lang="en-US" sz="9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014349-DA0E-F774-D279-03F2D03843ED}"/>
              </a:ext>
            </a:extLst>
          </p:cNvPr>
          <p:cNvSpPr txBox="1"/>
          <p:nvPr/>
        </p:nvSpPr>
        <p:spPr>
          <a:xfrm>
            <a:off x="10324669" y="4306285"/>
            <a:ext cx="2531121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Миколаїв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3</a:t>
            </a:r>
            <a:r>
              <a:rPr lang="uk-UA" sz="1400" b="1" dirty="0">
                <a:latin typeface="Montserrat"/>
              </a:rPr>
              <a:t>1</a:t>
            </a:r>
            <a:r>
              <a:rPr lang="en-US" sz="1400" b="1" dirty="0">
                <a:latin typeface="Montserrat"/>
              </a:rPr>
              <a:t> MW </a:t>
            </a:r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r>
              <a:rPr lang="uk-UA" sz="900" b="1" dirty="0">
                <a:latin typeface="Montserrat"/>
              </a:rPr>
              <a:t>Одеса</a:t>
            </a:r>
            <a:br>
              <a:rPr lang="en-US" sz="900" b="1" dirty="0">
                <a:latin typeface="Montserrat"/>
              </a:rPr>
            </a:br>
            <a:r>
              <a:rPr lang="en-US" sz="1400" b="1" dirty="0">
                <a:latin typeface="Montserrat"/>
              </a:rPr>
              <a:t>2</a:t>
            </a:r>
            <a:r>
              <a:rPr lang="uk-UA" sz="1400" b="1" dirty="0">
                <a:latin typeface="Montserrat"/>
              </a:rPr>
              <a:t>6</a:t>
            </a:r>
            <a:r>
              <a:rPr lang="en-US" sz="1400" b="1" dirty="0">
                <a:latin typeface="Montserrat"/>
              </a:rPr>
              <a:t> MW </a:t>
            </a:r>
            <a:endParaRPr lang="en-US" sz="1400" b="1" dirty="0">
              <a:latin typeface="Montserrat"/>
              <a:ea typeface="Calibri"/>
              <a:cs typeface="Calibri"/>
            </a:endParaRPr>
          </a:p>
          <a:p>
            <a:endParaRPr lang="en-US" sz="900" b="1" dirty="0">
              <a:latin typeface="Montserrat"/>
            </a:endParaRPr>
          </a:p>
          <a:p>
            <a:br>
              <a:rPr lang="en-US" sz="900" b="1" dirty="0">
                <a:latin typeface="Montserrat"/>
              </a:rPr>
            </a:br>
            <a:r>
              <a:rPr lang="en-US" sz="900" b="1" dirty="0">
                <a:latin typeface="Montserrat"/>
              </a:rPr>
              <a:t> </a:t>
            </a:r>
            <a:br>
              <a:rPr lang="en-US" sz="900" b="1" dirty="0">
                <a:latin typeface="Montserrat"/>
              </a:rPr>
            </a:br>
            <a:endParaRPr lang="en-US" sz="1400" b="1" dirty="0">
              <a:latin typeface="Montserrat"/>
              <a:ea typeface="Calibri"/>
              <a:cs typeface="Calibri"/>
            </a:endParaRPr>
          </a:p>
        </p:txBody>
      </p:sp>
      <p:sp>
        <p:nvSpPr>
          <p:cNvPr id="26" name="Rectangle: Rounded Corners 47">
            <a:extLst>
              <a:ext uri="{FF2B5EF4-FFF2-40B4-BE49-F238E27FC236}">
                <a16:creationId xmlns:a16="http://schemas.microsoft.com/office/drawing/2014/main" id="{9BB5E2F5-1A57-0126-D428-4F63F6647153}"/>
              </a:ext>
            </a:extLst>
          </p:cNvPr>
          <p:cNvSpPr/>
          <p:nvPr/>
        </p:nvSpPr>
        <p:spPr>
          <a:xfrm>
            <a:off x="9013768" y="4117554"/>
            <a:ext cx="2741245" cy="285109"/>
          </a:xfrm>
          <a:prstGeom prst="roundRect">
            <a:avLst>
              <a:gd name="adj" fmla="val 30890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uk-UA" sz="1200" b="1" dirty="0">
                <a:latin typeface="Montserrat"/>
              </a:rPr>
              <a:t>Потреби</a:t>
            </a:r>
            <a:r>
              <a:rPr lang="en-US" sz="1200" b="1" dirty="0">
                <a:solidFill>
                  <a:schemeClr val="bg1"/>
                </a:solidFill>
                <a:latin typeface="Montserrat"/>
              </a:rPr>
              <a:t>  – 175 MW</a:t>
            </a:r>
            <a:endParaRPr lang="en-US" sz="12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22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5A0C2-3A46-4C92-37ED-3A3B6BFB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снимок экрана, программное обеспечение, кар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510D66-7661-359F-3319-724821C07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4" t="28560" r="17700" b="8080"/>
          <a:stretch/>
        </p:blipFill>
        <p:spPr>
          <a:xfrm>
            <a:off x="-1" y="1094885"/>
            <a:ext cx="6992465" cy="57717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65826FB-3A6E-1A76-7E65-BCC72819D5D6}"/>
              </a:ext>
            </a:extLst>
          </p:cNvPr>
          <p:cNvSpPr/>
          <p:nvPr/>
        </p:nvSpPr>
        <p:spPr>
          <a:xfrm rot="10800000" flipH="1">
            <a:off x="2665105" y="1094885"/>
            <a:ext cx="9531052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CF3803-4F9F-231F-C088-DC7B48C5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848" y="265095"/>
            <a:ext cx="11195675" cy="82119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Montserrat ExtraBold"/>
                <a:ea typeface="+mj-lt"/>
                <a:cs typeface="+mj-lt"/>
              </a:rPr>
              <a:t>4 МВТ </a:t>
            </a:r>
            <a:r>
              <a:rPr lang="ru-RU" sz="2000" b="1" dirty="0">
                <a:latin typeface="Montserrat ExtraBold"/>
                <a:ea typeface="+mj-lt"/>
                <a:cs typeface="+mj-lt"/>
              </a:rPr>
              <a:t>СЕС ТА </a:t>
            </a:r>
            <a:r>
              <a:rPr lang="ru-RU" sz="2000" b="1" dirty="0">
                <a:solidFill>
                  <a:srgbClr val="C00000"/>
                </a:solidFill>
                <a:latin typeface="Montserrat ExtraBold"/>
                <a:ea typeface="+mj-lt"/>
                <a:cs typeface="+mj-lt"/>
              </a:rPr>
              <a:t>7 МВТ⋅ГОД </a:t>
            </a:r>
            <a:r>
              <a:rPr lang="ru-RU" sz="2000" b="1" dirty="0">
                <a:latin typeface="Montserrat ExtraBold"/>
                <a:ea typeface="+mj-lt"/>
                <a:cs typeface="+mj-lt"/>
              </a:rPr>
              <a:t>УЗЕ</a:t>
            </a:r>
            <a:r>
              <a:rPr lang="ru-RU" sz="2000" b="1" dirty="0">
                <a:solidFill>
                  <a:srgbClr val="C00000"/>
                </a:solidFill>
                <a:latin typeface="Montserrat ExtraBold"/>
                <a:ea typeface="+mj-lt"/>
                <a:cs typeface="+mj-lt"/>
              </a:rPr>
              <a:t> </a:t>
            </a:r>
            <a:r>
              <a:rPr lang="ru-RU" sz="2000" b="1" dirty="0">
                <a:latin typeface="Montserrat ExtraBold"/>
                <a:ea typeface="+mj-lt"/>
                <a:cs typeface="+mj-lt"/>
              </a:rPr>
              <a:t>БУДУТЬ ЗБУДОВАНІ ПРООН </a:t>
            </a:r>
            <a:br>
              <a:rPr lang="en-US" sz="2000" b="1" dirty="0">
                <a:latin typeface="Montserrat ExtraBold"/>
                <a:ea typeface="+mj-lt"/>
                <a:cs typeface="+mj-lt"/>
              </a:rPr>
            </a:br>
            <a:r>
              <a:rPr lang="ru-RU" sz="1600" b="1" dirty="0">
                <a:latin typeface="Montserrat ExtraBold"/>
                <a:ea typeface="+mj-lt"/>
                <a:cs typeface="+mj-lt"/>
              </a:rPr>
              <a:t>ЗА ПІДТРИМКИ ДОНОРІВ ДЛЯ КРИТИЧНОЇ ІНФРАСТРУКТУРИ ГРОМАД У 2025 РОЦІ</a:t>
            </a:r>
            <a:endParaRPr lang="en-US" sz="1600" b="1" dirty="0">
              <a:latin typeface="Montserrat ExtraBold"/>
              <a:ea typeface="+mj-lt"/>
              <a:cs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3085ED-8E76-ACCE-7A77-64AB4F13EE58}"/>
              </a:ext>
            </a:extLst>
          </p:cNvPr>
          <p:cNvSpPr txBox="1"/>
          <p:nvPr/>
        </p:nvSpPr>
        <p:spPr>
          <a:xfrm>
            <a:off x="1491997" y="2796196"/>
            <a:ext cx="1012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Montserrat" pitchFamily="2" charset="77"/>
              </a:rPr>
              <a:t>Київ</a:t>
            </a:r>
            <a:r>
              <a:rPr lang="en-US" sz="1400" b="1" dirty="0">
                <a:latin typeface="Montserrat" pitchFamily="2" charset="77"/>
              </a:rPr>
              <a:t> NSDC</a:t>
            </a:r>
            <a:endParaRPr lang="ru-UA" sz="1400" b="1" dirty="0">
              <a:latin typeface="Montserrat" pitchFamily="2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6C4C93-2A91-F515-7531-989269164FCF}"/>
              </a:ext>
            </a:extLst>
          </p:cNvPr>
          <p:cNvSpPr txBox="1"/>
          <p:nvPr/>
        </p:nvSpPr>
        <p:spPr>
          <a:xfrm>
            <a:off x="4185258" y="3050177"/>
            <a:ext cx="1012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Montserrat" pitchFamily="2" charset="77"/>
              </a:rPr>
              <a:t>Харків</a:t>
            </a:r>
            <a:endParaRPr lang="ru-UA" sz="1400" b="1" dirty="0">
              <a:latin typeface="Montserrat" pitchFamily="2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94DCBC-9C89-3351-E0B9-FE01FE9D93B4}"/>
              </a:ext>
            </a:extLst>
          </p:cNvPr>
          <p:cNvSpPr txBox="1"/>
          <p:nvPr/>
        </p:nvSpPr>
        <p:spPr>
          <a:xfrm>
            <a:off x="2807072" y="1790416"/>
            <a:ext cx="11237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Montserrat" pitchFamily="2" charset="77"/>
              </a:rPr>
              <a:t>Шостка</a:t>
            </a:r>
            <a:endParaRPr lang="ru-UA" sz="1400" b="1" dirty="0">
              <a:latin typeface="Montserra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D3914BE-8945-429E-F339-C0166B6A6A93}"/>
              </a:ext>
            </a:extLst>
          </p:cNvPr>
          <p:cNvSpPr txBox="1"/>
          <p:nvPr/>
        </p:nvSpPr>
        <p:spPr>
          <a:xfrm>
            <a:off x="1974195" y="4403232"/>
            <a:ext cx="1207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Montserrat" pitchFamily="2" charset="77"/>
              </a:rPr>
              <a:t>Миколаїв</a:t>
            </a:r>
            <a:endParaRPr lang="ru-UA" sz="1400" b="1" dirty="0">
              <a:latin typeface="Montserrat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82658C-6F84-697E-6766-58BAEF9218C0}"/>
              </a:ext>
            </a:extLst>
          </p:cNvPr>
          <p:cNvSpPr txBox="1"/>
          <p:nvPr/>
        </p:nvSpPr>
        <p:spPr>
          <a:xfrm>
            <a:off x="3378851" y="3953780"/>
            <a:ext cx="15626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Montserrat" pitchFamily="2" charset="77"/>
              </a:rPr>
              <a:t>Запоріжжя</a:t>
            </a:r>
            <a:endParaRPr lang="ru-UA" sz="1400" b="1" dirty="0">
              <a:latin typeface="Montserrat" pitchFamily="2" charset="77"/>
            </a:endParaRPr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C312DC9-639F-19E8-8EBB-4BB5DD8317D2}"/>
              </a:ext>
            </a:extLst>
          </p:cNvPr>
          <p:cNvSpPr/>
          <p:nvPr/>
        </p:nvSpPr>
        <p:spPr>
          <a:xfrm>
            <a:off x="3295166" y="1637573"/>
            <a:ext cx="147600" cy="1479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25" name="Овал 1024">
            <a:extLst>
              <a:ext uri="{FF2B5EF4-FFF2-40B4-BE49-F238E27FC236}">
                <a16:creationId xmlns:a16="http://schemas.microsoft.com/office/drawing/2014/main" id="{5F0C1FBB-9758-C1B2-0BAB-96A2C6DEB837}"/>
              </a:ext>
            </a:extLst>
          </p:cNvPr>
          <p:cNvSpPr/>
          <p:nvPr/>
        </p:nvSpPr>
        <p:spPr>
          <a:xfrm>
            <a:off x="1939054" y="2644336"/>
            <a:ext cx="147600" cy="1479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26" name="Овал 1025">
            <a:extLst>
              <a:ext uri="{FF2B5EF4-FFF2-40B4-BE49-F238E27FC236}">
                <a16:creationId xmlns:a16="http://schemas.microsoft.com/office/drawing/2014/main" id="{5661B96C-B1CE-438C-476F-74BB24B2BA3A}"/>
              </a:ext>
            </a:extLst>
          </p:cNvPr>
          <p:cNvSpPr/>
          <p:nvPr/>
        </p:nvSpPr>
        <p:spPr>
          <a:xfrm>
            <a:off x="4617543" y="2886259"/>
            <a:ext cx="147600" cy="1479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27" name="Овал 1026">
            <a:extLst>
              <a:ext uri="{FF2B5EF4-FFF2-40B4-BE49-F238E27FC236}">
                <a16:creationId xmlns:a16="http://schemas.microsoft.com/office/drawing/2014/main" id="{63F1D16E-8895-9DA8-A334-51FAAE7B2481}"/>
              </a:ext>
            </a:extLst>
          </p:cNvPr>
          <p:cNvSpPr/>
          <p:nvPr/>
        </p:nvSpPr>
        <p:spPr>
          <a:xfrm>
            <a:off x="4012585" y="4263116"/>
            <a:ext cx="147600" cy="1479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28" name="Овал 1027">
            <a:extLst>
              <a:ext uri="{FF2B5EF4-FFF2-40B4-BE49-F238E27FC236}">
                <a16:creationId xmlns:a16="http://schemas.microsoft.com/office/drawing/2014/main" id="{9EBB67CD-7526-DC21-FA26-FD226C813133}"/>
              </a:ext>
            </a:extLst>
          </p:cNvPr>
          <p:cNvSpPr/>
          <p:nvPr/>
        </p:nvSpPr>
        <p:spPr>
          <a:xfrm>
            <a:off x="2504165" y="4746382"/>
            <a:ext cx="147600" cy="14797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1B630308-240A-6FC2-7344-217F0EDF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116633DB-221A-F0B8-3940-53B0ED911B92}"/>
              </a:ext>
            </a:extLst>
          </p:cNvPr>
          <p:cNvSpPr/>
          <p:nvPr/>
        </p:nvSpPr>
        <p:spPr>
          <a:xfrm>
            <a:off x="7587736" y="1479445"/>
            <a:ext cx="4549884" cy="4878826"/>
          </a:xfrm>
          <a:prstGeom prst="roundRect">
            <a:avLst>
              <a:gd name="adj" fmla="val 3608"/>
            </a:avLst>
          </a:prstGeom>
          <a:solidFill>
            <a:srgbClr val="FFFFFF">
              <a:alpha val="67451"/>
            </a:srgbClr>
          </a:solidFill>
          <a:ln>
            <a:solidFill>
              <a:srgbClr val="BFB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lvl="0" indent="-285750" rtl="0">
              <a:buClr>
                <a:srgbClr val="0661AC"/>
              </a:buClr>
              <a:buFont typeface="Wingdings,Sans-Serif"/>
              <a:buChar char="Ø"/>
            </a:pPr>
            <a:endParaRPr lang="en-UA">
              <a:solidFill>
                <a:schemeClr val="tx1"/>
              </a:solidFill>
            </a:endParaRPr>
          </a:p>
        </p:txBody>
      </p:sp>
      <p:pic>
        <p:nvPicPr>
          <p:cNvPr id="1030" name="Picture 6" descr="Прапор Норвегії — Вікіпедія">
            <a:extLst>
              <a:ext uri="{FF2B5EF4-FFF2-40B4-BE49-F238E27FC236}">
                <a16:creationId xmlns:a16="http://schemas.microsoft.com/office/drawing/2014/main" id="{D08F622C-A18C-9D97-76E7-15D8C85F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55" y="2314222"/>
            <a:ext cx="324168" cy="2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рапор Південної Кореї — Вікіпедія">
            <a:extLst>
              <a:ext uri="{FF2B5EF4-FFF2-40B4-BE49-F238E27FC236}">
                <a16:creationId xmlns:a16="http://schemas.microsoft.com/office/drawing/2014/main" id="{18AB41E2-975C-E417-46B1-FE0F5BD3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12" y="3820077"/>
            <a:ext cx="358653" cy="23958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рапор Європи">
            <a:extLst>
              <a:ext uri="{FF2B5EF4-FFF2-40B4-BE49-F238E27FC236}">
                <a16:creationId xmlns:a16="http://schemas.microsoft.com/office/drawing/2014/main" id="{911C685A-DC32-7F80-2DA2-883ABC3C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94" y="5151680"/>
            <a:ext cx="368960" cy="24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E9156B8-E6A9-FD03-A7D4-73F0B53A64E6}"/>
              </a:ext>
            </a:extLst>
          </p:cNvPr>
          <p:cNvSpPr txBox="1"/>
          <p:nvPr/>
        </p:nvSpPr>
        <p:spPr>
          <a:xfrm>
            <a:off x="7637011" y="2955241"/>
            <a:ext cx="464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b="1" dirty="0">
                <a:latin typeface="Montserrat" pitchFamily="2" charset="77"/>
              </a:rPr>
              <a:t>РНБО (Київ) – (</a:t>
            </a:r>
            <a:r>
              <a:rPr lang="uk-UA" sz="900" dirty="0">
                <a:latin typeface="Montserrat" pitchFamily="2" charset="77"/>
              </a:rPr>
              <a:t>1 </a:t>
            </a:r>
            <a:r>
              <a:rPr lang="uk-UA" sz="900" dirty="0" err="1">
                <a:latin typeface="Montserrat" pitchFamily="2" charset="77"/>
              </a:rPr>
              <a:t>обєкт</a:t>
            </a:r>
            <a:r>
              <a:rPr lang="uk-UA" sz="900" dirty="0">
                <a:latin typeface="Montserrat" pitchFamily="2" charset="77"/>
              </a:rPr>
              <a:t>) 50 кВт СЕС + 90 </a:t>
            </a:r>
            <a:r>
              <a:rPr lang="uk-UA" sz="900" dirty="0" err="1">
                <a:latin typeface="Montserrat" pitchFamily="2" charset="77"/>
              </a:rPr>
              <a:t>кВт·год</a:t>
            </a:r>
            <a:r>
              <a:rPr lang="uk-UA" sz="900" dirty="0">
                <a:latin typeface="Montserrat" pitchFamily="2" charset="77"/>
              </a:rPr>
              <a:t> </a:t>
            </a:r>
            <a:r>
              <a:rPr lang="uk-UA" sz="900" dirty="0" err="1">
                <a:latin typeface="Montserrat" pitchFamily="2" charset="77"/>
              </a:rPr>
              <a:t>акум</a:t>
            </a:r>
            <a:r>
              <a:rPr lang="uk-UA" sz="900" dirty="0">
                <a:latin typeface="Montserrat" pitchFamily="2" charset="77"/>
              </a:rPr>
              <a:t>. </a:t>
            </a:r>
          </a:p>
          <a:p>
            <a:r>
              <a:rPr lang="uk-UA" sz="900" b="1" dirty="0">
                <a:latin typeface="Montserrat" pitchFamily="2" charset="77"/>
              </a:rPr>
              <a:t>Харків – </a:t>
            </a:r>
            <a:r>
              <a:rPr lang="uk-UA" sz="900" dirty="0">
                <a:latin typeface="Montserrat" pitchFamily="2" charset="77"/>
              </a:rPr>
              <a:t>(12 </a:t>
            </a:r>
            <a:r>
              <a:rPr lang="uk-UA" sz="900" dirty="0" err="1">
                <a:latin typeface="Montserrat" pitchFamily="2" charset="77"/>
              </a:rPr>
              <a:t>обєктів</a:t>
            </a:r>
            <a:r>
              <a:rPr lang="uk-UA" sz="900" dirty="0">
                <a:latin typeface="Montserrat" pitchFamily="2" charset="77"/>
              </a:rPr>
              <a:t> – (5 шкіл та 7 лікарень) 0,9 МВт СЕС + 2,2 </a:t>
            </a:r>
            <a:r>
              <a:rPr lang="uk-UA" sz="900" dirty="0" err="1">
                <a:latin typeface="Montserrat" pitchFamily="2" charset="77"/>
              </a:rPr>
              <a:t>МВт·год</a:t>
            </a:r>
            <a:r>
              <a:rPr lang="uk-UA" sz="900" dirty="0">
                <a:latin typeface="Montserrat" pitchFamily="2" charset="77"/>
              </a:rPr>
              <a:t> </a:t>
            </a:r>
            <a:r>
              <a:rPr lang="uk-UA" sz="900" dirty="0" err="1">
                <a:latin typeface="Montserrat" pitchFamily="2" charset="77"/>
              </a:rPr>
              <a:t>акум</a:t>
            </a:r>
            <a:r>
              <a:rPr lang="uk-UA" sz="900" dirty="0">
                <a:latin typeface="Montserrat" pitchFamily="2" charset="77"/>
              </a:rPr>
              <a:t>. </a:t>
            </a:r>
          </a:p>
          <a:p>
            <a:r>
              <a:rPr lang="uk-UA" sz="900" b="1" dirty="0">
                <a:latin typeface="Montserrat" pitchFamily="2" charset="77"/>
              </a:rPr>
              <a:t>Запоріжжя – </a:t>
            </a:r>
            <a:r>
              <a:rPr lang="uk-UA" sz="900" dirty="0">
                <a:latin typeface="Montserrat" pitchFamily="2" charset="77"/>
              </a:rPr>
              <a:t>(1 лікарня) 0,2 МВт СЕС</a:t>
            </a:r>
            <a:endParaRPr lang="ru-UA" sz="900" dirty="0">
              <a:latin typeface="Montserrat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89115-0004-2FA7-BC67-75B3C95068D1}"/>
              </a:ext>
            </a:extLst>
          </p:cNvPr>
          <p:cNvSpPr txBox="1"/>
          <p:nvPr/>
        </p:nvSpPr>
        <p:spPr>
          <a:xfrm>
            <a:off x="7647568" y="4445551"/>
            <a:ext cx="40398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00" b="1" dirty="0">
                <a:latin typeface="Montserrat" pitchFamily="2" charset="77"/>
              </a:rPr>
              <a:t>Запоріжжя</a:t>
            </a:r>
            <a:r>
              <a:rPr lang="en-US" sz="900" dirty="0">
                <a:latin typeface="Montserrat" pitchFamily="2" charset="77"/>
              </a:rPr>
              <a:t> – </a:t>
            </a:r>
            <a:r>
              <a:rPr lang="uk-UA" sz="900" dirty="0">
                <a:latin typeface="Montserrat" pitchFamily="2" charset="77"/>
              </a:rPr>
              <a:t>(1 лікарня) сонячна станція</a:t>
            </a:r>
            <a:r>
              <a:rPr lang="en-US" sz="900" dirty="0">
                <a:latin typeface="Montserrat" pitchFamily="2" charset="77"/>
              </a:rPr>
              <a:t> 1,2 </a:t>
            </a:r>
            <a:r>
              <a:rPr lang="uk-UA" sz="900" dirty="0">
                <a:latin typeface="Montserrat" pitchFamily="2" charset="77"/>
              </a:rPr>
              <a:t>МВт</a:t>
            </a:r>
            <a:r>
              <a:rPr lang="en-US" sz="900" dirty="0">
                <a:latin typeface="Montserrat" pitchFamily="2" charset="77"/>
              </a:rPr>
              <a:t>+3 </a:t>
            </a:r>
            <a:r>
              <a:rPr lang="uk-UA" sz="900" dirty="0" err="1">
                <a:latin typeface="Montserrat" pitchFamily="2" charset="77"/>
              </a:rPr>
              <a:t>МВт·год</a:t>
            </a:r>
            <a:r>
              <a:rPr lang="uk-UA" sz="900" dirty="0">
                <a:latin typeface="Montserrat" pitchFamily="2" charset="77"/>
              </a:rPr>
              <a:t>  </a:t>
            </a:r>
            <a:r>
              <a:rPr lang="uk-UA" sz="900" dirty="0" err="1">
                <a:latin typeface="Montserrat" pitchFamily="2" charset="77"/>
              </a:rPr>
              <a:t>акум</a:t>
            </a:r>
            <a:endParaRPr lang="ru-UA" sz="900" dirty="0"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6BED4F-E922-95C4-67AA-86BD409D7550}"/>
              </a:ext>
            </a:extLst>
          </p:cNvPr>
          <p:cNvSpPr txBox="1"/>
          <p:nvPr/>
        </p:nvSpPr>
        <p:spPr>
          <a:xfrm>
            <a:off x="7672215" y="4615407"/>
            <a:ext cx="39122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00" b="1" dirty="0">
                <a:latin typeface="Montserrat" pitchFamily="2" charset="77"/>
              </a:rPr>
              <a:t>Шостка</a:t>
            </a:r>
            <a:r>
              <a:rPr lang="uk-UA" sz="900" dirty="0">
                <a:latin typeface="Montserrat" pitchFamily="2" charset="77"/>
              </a:rPr>
              <a:t> – (1 об’єкт Водоканалу, очисні споруди) 1 МВт СЕС + 1 </a:t>
            </a:r>
            <a:r>
              <a:rPr lang="uk-UA" sz="900" dirty="0" err="1">
                <a:latin typeface="Montserrat" pitchFamily="2" charset="77"/>
              </a:rPr>
              <a:t>МВт·год</a:t>
            </a:r>
            <a:r>
              <a:rPr lang="uk-UA" sz="900" dirty="0">
                <a:latin typeface="Montserrat" pitchFamily="2" charset="77"/>
              </a:rPr>
              <a:t> </a:t>
            </a:r>
            <a:r>
              <a:rPr lang="uk-UA" sz="900" dirty="0" err="1">
                <a:latin typeface="Montserrat" pitchFamily="2" charset="77"/>
              </a:rPr>
              <a:t>акум</a:t>
            </a:r>
            <a:r>
              <a:rPr lang="uk-UA" sz="900" dirty="0">
                <a:latin typeface="Montserrat" pitchFamily="2" charset="77"/>
              </a:rPr>
              <a:t>. </a:t>
            </a:r>
          </a:p>
          <a:p>
            <a:r>
              <a:rPr lang="uk-UA" sz="900" dirty="0">
                <a:latin typeface="Montserrat" pitchFamily="2" charset="77"/>
              </a:rPr>
              <a:t> </a:t>
            </a:r>
            <a:endParaRPr lang="ru-UA" sz="900" dirty="0">
              <a:latin typeface="Montserrat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AB5039-F243-A5FC-9EC8-1AFBAC3E4E3C}"/>
              </a:ext>
            </a:extLst>
          </p:cNvPr>
          <p:cNvSpPr txBox="1"/>
          <p:nvPr/>
        </p:nvSpPr>
        <p:spPr>
          <a:xfrm>
            <a:off x="7577719" y="5760091"/>
            <a:ext cx="43989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00" b="1" dirty="0">
                <a:latin typeface="Montserrat" pitchFamily="2" charset="77"/>
              </a:rPr>
              <a:t>Миколаїв</a:t>
            </a:r>
            <a:r>
              <a:rPr lang="uk-UA" sz="900" dirty="0">
                <a:latin typeface="Montserrat" pitchFamily="2" charset="77"/>
              </a:rPr>
              <a:t> – (36 </a:t>
            </a:r>
            <a:r>
              <a:rPr lang="uk-UA" sz="900" dirty="0" err="1">
                <a:latin typeface="Montserrat" pitchFamily="2" charset="77"/>
              </a:rPr>
              <a:t>обєктів</a:t>
            </a:r>
            <a:r>
              <a:rPr lang="uk-UA" sz="900" dirty="0">
                <a:latin typeface="Montserrat" pitchFamily="2" charset="77"/>
              </a:rPr>
              <a:t> </a:t>
            </a:r>
            <a:r>
              <a:rPr lang="uk-UA" sz="900" dirty="0" err="1">
                <a:latin typeface="Montserrat" pitchFamily="2" charset="77"/>
              </a:rPr>
              <a:t>Миколаївоблтеплоенерго</a:t>
            </a:r>
            <a:r>
              <a:rPr lang="uk-UA" sz="900" dirty="0">
                <a:latin typeface="Montserrat" pitchFamily="2" charset="77"/>
              </a:rPr>
              <a:t>, </a:t>
            </a:r>
          </a:p>
          <a:p>
            <a:r>
              <a:rPr lang="uk-UA" sz="900" dirty="0">
                <a:latin typeface="Montserrat" pitchFamily="2" charset="77"/>
              </a:rPr>
              <a:t>СЕС для станцій </a:t>
            </a:r>
            <a:r>
              <a:rPr lang="uk-UA" sz="900" dirty="0" err="1">
                <a:latin typeface="Montserrat" pitchFamily="2" charset="77"/>
              </a:rPr>
              <a:t>зворотнього</a:t>
            </a:r>
            <a:r>
              <a:rPr lang="uk-UA" sz="900" dirty="0">
                <a:latin typeface="Montserrat" pitchFamily="2" charset="77"/>
              </a:rPr>
              <a:t> осмосу) 0,5 МВт СЕС + 0,8 </a:t>
            </a:r>
            <a:r>
              <a:rPr lang="uk-UA" sz="900" dirty="0" err="1">
                <a:latin typeface="Montserrat" pitchFamily="2" charset="77"/>
              </a:rPr>
              <a:t>МВт·год</a:t>
            </a:r>
            <a:r>
              <a:rPr lang="uk-UA" sz="900" dirty="0">
                <a:latin typeface="Montserrat" pitchFamily="2" charset="77"/>
              </a:rPr>
              <a:t> </a:t>
            </a:r>
            <a:r>
              <a:rPr lang="uk-UA" sz="900" dirty="0" err="1">
                <a:latin typeface="Montserrat" pitchFamily="2" charset="77"/>
              </a:rPr>
              <a:t>акум</a:t>
            </a:r>
            <a:r>
              <a:rPr lang="uk-UA" sz="900" dirty="0">
                <a:latin typeface="Montserrat" pitchFamily="2" charset="77"/>
              </a:rPr>
              <a:t>. </a:t>
            </a:r>
          </a:p>
          <a:p>
            <a:endParaRPr lang="uk-UA" sz="900" dirty="0">
              <a:latin typeface="Montserrat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0E8418-564D-0FA3-8B6E-D59B00F6089B}"/>
              </a:ext>
            </a:extLst>
          </p:cNvPr>
          <p:cNvSpPr txBox="1"/>
          <p:nvPr/>
        </p:nvSpPr>
        <p:spPr>
          <a:xfrm>
            <a:off x="8341669" y="5153389"/>
            <a:ext cx="3702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i="1" dirty="0">
                <a:latin typeface="Montserrat Medium" pitchFamily="2" charset="77"/>
              </a:rPr>
              <a:t>ЄС</a:t>
            </a:r>
            <a:endParaRPr lang="en-US" sz="1000" i="1" dirty="0">
              <a:latin typeface="Montserrat Medium" pitchFamily="2" charset="7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26ADDD-8816-C7C3-FF00-CA35F482F4A8}"/>
              </a:ext>
            </a:extLst>
          </p:cNvPr>
          <p:cNvSpPr txBox="1"/>
          <p:nvPr/>
        </p:nvSpPr>
        <p:spPr>
          <a:xfrm>
            <a:off x="8329363" y="2314222"/>
            <a:ext cx="952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i="1" dirty="0">
                <a:latin typeface="Montserrat Medium" pitchFamily="2" charset="77"/>
              </a:rPr>
              <a:t>Норвегія</a:t>
            </a:r>
            <a:endParaRPr lang="ru-UA" sz="1000" i="1" dirty="0">
              <a:latin typeface="Montserrat Medium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6A3090-5DD3-2256-4D4D-256FE3B72413}"/>
              </a:ext>
            </a:extLst>
          </p:cNvPr>
          <p:cNvSpPr txBox="1"/>
          <p:nvPr/>
        </p:nvSpPr>
        <p:spPr>
          <a:xfrm>
            <a:off x="8389706" y="3811445"/>
            <a:ext cx="6608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i="1" dirty="0">
                <a:latin typeface="Montserrat Medium" pitchFamily="2" charset="77"/>
              </a:rPr>
              <a:t>Корея</a:t>
            </a:r>
            <a:endParaRPr lang="ru-UA" sz="1000" i="1" dirty="0">
              <a:latin typeface="Montserrat Medium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97A3AC-4FF0-18F4-DA6B-B8979474C4B9}"/>
              </a:ext>
            </a:extLst>
          </p:cNvPr>
          <p:cNvSpPr txBox="1"/>
          <p:nvPr/>
        </p:nvSpPr>
        <p:spPr>
          <a:xfrm>
            <a:off x="7870986" y="1712161"/>
            <a:ext cx="2455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</a:rPr>
              <a:t>Кошти донорів:</a:t>
            </a:r>
            <a:endParaRPr lang="en-US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B3017-B3A7-413E-9217-21C97F9CE94F}"/>
              </a:ext>
            </a:extLst>
          </p:cNvPr>
          <p:cNvSpPr txBox="1"/>
          <p:nvPr/>
        </p:nvSpPr>
        <p:spPr>
          <a:xfrm>
            <a:off x="7635617" y="2624519"/>
            <a:ext cx="3831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Montserrat ExtraBold" pitchFamily="2" charset="77"/>
              </a:rPr>
              <a:t>5 мільйонів доларів США</a:t>
            </a:r>
            <a:r>
              <a:rPr lang="en-US" sz="2000" b="1" dirty="0">
                <a:latin typeface="Montserrat ExtraBold" pitchFamily="2" charset="77"/>
              </a:rPr>
              <a:t>:</a:t>
            </a:r>
            <a:endParaRPr lang="ru-UA" sz="2000" b="1" dirty="0">
              <a:latin typeface="Montserrat ExtraBol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84ED3-B720-571D-83A4-0BD625EC2592}"/>
              </a:ext>
            </a:extLst>
          </p:cNvPr>
          <p:cNvSpPr txBox="1"/>
          <p:nvPr/>
        </p:nvSpPr>
        <p:spPr>
          <a:xfrm>
            <a:off x="7622523" y="4092230"/>
            <a:ext cx="3970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Montserrat ExtraBold" pitchFamily="2" charset="77"/>
              </a:rPr>
              <a:t>3,3</a:t>
            </a:r>
            <a:r>
              <a:rPr lang="en-US" sz="2000" b="1" dirty="0">
                <a:latin typeface="Montserrat ExtraBold" pitchFamily="2" charset="77"/>
              </a:rPr>
              <a:t> </a:t>
            </a:r>
            <a:r>
              <a:rPr lang="uk-UA" sz="2000" b="1" dirty="0">
                <a:latin typeface="Montserrat ExtraBold" pitchFamily="2" charset="77"/>
              </a:rPr>
              <a:t>мільйона доларів США</a:t>
            </a:r>
            <a:r>
              <a:rPr lang="en-US" sz="2000" b="1" dirty="0">
                <a:latin typeface="Montserrat ExtraBold" pitchFamily="2" charset="77"/>
              </a:rPr>
              <a:t>:</a:t>
            </a:r>
            <a:endParaRPr lang="ru-UA" sz="2000" b="1" dirty="0">
              <a:latin typeface="Montserrat Extra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9368FB-FB95-0168-3792-9852BD246FAC}"/>
              </a:ext>
            </a:extLst>
          </p:cNvPr>
          <p:cNvSpPr txBox="1"/>
          <p:nvPr/>
        </p:nvSpPr>
        <p:spPr>
          <a:xfrm>
            <a:off x="7672215" y="5351388"/>
            <a:ext cx="387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Montserrat ExtraBold" pitchFamily="2" charset="77"/>
              </a:rPr>
              <a:t>1,1</a:t>
            </a:r>
            <a:r>
              <a:rPr lang="en-US" sz="2000" b="1" dirty="0">
                <a:latin typeface="Montserrat ExtraBold" pitchFamily="2" charset="77"/>
              </a:rPr>
              <a:t> </a:t>
            </a:r>
            <a:r>
              <a:rPr lang="uk-UA" sz="2000" b="1" dirty="0">
                <a:latin typeface="Montserrat ExtraBold" pitchFamily="2" charset="77"/>
              </a:rPr>
              <a:t>мільйона доларів США</a:t>
            </a:r>
            <a:r>
              <a:rPr lang="en-US" sz="2000" b="1" dirty="0">
                <a:latin typeface="Montserrat ExtraBold" pitchFamily="2" charset="77"/>
              </a:rPr>
              <a:t>:</a:t>
            </a:r>
            <a:endParaRPr lang="ru-UA" sz="2000" b="1" dirty="0">
              <a:latin typeface="Montserrat ExtraBold" pitchFamily="2" charset="77"/>
            </a:endParaRPr>
          </a:p>
        </p:txBody>
      </p:sp>
      <p:pic>
        <p:nvPicPr>
          <p:cNvPr id="14" name="Picture 13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A3CB0DE1-4E8A-34B5-1330-846434D7CC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81" y="1682072"/>
            <a:ext cx="460287" cy="4602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63B9DF-D4D3-C195-466D-F62E635CF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602" y="1789293"/>
            <a:ext cx="245843" cy="24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7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1B864-C19C-74B6-0AB9-53F1E9CBF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ukraine with orange and blue dots&#10;&#10;Description automatically generated">
            <a:extLst>
              <a:ext uri="{FF2B5EF4-FFF2-40B4-BE49-F238E27FC236}">
                <a16:creationId xmlns:a16="http://schemas.microsoft.com/office/drawing/2014/main" id="{B56C398E-5AA0-9779-B566-2CC394F25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" y="1612320"/>
            <a:ext cx="7343951" cy="52456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D037BD-341E-8F23-575C-AF925F279182}"/>
              </a:ext>
            </a:extLst>
          </p:cNvPr>
          <p:cNvSpPr/>
          <p:nvPr/>
        </p:nvSpPr>
        <p:spPr>
          <a:xfrm rot="10800000" flipH="1">
            <a:off x="5222929" y="1078352"/>
            <a:ext cx="6969071" cy="5779647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9A0291C-1071-B793-EF9F-BDB59765E3A6}"/>
              </a:ext>
            </a:extLst>
          </p:cNvPr>
          <p:cNvSpPr/>
          <p:nvPr/>
        </p:nvSpPr>
        <p:spPr>
          <a:xfrm>
            <a:off x="9354702" y="2864498"/>
            <a:ext cx="2337071" cy="3115753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CFCF4B-B455-B5A0-D011-7B3DF35C3A5A}"/>
              </a:ext>
            </a:extLst>
          </p:cNvPr>
          <p:cNvSpPr txBox="1">
            <a:spLocks/>
          </p:cNvSpPr>
          <p:nvPr/>
        </p:nvSpPr>
        <p:spPr>
          <a:xfrm>
            <a:off x="776708" y="113673"/>
            <a:ext cx="7495491" cy="901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C00000"/>
                </a:solidFill>
                <a:latin typeface="Montserrat ExtraBold" pitchFamily="2" charset="77"/>
              </a:rPr>
              <a:t>14 МВТ </a:t>
            </a:r>
            <a:r>
              <a:rPr lang="ru-RU" sz="2000" b="1" dirty="0">
                <a:latin typeface="Montserrat ExtraBold" pitchFamily="2" charset="77"/>
              </a:rPr>
              <a:t>СЕС ПЛАНУЄТЬСЯ ЗБУДУВАТИ У 2025 РОЦІ </a:t>
            </a:r>
            <a:br>
              <a:rPr lang="ru-RU" sz="2000" b="1" dirty="0">
                <a:latin typeface="Montserrat ExtraBold" pitchFamily="2" charset="77"/>
              </a:rPr>
            </a:br>
            <a:r>
              <a:rPr lang="ru-RU" sz="1600" b="1" dirty="0" err="1">
                <a:latin typeface="Montserrat SemiBold" pitchFamily="2" charset="77"/>
              </a:rPr>
              <a:t>українськими</a:t>
            </a:r>
            <a:r>
              <a:rPr lang="ru-RU" sz="1600" b="1" dirty="0">
                <a:latin typeface="Montserrat SemiBold" pitchFamily="2" charset="77"/>
              </a:rPr>
              <a:t> ЕСКО-</a:t>
            </a:r>
            <a:r>
              <a:rPr lang="ru-RU" sz="1600" b="1" dirty="0" err="1">
                <a:latin typeface="Montserrat SemiBold" pitchFamily="2" charset="77"/>
              </a:rPr>
              <a:t>компаніями</a:t>
            </a:r>
            <a:r>
              <a:rPr lang="ru-RU" sz="1600" b="1" dirty="0">
                <a:latin typeface="Montserrat SemiBold" pitchFamily="2" charset="77"/>
              </a:rPr>
              <a:t> для </a:t>
            </a:r>
            <a:r>
              <a:rPr lang="ru-RU" sz="1600" b="1" dirty="0" err="1">
                <a:latin typeface="Montserrat SemiBold" pitchFamily="2" charset="77"/>
              </a:rPr>
              <a:t>критичної</a:t>
            </a:r>
            <a:r>
              <a:rPr lang="ru-RU" sz="1600" b="1" dirty="0">
                <a:latin typeface="Montserrat SemiBold" pitchFamily="2" charset="77"/>
              </a:rPr>
              <a:t> </a:t>
            </a:r>
            <a:r>
              <a:rPr lang="ru-RU" sz="1600" b="1" dirty="0" err="1">
                <a:latin typeface="Montserrat SemiBold" pitchFamily="2" charset="77"/>
              </a:rPr>
              <a:t>інфраструктури</a:t>
            </a:r>
            <a:r>
              <a:rPr lang="ru-RU" sz="1600" b="1" dirty="0">
                <a:latin typeface="Montserrat SemiBold" pitchFamily="2" charset="77"/>
              </a:rPr>
              <a:t> громад через </a:t>
            </a:r>
            <a:r>
              <a:rPr lang="ru-RU" sz="1600" b="1" dirty="0" err="1">
                <a:latin typeface="Montserrat SemiBold" pitchFamily="2" charset="77"/>
              </a:rPr>
              <a:t>механізм</a:t>
            </a:r>
            <a:r>
              <a:rPr lang="ru-RU" sz="1600" b="1" dirty="0">
                <a:latin typeface="Montserrat SemiBold" pitchFamily="2" charset="77"/>
              </a:rPr>
              <a:t> ЕСКО за </a:t>
            </a:r>
            <a:r>
              <a:rPr lang="ru-RU" sz="1600" b="1" dirty="0" err="1">
                <a:latin typeface="Montserrat SemiBold" pitchFamily="2" charset="77"/>
              </a:rPr>
              <a:t>підтримки</a:t>
            </a:r>
            <a:r>
              <a:rPr lang="ru-RU" sz="1600" b="1" dirty="0">
                <a:latin typeface="Montserrat SemiBold" pitchFamily="2" charset="77"/>
              </a:rPr>
              <a:t> ПРООН</a:t>
            </a:r>
          </a:p>
        </p:txBody>
      </p:sp>
      <p:sp>
        <p:nvSpPr>
          <p:cNvPr id="29" name="AutoShape 2" descr="Стокова ілюстрація Значок Сонячної Панелі Сонячна Енергія — Завантажте  зображення зараз - Charging, Composition, Ілюстрація">
            <a:extLst>
              <a:ext uri="{FF2B5EF4-FFF2-40B4-BE49-F238E27FC236}">
                <a16:creationId xmlns:a16="http://schemas.microsoft.com/office/drawing/2014/main" id="{AA8C08C2-286D-39D8-5B7E-51013C250B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563BB-D5CD-049E-0C11-FF06DF263019}"/>
              </a:ext>
            </a:extLst>
          </p:cNvPr>
          <p:cNvSpPr txBox="1"/>
          <p:nvPr/>
        </p:nvSpPr>
        <p:spPr>
          <a:xfrm>
            <a:off x="7273364" y="5437122"/>
            <a:ext cx="782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2024</a:t>
            </a:r>
            <a:endParaRPr lang="ru-UA" dirty="0"/>
          </a:p>
        </p:txBody>
      </p:sp>
      <p:pic>
        <p:nvPicPr>
          <p:cNvPr id="7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D862B0E1-B62C-A378-466B-89CDE9F57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C7F718-8CF1-2A73-C97C-DC3E9A5951E3}"/>
              </a:ext>
            </a:extLst>
          </p:cNvPr>
          <p:cNvSpPr txBox="1"/>
          <p:nvPr/>
        </p:nvSpPr>
        <p:spPr>
          <a:xfrm>
            <a:off x="1120747" y="1306903"/>
            <a:ext cx="999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solidFill>
                  <a:schemeClr val="tx1"/>
                </a:solidFill>
                <a:latin typeface="Montserrat" panose="00000500000000000000" pitchFamily="2" charset="0"/>
              </a:rPr>
              <a:t>ЕСКО-механізм </a:t>
            </a:r>
            <a:r>
              <a:rPr lang="en-GB" sz="1200" dirty="0">
                <a:solidFill>
                  <a:schemeClr val="tx1"/>
                </a:solidFill>
                <a:latin typeface="Montserrat Medium" pitchFamily="2" charset="77"/>
              </a:rPr>
              <a:t>–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це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модель, у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якій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енергосервісні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компанії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(ЕСКО) </a:t>
            </a:r>
            <a:r>
              <a:rPr lang="uk-UA" sz="1200" dirty="0">
                <a:solidFill>
                  <a:schemeClr val="tx1"/>
                </a:solidFill>
                <a:latin typeface="Montserrat Medium" pitchFamily="2" charset="77"/>
              </a:rPr>
              <a:t>впроваджують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енергоефективні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заходи та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проекти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альтернативної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енергетики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на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обєктах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критичної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інфраструктури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громад за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власні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кошти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, а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повернення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інвестицій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здійснюється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виключно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за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рахунок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економії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досягнутої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в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результаті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здійснення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таких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заходів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. 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Після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заврешення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строку ЕСКО-договору все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обладнання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передається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критичній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інфраструктурі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безкоштовно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і вся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економія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належить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 </a:t>
            </a:r>
            <a:r>
              <a:rPr lang="ru-RU" sz="1200" dirty="0" err="1">
                <a:solidFill>
                  <a:schemeClr val="tx1"/>
                </a:solidFill>
                <a:latin typeface="Montserrat Medium" pitchFamily="2" charset="77"/>
              </a:rPr>
              <a:t>обєкту</a:t>
            </a:r>
            <a:r>
              <a:rPr lang="ru-RU" sz="1200" dirty="0">
                <a:solidFill>
                  <a:schemeClr val="tx1"/>
                </a:solidFill>
                <a:latin typeface="Montserrat Medium" pitchFamily="2" charset="77"/>
              </a:rPr>
              <a:t>. </a:t>
            </a:r>
          </a:p>
        </p:txBody>
      </p:sp>
      <p:pic>
        <p:nvPicPr>
          <p:cNvPr id="23" name="Picture 22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784A9653-0877-BEAF-76A1-D7DD229C6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7" y="1475087"/>
            <a:ext cx="467170" cy="4671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8D7B22-0760-19B7-CB85-8CE36A26E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52" y="1612321"/>
            <a:ext cx="198575" cy="198575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E90B2-703A-87B2-36BA-37E7D18A6DC7}"/>
              </a:ext>
            </a:extLst>
          </p:cNvPr>
          <p:cNvSpPr/>
          <p:nvPr/>
        </p:nvSpPr>
        <p:spPr>
          <a:xfrm>
            <a:off x="6796300" y="2864498"/>
            <a:ext cx="2337071" cy="3115753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5" name="Rectangle: Rounded Corners 47">
            <a:extLst>
              <a:ext uri="{FF2B5EF4-FFF2-40B4-BE49-F238E27FC236}">
                <a16:creationId xmlns:a16="http://schemas.microsoft.com/office/drawing/2014/main" id="{A41983BE-50B2-B843-74A3-186D9EBF3299}"/>
              </a:ext>
            </a:extLst>
          </p:cNvPr>
          <p:cNvSpPr/>
          <p:nvPr/>
        </p:nvSpPr>
        <p:spPr>
          <a:xfrm>
            <a:off x="6796299" y="2723875"/>
            <a:ext cx="1259945" cy="267879"/>
          </a:xfrm>
          <a:prstGeom prst="roundRect">
            <a:avLst>
              <a:gd name="adj" fmla="val 30890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latin typeface="Montserrat"/>
              </a:rPr>
              <a:t>2024</a:t>
            </a:r>
            <a:endParaRPr lang="en-UA" sz="1200" dirty="0"/>
          </a:p>
        </p:txBody>
      </p:sp>
      <p:sp>
        <p:nvSpPr>
          <p:cNvPr id="31" name="Rectangle: Rounded Corners 47">
            <a:extLst>
              <a:ext uri="{FF2B5EF4-FFF2-40B4-BE49-F238E27FC236}">
                <a16:creationId xmlns:a16="http://schemas.microsoft.com/office/drawing/2014/main" id="{BAC7763D-994C-F19E-E654-CE92EB66A0B7}"/>
              </a:ext>
            </a:extLst>
          </p:cNvPr>
          <p:cNvSpPr/>
          <p:nvPr/>
        </p:nvSpPr>
        <p:spPr>
          <a:xfrm>
            <a:off x="9373601" y="2689221"/>
            <a:ext cx="1629871" cy="267879"/>
          </a:xfrm>
          <a:prstGeom prst="roundRect">
            <a:avLst>
              <a:gd name="adj" fmla="val 308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tx1"/>
                </a:solidFill>
                <a:latin typeface="Montserrat"/>
              </a:rPr>
              <a:t>2025</a:t>
            </a:r>
            <a:endParaRPr lang="en-UA" sz="1200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8474A6-E96D-68F2-3E23-D397D563D8EB}"/>
              </a:ext>
            </a:extLst>
          </p:cNvPr>
          <p:cNvSpPr txBox="1"/>
          <p:nvPr/>
        </p:nvSpPr>
        <p:spPr>
          <a:xfrm>
            <a:off x="7137350" y="3083514"/>
            <a:ext cx="1684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Montserrat ExtraBold" pitchFamily="2" charset="77"/>
              </a:rPr>
              <a:t>7</a:t>
            </a:r>
            <a:r>
              <a:rPr lang="en-US" sz="1200" b="1" dirty="0">
                <a:solidFill>
                  <a:srgbClr val="000000"/>
                </a:solidFill>
                <a:latin typeface="Montserrat ExtraBold" pitchFamily="2" charset="77"/>
              </a:rPr>
              <a:t> </a:t>
            </a:r>
            <a:r>
              <a:rPr lang="uk-UA" sz="1200" b="1" dirty="0">
                <a:solidFill>
                  <a:srgbClr val="000000"/>
                </a:solidFill>
                <a:latin typeface="Montserrat ExtraBold" pitchFamily="2" charset="77"/>
              </a:rPr>
              <a:t>МВт СЕС</a:t>
            </a:r>
            <a:endParaRPr lang="en-UA" sz="1000" dirty="0">
              <a:latin typeface="Montserra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CA4C7-D8C9-68BF-92BE-CF85A7C928FD}"/>
              </a:ext>
            </a:extLst>
          </p:cNvPr>
          <p:cNvSpPr txBox="1"/>
          <p:nvPr/>
        </p:nvSpPr>
        <p:spPr>
          <a:xfrm>
            <a:off x="7137350" y="3714019"/>
            <a:ext cx="199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Montserrat ExtraBold" pitchFamily="2" charset="77"/>
              </a:rPr>
              <a:t>48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Montserrat ExtraBold" pitchFamily="2" charset="77"/>
              </a:rPr>
              <a:t>ESCO </a:t>
            </a:r>
            <a:r>
              <a:rPr lang="uk-UA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укладених контрактів</a:t>
            </a:r>
            <a:endParaRPr lang="en-UA" sz="1000" dirty="0">
              <a:latin typeface="Montserra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9A92C-D76F-47C0-4B7B-1790460C08F0}"/>
              </a:ext>
            </a:extLst>
          </p:cNvPr>
          <p:cNvSpPr txBox="1"/>
          <p:nvPr/>
        </p:nvSpPr>
        <p:spPr>
          <a:xfrm>
            <a:off x="7137350" y="4529189"/>
            <a:ext cx="2005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~ 16 </a:t>
            </a:r>
            <a:r>
              <a:rPr lang="uk-UA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млн доларів США (ціна договорів)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CCECED-A329-7205-79E8-7E40D023AC61}"/>
              </a:ext>
            </a:extLst>
          </p:cNvPr>
          <p:cNvSpPr txBox="1"/>
          <p:nvPr/>
        </p:nvSpPr>
        <p:spPr>
          <a:xfrm>
            <a:off x="7137350" y="5344360"/>
            <a:ext cx="182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Montserrat ExtraBold" pitchFamily="2" charset="77"/>
              </a:rPr>
              <a:t>29</a:t>
            </a:r>
            <a:r>
              <a:rPr lang="uk-UA" sz="1200" b="1" dirty="0">
                <a:solidFill>
                  <a:srgbClr val="000000"/>
                </a:solidFill>
                <a:latin typeface="Montserrat ExtraBold" pitchFamily="2" charset="77"/>
              </a:rPr>
              <a:t> муніципалітетів</a:t>
            </a:r>
            <a:endParaRPr lang="en-UA" sz="1000" dirty="0">
              <a:latin typeface="Montserrat" pitchFamily="2" charset="77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7AB9E8-60B8-F6AD-620D-365BFD4D3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244" y="3182161"/>
            <a:ext cx="234058" cy="23577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FB4574-979A-AE4B-CA15-F7520CE63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220" y="3866247"/>
            <a:ext cx="220082" cy="1373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42F2610-874C-4BC8-E8F6-2127E28EFB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019" y="4673883"/>
            <a:ext cx="170195" cy="17019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45492A3-B16C-8064-23A6-953BCCD15A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220" y="5459317"/>
            <a:ext cx="184650" cy="17019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5A292CB-83A4-6AF6-552D-04382CD61174}"/>
              </a:ext>
            </a:extLst>
          </p:cNvPr>
          <p:cNvSpPr txBox="1"/>
          <p:nvPr/>
        </p:nvSpPr>
        <p:spPr>
          <a:xfrm>
            <a:off x="9682896" y="3108311"/>
            <a:ext cx="1684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Montserrat ExtraBold" pitchFamily="2" charset="77"/>
              </a:rPr>
              <a:t>14</a:t>
            </a:r>
            <a:r>
              <a:rPr lang="en-US" sz="1200" b="1" dirty="0">
                <a:solidFill>
                  <a:srgbClr val="000000"/>
                </a:solidFill>
                <a:latin typeface="Montserrat ExtraBold" pitchFamily="2" charset="77"/>
              </a:rPr>
              <a:t> </a:t>
            </a:r>
            <a:r>
              <a:rPr lang="uk-UA" sz="1200" b="1" dirty="0">
                <a:solidFill>
                  <a:srgbClr val="000000"/>
                </a:solidFill>
                <a:latin typeface="Montserrat ExtraBold" pitchFamily="2" charset="77"/>
              </a:rPr>
              <a:t>МВт СЕС</a:t>
            </a:r>
            <a:endParaRPr lang="en-UA" sz="1000" dirty="0">
              <a:latin typeface="Montserrat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707504-679A-25ED-F873-940E949BDE7F}"/>
              </a:ext>
            </a:extLst>
          </p:cNvPr>
          <p:cNvSpPr txBox="1"/>
          <p:nvPr/>
        </p:nvSpPr>
        <p:spPr>
          <a:xfrm>
            <a:off x="9682896" y="3738816"/>
            <a:ext cx="199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Montserrat ExtraBold" pitchFamily="2" charset="77"/>
              </a:rPr>
              <a:t>50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Montserrat ExtraBold" pitchFamily="2" charset="77"/>
              </a:rPr>
              <a:t>ESCO </a:t>
            </a:r>
            <a:r>
              <a:rPr lang="uk-UA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укладених контрактів</a:t>
            </a:r>
            <a:endParaRPr lang="en-UA" sz="1000" dirty="0">
              <a:latin typeface="Montserrat" pitchFamily="2" charset="7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B80831-453F-4A13-FC83-4015861D6B8D}"/>
              </a:ext>
            </a:extLst>
          </p:cNvPr>
          <p:cNvSpPr txBox="1"/>
          <p:nvPr/>
        </p:nvSpPr>
        <p:spPr>
          <a:xfrm>
            <a:off x="9682896" y="4553986"/>
            <a:ext cx="2005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~ </a:t>
            </a:r>
            <a:r>
              <a:rPr lang="uk-UA" sz="20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30</a:t>
            </a:r>
            <a:r>
              <a:rPr lang="en-US" sz="20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 </a:t>
            </a:r>
            <a:r>
              <a:rPr lang="uk-UA" sz="1200" b="1" u="none" strike="noStrike" dirty="0">
                <a:solidFill>
                  <a:srgbClr val="000000"/>
                </a:solidFill>
                <a:effectLst/>
                <a:latin typeface="Montserrat ExtraBold" pitchFamily="2" charset="77"/>
              </a:rPr>
              <a:t>млн доларів США (ціна договорів)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5523D8-26CD-A31D-3A6F-3CA939D505B9}"/>
              </a:ext>
            </a:extLst>
          </p:cNvPr>
          <p:cNvSpPr txBox="1"/>
          <p:nvPr/>
        </p:nvSpPr>
        <p:spPr>
          <a:xfrm>
            <a:off x="9682896" y="5369157"/>
            <a:ext cx="182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000000"/>
                </a:solidFill>
                <a:latin typeface="Montserrat ExtraBold" pitchFamily="2" charset="77"/>
              </a:rPr>
              <a:t>34</a:t>
            </a:r>
            <a:r>
              <a:rPr lang="en-US" sz="1200" b="1" dirty="0">
                <a:solidFill>
                  <a:srgbClr val="000000"/>
                </a:solidFill>
                <a:latin typeface="Montserrat ExtraBold" pitchFamily="2" charset="77"/>
              </a:rPr>
              <a:t> </a:t>
            </a:r>
            <a:r>
              <a:rPr lang="uk-UA" sz="1200" b="1" dirty="0">
                <a:solidFill>
                  <a:srgbClr val="000000"/>
                </a:solidFill>
                <a:latin typeface="Montserrat ExtraBold" pitchFamily="2" charset="77"/>
              </a:rPr>
              <a:t>муніципалітети</a:t>
            </a:r>
            <a:endParaRPr lang="en-UA" sz="1000" dirty="0">
              <a:latin typeface="Montserrat" pitchFamily="2" charset="77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BD61EED-0FCB-46A8-9905-69D63FBC7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790" y="3206958"/>
            <a:ext cx="234058" cy="23577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7E85504-A870-8090-235F-6DA822323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766" y="3891044"/>
            <a:ext cx="220082" cy="13739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ACC6A9-C4C4-6445-C8CE-DD992386CD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1565" y="4698680"/>
            <a:ext cx="170195" cy="1701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5009B7C-AE05-F702-016F-676D0F730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7766" y="5484114"/>
            <a:ext cx="184650" cy="1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0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41F21C-3567-9AF9-4870-C7B4A8645D2B}"/>
              </a:ext>
            </a:extLst>
          </p:cNvPr>
          <p:cNvSpPr/>
          <p:nvPr/>
        </p:nvSpPr>
        <p:spPr>
          <a:xfrm rot="10800000">
            <a:off x="0" y="1107073"/>
            <a:ext cx="10276765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49" name="Picture 48" descr="A solar panels on a field&#10;&#10;Description automatically generated">
            <a:extLst>
              <a:ext uri="{FF2B5EF4-FFF2-40B4-BE49-F238E27FC236}">
                <a16:creationId xmlns:a16="http://schemas.microsoft.com/office/drawing/2014/main" id="{567579BF-6FFA-B0F9-EC17-5E119DE8D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/>
          <a:stretch/>
        </p:blipFill>
        <p:spPr>
          <a:xfrm>
            <a:off x="0" y="1632316"/>
            <a:ext cx="5436945" cy="523787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2AB7DE-E7C2-E597-7388-00553043B4FB}"/>
              </a:ext>
            </a:extLst>
          </p:cNvPr>
          <p:cNvSpPr/>
          <p:nvPr/>
        </p:nvSpPr>
        <p:spPr>
          <a:xfrm>
            <a:off x="874714" y="1400871"/>
            <a:ext cx="2481322" cy="1192461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C669A10-5502-D98C-238A-D325B341B2B7}"/>
              </a:ext>
            </a:extLst>
          </p:cNvPr>
          <p:cNvSpPr/>
          <p:nvPr/>
        </p:nvSpPr>
        <p:spPr>
          <a:xfrm>
            <a:off x="4768595" y="1412357"/>
            <a:ext cx="2481322" cy="1192461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9B8721-5D6E-187A-A99D-C979A6E9ACF9}"/>
              </a:ext>
            </a:extLst>
          </p:cNvPr>
          <p:cNvSpPr/>
          <p:nvPr/>
        </p:nvSpPr>
        <p:spPr>
          <a:xfrm>
            <a:off x="8599617" y="1379198"/>
            <a:ext cx="2481322" cy="1225620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10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42CF712F-C20E-400A-BA5B-D5408F12B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4EBCB-DAA9-3DA0-A9D4-7DB6FAA14469}"/>
              </a:ext>
            </a:extLst>
          </p:cNvPr>
          <p:cNvSpPr txBox="1"/>
          <p:nvPr/>
        </p:nvSpPr>
        <p:spPr>
          <a:xfrm>
            <a:off x="790624" y="418463"/>
            <a:ext cx="842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itchFamily="2" charset="77"/>
                <a:ea typeface="+mj-ea"/>
                <a:cs typeface="+mj-cs"/>
              </a:rPr>
              <a:t>ПРИОРІТЕТНІ ОБ’ЄКТИ ДЛЯ ВСТАНОВЛЕННЯ СЕС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5A6BC0-6654-3DBD-D8C6-DD00DF060999}"/>
              </a:ext>
            </a:extLst>
          </p:cNvPr>
          <p:cNvSpPr txBox="1"/>
          <p:nvPr/>
        </p:nvSpPr>
        <p:spPr>
          <a:xfrm>
            <a:off x="8599617" y="1847004"/>
            <a:ext cx="2481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err="1">
                <a:latin typeface="Montserrat SemiBold" pitchFamily="2" charset="77"/>
              </a:rPr>
              <a:t>Пункти</a:t>
            </a:r>
            <a:r>
              <a:rPr lang="ru-RU" sz="1500" b="1" dirty="0">
                <a:latin typeface="Montserrat SemiBold" pitchFamily="2" charset="77"/>
              </a:rPr>
              <a:t> </a:t>
            </a:r>
            <a:r>
              <a:rPr lang="ru-RU" sz="1500" b="1" dirty="0" err="1">
                <a:latin typeface="Montserrat SemiBold" pitchFamily="2" charset="77"/>
              </a:rPr>
              <a:t>незламност</a:t>
            </a:r>
            <a:r>
              <a:rPr lang="uk-UA" sz="1500" b="1" dirty="0">
                <a:latin typeface="Montserrat SemiBold" pitchFamily="2" charset="77"/>
              </a:rPr>
              <a:t>і</a:t>
            </a:r>
            <a:endParaRPr lang="en-UA" sz="1500" b="1" dirty="0">
              <a:latin typeface="Montserrat SemiBol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866CBD-2BDD-043B-23BD-22CAF54D523C}"/>
              </a:ext>
            </a:extLst>
          </p:cNvPr>
          <p:cNvSpPr txBox="1"/>
          <p:nvPr/>
        </p:nvSpPr>
        <p:spPr>
          <a:xfrm>
            <a:off x="886396" y="1851472"/>
            <a:ext cx="24813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b="1" dirty="0">
                <a:latin typeface="Montserrat SemiBold" pitchFamily="2" charset="77"/>
              </a:rPr>
              <a:t>Лікарні</a:t>
            </a:r>
            <a:endParaRPr lang="en-UA" sz="1500" b="1" dirty="0">
              <a:latin typeface="Montserrat SemiBold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FF014A-D2DF-83AA-F69F-9F24B17140C9}"/>
              </a:ext>
            </a:extLst>
          </p:cNvPr>
          <p:cNvSpPr txBox="1"/>
          <p:nvPr/>
        </p:nvSpPr>
        <p:spPr>
          <a:xfrm>
            <a:off x="4682400" y="1830894"/>
            <a:ext cx="2481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500" b="1" dirty="0">
                <a:latin typeface="Montserrat SemiBold" pitchFamily="2" charset="77"/>
              </a:rPr>
              <a:t>Водоканали</a:t>
            </a:r>
            <a:endParaRPr lang="en-UA" sz="1500" b="1" dirty="0">
              <a:latin typeface="Montserrat SemiBold" pitchFamily="2" charset="77"/>
            </a:endParaRPr>
          </a:p>
        </p:txBody>
      </p:sp>
      <p:pic>
        <p:nvPicPr>
          <p:cNvPr id="24" name="Picture 23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FCF8F321-EF04-4F4B-2515-32ED3892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39" y="1188324"/>
            <a:ext cx="460287" cy="460287"/>
          </a:xfrm>
          <a:prstGeom prst="rect">
            <a:avLst/>
          </a:prstGeom>
        </p:spPr>
      </p:pic>
      <p:pic>
        <p:nvPicPr>
          <p:cNvPr id="25" name="Picture 24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0CB017CB-3E4F-24B4-2262-B5F7C065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31" y="1208083"/>
            <a:ext cx="460287" cy="460287"/>
          </a:xfrm>
          <a:prstGeom prst="rect">
            <a:avLst/>
          </a:prstGeom>
        </p:spPr>
      </p:pic>
      <p:sp>
        <p:nvSpPr>
          <p:cNvPr id="28" name="Rectangle: Rounded Corners 47">
            <a:extLst>
              <a:ext uri="{FF2B5EF4-FFF2-40B4-BE49-F238E27FC236}">
                <a16:creationId xmlns:a16="http://schemas.microsoft.com/office/drawing/2014/main" id="{AB326115-7E77-7850-3BBC-B0ED24360965}"/>
              </a:ext>
            </a:extLst>
          </p:cNvPr>
          <p:cNvSpPr/>
          <p:nvPr/>
        </p:nvSpPr>
        <p:spPr>
          <a:xfrm>
            <a:off x="874713" y="2774532"/>
            <a:ext cx="7324800" cy="436661"/>
          </a:xfrm>
          <a:prstGeom prst="roundRect">
            <a:avLst>
              <a:gd name="adj" fmla="val 30346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latin typeface="Montserrat" pitchFamily="2" charset="77"/>
              </a:rPr>
              <a:t>Регіони</a:t>
            </a:r>
            <a:r>
              <a:rPr lang="ru-RU" sz="1600" b="1" dirty="0">
                <a:solidFill>
                  <a:schemeClr val="bg1"/>
                </a:solidFill>
                <a:latin typeface="Montserrat" pitchFamily="2" charset="77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Montserrat" pitchFamily="2" charset="77"/>
              </a:rPr>
              <a:t>що</a:t>
            </a:r>
            <a:r>
              <a:rPr lang="ru-RU" sz="16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Montserrat" pitchFamily="2" charset="77"/>
              </a:rPr>
              <a:t>потребують</a:t>
            </a:r>
            <a:r>
              <a:rPr lang="ru-RU" sz="16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Montserrat" pitchFamily="2" charset="77"/>
              </a:rPr>
              <a:t>першочергової</a:t>
            </a:r>
            <a:r>
              <a:rPr lang="ru-RU" sz="1600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Montserrat" pitchFamily="2" charset="77"/>
              </a:rPr>
              <a:t>підтримки</a:t>
            </a:r>
            <a:endParaRPr lang="ru-UA" sz="16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0" name="Graphic 29" descr="Medical with solid fill">
            <a:extLst>
              <a:ext uri="{FF2B5EF4-FFF2-40B4-BE49-F238E27FC236}">
                <a16:creationId xmlns:a16="http://schemas.microsoft.com/office/drawing/2014/main" id="{1B04F72F-5C29-0314-F150-1B3290A6C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0973" y="1283825"/>
            <a:ext cx="308802" cy="308802"/>
          </a:xfrm>
          <a:prstGeom prst="rect">
            <a:avLst/>
          </a:prstGeom>
        </p:spPr>
      </p:pic>
      <p:pic>
        <p:nvPicPr>
          <p:cNvPr id="32" name="Graphic 31" descr="Water with solid fill">
            <a:extLst>
              <a:ext uri="{FF2B5EF4-FFF2-40B4-BE49-F238E27FC236}">
                <a16:creationId xmlns:a16="http://schemas.microsoft.com/office/drawing/2014/main" id="{49821CBD-FB28-2B0A-53E6-3D8EBE5F8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7118" y="1268850"/>
            <a:ext cx="248730" cy="248730"/>
          </a:xfrm>
          <a:prstGeom prst="rect">
            <a:avLst/>
          </a:prstGeom>
        </p:spPr>
      </p:pic>
      <p:pic>
        <p:nvPicPr>
          <p:cNvPr id="34" name="Graphic 33" descr="Factory with solid fill">
            <a:extLst>
              <a:ext uri="{FF2B5EF4-FFF2-40B4-BE49-F238E27FC236}">
                <a16:creationId xmlns:a16="http://schemas.microsoft.com/office/drawing/2014/main" id="{F805891E-FFCC-BA86-3A13-BF7CB80227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50539" y="1312659"/>
            <a:ext cx="231445" cy="231445"/>
          </a:xfrm>
          <a:prstGeom prst="rect">
            <a:avLst/>
          </a:prstGeom>
        </p:spPr>
      </p:pic>
      <p:pic>
        <p:nvPicPr>
          <p:cNvPr id="36" name="Graphic 35" descr="Electric Tower with solid fill">
            <a:extLst>
              <a:ext uri="{FF2B5EF4-FFF2-40B4-BE49-F238E27FC236}">
                <a16:creationId xmlns:a16="http://schemas.microsoft.com/office/drawing/2014/main" id="{FBAA160B-081D-0D89-9879-667E2BA733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62960" y="1324131"/>
            <a:ext cx="219973" cy="21997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0EDDCD-AE83-0CAE-EEC4-D0F66EA62884}"/>
              </a:ext>
            </a:extLst>
          </p:cNvPr>
          <p:cNvSpPr txBox="1"/>
          <p:nvPr/>
        </p:nvSpPr>
        <p:spPr>
          <a:xfrm>
            <a:off x="805408" y="3348820"/>
            <a:ext cx="55562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1400" b="1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Регіони з найбільшою кількістю сонячних </a:t>
            </a:r>
            <a:br>
              <a:rPr lang="en-US" sz="1400" b="1" dirty="0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ru-UA" sz="1400" b="1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днів на рік </a:t>
            </a:r>
            <a:br>
              <a:rPr lang="en-US" sz="1400" b="1" dirty="0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ru-UA" sz="1400" b="1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(для максимізації генерації):</a:t>
            </a:r>
            <a:endParaRPr lang="ru-UA" sz="1400" b="1">
              <a:effectLst/>
              <a:latin typeface="Montserrat SemiBold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n-UA" sz="1400" b="1" dirty="0">
              <a:latin typeface="Montserrat" pitchFamily="2" charset="77"/>
            </a:endParaRPr>
          </a:p>
        </p:txBody>
      </p:sp>
      <p:pic>
        <p:nvPicPr>
          <p:cNvPr id="39" name="Picture 38" descr="A map of ukraine with blue and white borders&#10;&#10;Description automatically generated">
            <a:extLst>
              <a:ext uri="{FF2B5EF4-FFF2-40B4-BE49-F238E27FC236}">
                <a16:creationId xmlns:a16="http://schemas.microsoft.com/office/drawing/2014/main" id="{9624F593-E508-B5B6-B245-532210A0F5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83" y="4153758"/>
            <a:ext cx="3565957" cy="23800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379EBC6-02D0-C6D9-CD47-2E029A31D687}"/>
              </a:ext>
            </a:extLst>
          </p:cNvPr>
          <p:cNvSpPr txBox="1"/>
          <p:nvPr/>
        </p:nvSpPr>
        <p:spPr>
          <a:xfrm>
            <a:off x="7045292" y="3379343"/>
            <a:ext cx="4609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Регіони, які найбільше постраждали від війни</a:t>
            </a:r>
            <a:br>
              <a:rPr lang="en-US" sz="1400" b="1" dirty="0">
                <a:effectLst/>
                <a:latin typeface="Montserrat" pitchFamily="2" charset="77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uk-UA" sz="1400" b="1" dirty="0">
                <a:effectLst/>
                <a:latin typeface="Montserrat SemiBold" pitchFamily="2" charset="77"/>
                <a:ea typeface="MS Mincho" panose="02020609040205080304" pitchFamily="49" charset="-128"/>
                <a:cs typeface="Calibri" panose="020F0502020204030204" pitchFamily="34" charset="0"/>
              </a:rPr>
              <a:t>(для підвищення енергетичної безпеки): </a:t>
            </a:r>
            <a:endParaRPr lang="ru-UA" sz="1400" b="1">
              <a:effectLst/>
              <a:latin typeface="Montserrat SemiBold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n-UA" sz="1400" b="1" dirty="0">
              <a:latin typeface="Montserrat" pitchFamily="2" charset="77"/>
            </a:endParaRPr>
          </a:p>
        </p:txBody>
      </p:sp>
      <p:pic>
        <p:nvPicPr>
          <p:cNvPr id="43" name="Graphic 42" descr="Dim (Medium Sun) with solid fill">
            <a:extLst>
              <a:ext uri="{FF2B5EF4-FFF2-40B4-BE49-F238E27FC236}">
                <a16:creationId xmlns:a16="http://schemas.microsoft.com/office/drawing/2014/main" id="{57696EDE-13E2-93B3-2C62-9871DFFA326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56036" y="5655403"/>
            <a:ext cx="191047" cy="191047"/>
          </a:xfrm>
          <a:prstGeom prst="rect">
            <a:avLst/>
          </a:prstGeom>
        </p:spPr>
      </p:pic>
      <p:pic>
        <p:nvPicPr>
          <p:cNvPr id="44" name="Graphic 43" descr="Dim (Medium Sun) with solid fill">
            <a:extLst>
              <a:ext uri="{FF2B5EF4-FFF2-40B4-BE49-F238E27FC236}">
                <a16:creationId xmlns:a16="http://schemas.microsoft.com/office/drawing/2014/main" id="{DCD48BA6-5A10-9977-E259-2538648CC4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52833" y="5559879"/>
            <a:ext cx="191047" cy="191047"/>
          </a:xfrm>
          <a:prstGeom prst="rect">
            <a:avLst/>
          </a:prstGeom>
        </p:spPr>
      </p:pic>
      <p:pic>
        <p:nvPicPr>
          <p:cNvPr id="45" name="Graphic 44" descr="Dim (Medium Sun) with solid fill">
            <a:extLst>
              <a:ext uri="{FF2B5EF4-FFF2-40B4-BE49-F238E27FC236}">
                <a16:creationId xmlns:a16="http://schemas.microsoft.com/office/drawing/2014/main" id="{D99BF11A-BDE9-22BB-4EFE-287079165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34913" y="5750926"/>
            <a:ext cx="191047" cy="191047"/>
          </a:xfrm>
          <a:prstGeom prst="rect">
            <a:avLst/>
          </a:prstGeom>
        </p:spPr>
      </p:pic>
      <p:pic>
        <p:nvPicPr>
          <p:cNvPr id="46" name="Graphic 45" descr="Dim (Medium Sun) with solid fill">
            <a:extLst>
              <a:ext uri="{FF2B5EF4-FFF2-40B4-BE49-F238E27FC236}">
                <a16:creationId xmlns:a16="http://schemas.microsoft.com/office/drawing/2014/main" id="{DD5584FB-801B-A318-B427-16EDEEBB96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86630" y="5301202"/>
            <a:ext cx="191047" cy="191047"/>
          </a:xfrm>
          <a:prstGeom prst="rect">
            <a:avLst/>
          </a:prstGeom>
        </p:spPr>
      </p:pic>
      <p:pic>
        <p:nvPicPr>
          <p:cNvPr id="47" name="Graphic 46" descr="Dim (Medium Sun) with solid fill">
            <a:extLst>
              <a:ext uri="{FF2B5EF4-FFF2-40B4-BE49-F238E27FC236}">
                <a16:creationId xmlns:a16="http://schemas.microsoft.com/office/drawing/2014/main" id="{B217E963-616D-89CB-9D8C-BF7EABF4FE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03970" y="5592330"/>
            <a:ext cx="191047" cy="191047"/>
          </a:xfrm>
          <a:prstGeom prst="rect">
            <a:avLst/>
          </a:prstGeom>
        </p:spPr>
      </p:pic>
      <p:pic>
        <p:nvPicPr>
          <p:cNvPr id="3" name="Picture 63">
            <a:extLst>
              <a:ext uri="{FF2B5EF4-FFF2-40B4-BE49-F238E27FC236}">
                <a16:creationId xmlns:a16="http://schemas.microsoft.com/office/drawing/2014/main" id="{D0E012AE-228B-D74E-88CB-06F0E04028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9456" y="1239528"/>
            <a:ext cx="314688" cy="290055"/>
          </a:xfrm>
          <a:prstGeom prst="rect">
            <a:avLst/>
          </a:prstGeom>
        </p:spPr>
      </p:pic>
      <p:pic>
        <p:nvPicPr>
          <p:cNvPr id="4" name="Рисунок 3" descr="Зображення, що містить ескіз, карта&#10;&#10;Автоматично згенерований опис">
            <a:extLst>
              <a:ext uri="{FF2B5EF4-FFF2-40B4-BE49-F238E27FC236}">
                <a16:creationId xmlns:a16="http://schemas.microsoft.com/office/drawing/2014/main" id="{81967AC2-C6DF-B21C-5F8A-504AAE4E8E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87" y="4353409"/>
            <a:ext cx="3974252" cy="223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34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33ECF5B-E5F0-A152-F772-8F63E9BBA8F8}"/>
              </a:ext>
            </a:extLst>
          </p:cNvPr>
          <p:cNvSpPr/>
          <p:nvPr/>
        </p:nvSpPr>
        <p:spPr>
          <a:xfrm rot="10800000">
            <a:off x="0" y="1107073"/>
            <a:ext cx="10276765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pic>
        <p:nvPicPr>
          <p:cNvPr id="29" name="Picture 28" descr="A close-up of a solar panel&#10;&#10;Description automatically generated">
            <a:extLst>
              <a:ext uri="{FF2B5EF4-FFF2-40B4-BE49-F238E27FC236}">
                <a16:creationId xmlns:a16="http://schemas.microsoft.com/office/drawing/2014/main" id="{5445E33E-026F-8A5D-8A55-3E5DA41DA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558" y="2197122"/>
            <a:ext cx="7788442" cy="4673065"/>
          </a:xfrm>
          <a:prstGeom prst="rect">
            <a:avLst/>
          </a:prstGeom>
        </p:spPr>
      </p:pic>
      <p:pic>
        <p:nvPicPr>
          <p:cNvPr id="5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783EC5DF-4802-7A8C-FA7D-7DBD07249B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EE9C56-9496-6F9C-AFF6-9177129F2D38}"/>
              </a:ext>
            </a:extLst>
          </p:cNvPr>
          <p:cNvSpPr txBox="1"/>
          <p:nvPr/>
        </p:nvSpPr>
        <p:spPr>
          <a:xfrm>
            <a:off x="740440" y="274707"/>
            <a:ext cx="73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Montserrat ExtraBold" pitchFamily="2" charset="77"/>
                <a:ea typeface="+mj-ea"/>
                <a:cs typeface="+mj-cs"/>
              </a:rPr>
              <a:t>ОЧІКУВАНІ ВИГОДИ ВІД РЕАЛІЗАЦІЇ СЕС НА КРИТИЧНІЙ ІНФРАСТРУКТУРІ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2DDF78-DC15-C414-E0E4-750B65615682}"/>
              </a:ext>
            </a:extLst>
          </p:cNvPr>
          <p:cNvSpPr/>
          <p:nvPr/>
        </p:nvSpPr>
        <p:spPr>
          <a:xfrm>
            <a:off x="874713" y="1533832"/>
            <a:ext cx="5005471" cy="2312028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C2AF94-F820-F277-692E-D54CE5EF24A3}"/>
              </a:ext>
            </a:extLst>
          </p:cNvPr>
          <p:cNvSpPr/>
          <p:nvPr/>
        </p:nvSpPr>
        <p:spPr>
          <a:xfrm>
            <a:off x="6269098" y="1533832"/>
            <a:ext cx="5005471" cy="2312028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86B758A-4E33-DD34-7FC2-4A9494C40FBC}"/>
              </a:ext>
            </a:extLst>
          </p:cNvPr>
          <p:cNvSpPr/>
          <p:nvPr/>
        </p:nvSpPr>
        <p:spPr>
          <a:xfrm>
            <a:off x="874713" y="4032119"/>
            <a:ext cx="5005471" cy="2185390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C724C8-B057-BC98-FD89-F841A2F5C03F}"/>
              </a:ext>
            </a:extLst>
          </p:cNvPr>
          <p:cNvSpPr/>
          <p:nvPr/>
        </p:nvSpPr>
        <p:spPr>
          <a:xfrm>
            <a:off x="6269098" y="4032119"/>
            <a:ext cx="5005471" cy="2185390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D7D9F1-2277-19F8-BAE8-DEAB837D75F0}"/>
              </a:ext>
            </a:extLst>
          </p:cNvPr>
          <p:cNvSpPr txBox="1"/>
          <p:nvPr/>
        </p:nvSpPr>
        <p:spPr>
          <a:xfrm>
            <a:off x="1220314" y="1828071"/>
            <a:ext cx="43030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Montserrat ExtraBold" pitchFamily="2" charset="77"/>
              </a:rPr>
              <a:t>Зменшення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витрат</a:t>
            </a:r>
            <a:r>
              <a:rPr lang="ru-RU" sz="1400" b="1" dirty="0">
                <a:latin typeface="Montserrat ExtraBold" pitchFamily="2" charset="77"/>
              </a:rPr>
              <a:t> </a:t>
            </a:r>
            <a:br>
              <a:rPr lang="en-US" sz="1400" b="1" dirty="0">
                <a:latin typeface="Montserrat ExtraBold" pitchFamily="2" charset="77"/>
              </a:rPr>
            </a:br>
            <a:r>
              <a:rPr lang="ru-RU" sz="1400" b="1" dirty="0">
                <a:latin typeface="Montserrat ExtraBold" pitchFamily="2" charset="77"/>
              </a:rPr>
              <a:t>на </a:t>
            </a:r>
            <a:r>
              <a:rPr lang="ru-RU" sz="1400" b="1" dirty="0" err="1">
                <a:latin typeface="Montserrat ExtraBold" pitchFamily="2" charset="77"/>
              </a:rPr>
              <a:t>електроенергію</a:t>
            </a:r>
            <a:br>
              <a:rPr lang="en-US" sz="1400" b="1" dirty="0">
                <a:latin typeface="Montserrat ExtraBold" pitchFamily="2" charset="77"/>
              </a:rPr>
            </a:br>
            <a:endParaRPr lang="ru-RU" sz="1400" b="1" dirty="0">
              <a:latin typeface="Montserrat ExtraBold" pitchFamily="2" charset="77"/>
            </a:endParaRP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Скорочення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витрат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бюджетів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лікарень</a:t>
            </a:r>
            <a:r>
              <a:rPr lang="ru-RU" sz="1200" dirty="0">
                <a:latin typeface="Montserrat Medium" pitchFamily="2" charset="77"/>
              </a:rPr>
              <a:t> і </a:t>
            </a:r>
            <a:r>
              <a:rPr lang="ru-RU" sz="1200" dirty="0" err="1">
                <a:latin typeface="Montserrat Medium" pitchFamily="2" charset="77"/>
              </a:rPr>
              <a:t>водоканалів</a:t>
            </a:r>
            <a:r>
              <a:rPr lang="ru-RU" sz="1200" dirty="0">
                <a:latin typeface="Montserrat Medium" pitchFamily="2" charset="77"/>
              </a:rPr>
              <a:t>, </a:t>
            </a:r>
            <a:r>
              <a:rPr lang="ru-RU" sz="1200" dirty="0" err="1">
                <a:latin typeface="Montserrat Medium" pitchFamily="2" charset="77"/>
              </a:rPr>
              <a:t>що</a:t>
            </a:r>
            <a:r>
              <a:rPr lang="ru-RU" sz="1200" dirty="0">
                <a:latin typeface="Montserrat Medium" pitchFamily="2" charset="77"/>
              </a:rPr>
              <a:t> дозволить </a:t>
            </a:r>
            <a:r>
              <a:rPr lang="ru-RU" sz="1200" dirty="0" err="1">
                <a:latin typeface="Montserrat Medium" pitchFamily="2" charset="77"/>
              </a:rPr>
              <a:t>спрямувати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кошти</a:t>
            </a:r>
            <a:r>
              <a:rPr lang="ru-RU" sz="1200" dirty="0">
                <a:latin typeface="Montserrat Medium" pitchFamily="2" charset="77"/>
              </a:rPr>
              <a:t> на </a:t>
            </a:r>
            <a:r>
              <a:rPr lang="ru-RU" sz="1200" dirty="0" err="1">
                <a:latin typeface="Montserrat Medium" pitchFamily="2" charset="77"/>
              </a:rPr>
              <a:t>інші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критичні</a:t>
            </a:r>
            <a:r>
              <a:rPr lang="ru-RU" sz="1200" dirty="0">
                <a:latin typeface="Montserrat Medium" pitchFamily="2" charset="77"/>
              </a:rPr>
              <a:t> потреби.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Захист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від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майбутнього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зростання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тарифів</a:t>
            </a:r>
            <a:r>
              <a:rPr lang="ru-RU" sz="1200" dirty="0">
                <a:latin typeface="Montserrat Medium" pitchFamily="2" charset="77"/>
              </a:rPr>
              <a:t> на </a:t>
            </a:r>
            <a:r>
              <a:rPr lang="ru-RU" sz="1200" dirty="0" err="1">
                <a:latin typeface="Montserrat Medium" pitchFamily="2" charset="77"/>
              </a:rPr>
              <a:t>електроенергію</a:t>
            </a:r>
            <a:r>
              <a:rPr lang="ru-RU" sz="1200" dirty="0">
                <a:latin typeface="Montserrat Medium" pitchFamily="2" charset="77"/>
              </a:rPr>
              <a:t>.</a:t>
            </a:r>
          </a:p>
          <a:p>
            <a:endParaRPr lang="en-U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B8736-5F9F-46F2-2C35-E02F04A5DB94}"/>
              </a:ext>
            </a:extLst>
          </p:cNvPr>
          <p:cNvSpPr txBox="1"/>
          <p:nvPr/>
        </p:nvSpPr>
        <p:spPr>
          <a:xfrm>
            <a:off x="1220314" y="4160411"/>
            <a:ext cx="43030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Montserrat ExtraBold" pitchFamily="2" charset="77"/>
              </a:rPr>
              <a:t>Зниження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залежності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від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традиційних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джерел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енергії</a:t>
            </a:r>
            <a:br>
              <a:rPr lang="en-US" sz="1400" b="1" dirty="0">
                <a:latin typeface="Montserrat ExtraBold" pitchFamily="2" charset="77"/>
              </a:rPr>
            </a:br>
            <a:endParaRPr lang="ru-RU" sz="1400" b="1" dirty="0">
              <a:latin typeface="Montserrat ExtraBold" pitchFamily="2" charset="77"/>
            </a:endParaRP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Скорочення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споживання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електроенергії</a:t>
            </a:r>
            <a:r>
              <a:rPr lang="ru-RU" sz="1200" dirty="0">
                <a:latin typeface="Montserrat Medium" pitchFamily="2" charset="77"/>
              </a:rPr>
              <a:t> </a:t>
            </a:r>
            <a:br>
              <a:rPr lang="en-US" sz="1200" dirty="0">
                <a:latin typeface="Montserrat Medium" pitchFamily="2" charset="77"/>
              </a:rPr>
            </a:br>
            <a:r>
              <a:rPr lang="ru-RU" sz="1200" dirty="0">
                <a:latin typeface="Montserrat Medium" pitchFamily="2" charset="77"/>
              </a:rPr>
              <a:t>з </a:t>
            </a:r>
            <a:r>
              <a:rPr lang="ru-RU" sz="1200" dirty="0" err="1">
                <a:latin typeface="Montserrat Medium" pitchFamily="2" charset="77"/>
              </a:rPr>
              <a:t>мережі</a:t>
            </a:r>
            <a:r>
              <a:rPr lang="ru-RU" sz="1200" dirty="0">
                <a:latin typeface="Montserrat Medium" pitchFamily="2" charset="77"/>
              </a:rPr>
              <a:t>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Підвищення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енергетичної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незалежності</a:t>
            </a:r>
            <a:r>
              <a:rPr lang="ru-RU" sz="1200" dirty="0">
                <a:latin typeface="Montserrat Medium" pitchFamily="2" charset="77"/>
              </a:rPr>
              <a:t> громад </a:t>
            </a:r>
            <a:r>
              <a:rPr lang="ru-RU" sz="1200" dirty="0" err="1">
                <a:latin typeface="Montserrat Medium" pitchFamily="2" charset="77"/>
              </a:rPr>
              <a:t>від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централізованого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постачання</a:t>
            </a:r>
            <a:r>
              <a:rPr lang="ru-RU" sz="1200" dirty="0">
                <a:latin typeface="Montserrat Medium" pitchFamily="2" charset="77"/>
              </a:rPr>
              <a:t>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Використання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відновлюваної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енергії</a:t>
            </a:r>
            <a:r>
              <a:rPr lang="ru-RU" sz="1200" dirty="0">
                <a:latin typeface="Montserrat Medium" pitchFamily="2" charset="77"/>
              </a:rPr>
              <a:t> для </a:t>
            </a:r>
            <a:r>
              <a:rPr lang="ru-RU" sz="1200" dirty="0" err="1">
                <a:latin typeface="Montserrat Medium" pitchFamily="2" charset="77"/>
              </a:rPr>
              <a:t>сталого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розвитку</a:t>
            </a:r>
            <a:r>
              <a:rPr lang="ru-RU" sz="1200" dirty="0">
                <a:latin typeface="Montserrat Medium" pitchFamily="2" charset="7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31344F-9A03-AE8E-D1D5-1D8C126C4208}"/>
              </a:ext>
            </a:extLst>
          </p:cNvPr>
          <p:cNvSpPr txBox="1"/>
          <p:nvPr/>
        </p:nvSpPr>
        <p:spPr>
          <a:xfrm>
            <a:off x="6532139" y="1674183"/>
            <a:ext cx="46598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65A1"/>
              </a:buClr>
            </a:pPr>
            <a:r>
              <a:rPr lang="ru-RU" sz="1400" b="1" dirty="0" err="1">
                <a:latin typeface="Montserrat ExtraBold" pitchFamily="2" charset="77"/>
              </a:rPr>
              <a:t>Покращення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стабільності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надання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послуг</a:t>
            </a:r>
            <a:r>
              <a:rPr lang="ru-RU" sz="1400" b="1" dirty="0">
                <a:latin typeface="Montserrat ExtraBold" pitchFamily="2" charset="77"/>
              </a:rPr>
              <a:t> у </a:t>
            </a:r>
            <a:r>
              <a:rPr lang="ru-RU" sz="1400" b="1" dirty="0" err="1">
                <a:latin typeface="Montserrat ExtraBold" pitchFamily="2" charset="77"/>
              </a:rPr>
              <a:t>кризових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умовах</a:t>
            </a:r>
            <a:br>
              <a:rPr lang="en-US" sz="1400" b="1" dirty="0">
                <a:latin typeface="Montserrat ExtraBold" pitchFamily="2" charset="77"/>
              </a:rPr>
            </a:br>
            <a:endParaRPr lang="ru-RU" sz="1400" b="1" dirty="0">
              <a:latin typeface="Montserrat ExtraBold" pitchFamily="2" charset="77"/>
            </a:endParaRP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b="1" dirty="0" err="1">
                <a:latin typeface="Montserrat SemiBold" pitchFamily="2" charset="77"/>
              </a:rPr>
              <a:t>Безперебійне</a:t>
            </a:r>
            <a:r>
              <a:rPr lang="ru-RU" sz="1200" b="1" dirty="0">
                <a:latin typeface="Montserrat SemiBold" pitchFamily="2" charset="77"/>
              </a:rPr>
              <a:t> </a:t>
            </a:r>
            <a:r>
              <a:rPr lang="ru-RU" sz="1200" b="1" dirty="0" err="1">
                <a:latin typeface="Montserrat SemiBold" pitchFamily="2" charset="77"/>
              </a:rPr>
              <a:t>електропостачання</a:t>
            </a:r>
            <a:r>
              <a:rPr lang="ru-RU" sz="1200" dirty="0">
                <a:latin typeface="Montserrat Medium" pitchFamily="2" charset="77"/>
              </a:rPr>
              <a:t> для </a:t>
            </a:r>
            <a:r>
              <a:rPr lang="ru-RU" sz="1200" dirty="0" err="1">
                <a:latin typeface="Montserrat Medium" pitchFamily="2" charset="77"/>
              </a:rPr>
              <a:t>лікарень</a:t>
            </a:r>
            <a:r>
              <a:rPr lang="ru-RU" sz="1200" dirty="0">
                <a:latin typeface="Montserrat Medium" pitchFamily="2" charset="77"/>
              </a:rPr>
              <a:t> та </a:t>
            </a:r>
            <a:r>
              <a:rPr lang="ru-RU" sz="1200" dirty="0" err="1">
                <a:latin typeface="Montserrat Medium" pitchFamily="2" charset="77"/>
              </a:rPr>
              <a:t>водоканалів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під</a:t>
            </a:r>
            <a:r>
              <a:rPr lang="ru-RU" sz="1200" dirty="0">
                <a:latin typeface="Montserrat Medium" pitchFamily="2" charset="77"/>
              </a:rPr>
              <a:t> час </a:t>
            </a:r>
            <a:r>
              <a:rPr lang="ru-RU" sz="1200" dirty="0" err="1">
                <a:latin typeface="Montserrat Medium" pitchFamily="2" charset="77"/>
              </a:rPr>
              <a:t>відключень</a:t>
            </a:r>
            <a:r>
              <a:rPr lang="ru-RU" sz="1200" dirty="0">
                <a:latin typeface="Montserrat Medium" pitchFamily="2" charset="77"/>
              </a:rPr>
              <a:t>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Забезпечення</a:t>
            </a:r>
            <a:r>
              <a:rPr lang="ru-RU" sz="1200" dirty="0">
                <a:latin typeface="Montserrat Medium" pitchFamily="2" charset="77"/>
              </a:rPr>
              <a:t> резервного </a:t>
            </a:r>
            <a:r>
              <a:rPr lang="ru-RU" sz="1200" dirty="0" err="1">
                <a:latin typeface="Montserrat Medium" pitchFamily="2" charset="77"/>
              </a:rPr>
              <a:t>живлення</a:t>
            </a:r>
            <a:r>
              <a:rPr lang="ru-RU" sz="1200" dirty="0">
                <a:latin typeface="Montserrat Medium" pitchFamily="2" charset="77"/>
              </a:rPr>
              <a:t> для </a:t>
            </a:r>
            <a:r>
              <a:rPr lang="ru-RU" sz="1200" b="1" dirty="0" err="1">
                <a:latin typeface="Montserrat SemiBold" pitchFamily="2" charset="77"/>
              </a:rPr>
              <a:t>реанімаційних</a:t>
            </a:r>
            <a:r>
              <a:rPr lang="ru-RU" sz="1200" b="1" dirty="0">
                <a:latin typeface="Montserrat SemiBold" pitchFamily="2" charset="77"/>
              </a:rPr>
              <a:t> </a:t>
            </a:r>
            <a:r>
              <a:rPr lang="ru-RU" sz="1200" b="1" dirty="0" err="1">
                <a:latin typeface="Montserrat SemiBold" pitchFamily="2" charset="77"/>
              </a:rPr>
              <a:t>відділень</a:t>
            </a:r>
            <a:r>
              <a:rPr lang="ru-RU" sz="1200" b="1" dirty="0">
                <a:latin typeface="Montserrat SemiBold" pitchFamily="2" charset="77"/>
              </a:rPr>
              <a:t>, </a:t>
            </a:r>
            <a:r>
              <a:rPr lang="ru-RU" sz="1200" b="1" dirty="0" err="1">
                <a:latin typeface="Montserrat SemiBold" pitchFamily="2" charset="77"/>
              </a:rPr>
              <a:t>операційних</a:t>
            </a:r>
            <a:r>
              <a:rPr lang="ru-RU" sz="1200" b="1" dirty="0">
                <a:latin typeface="Montserrat SemiBold" pitchFamily="2" charset="77"/>
              </a:rPr>
              <a:t> </a:t>
            </a:r>
            <a:r>
              <a:rPr lang="ru-RU" sz="1200" b="1" dirty="0" err="1">
                <a:latin typeface="Montserrat SemiBold" pitchFamily="2" charset="77"/>
              </a:rPr>
              <a:t>блоків</a:t>
            </a:r>
            <a:r>
              <a:rPr lang="ru-RU" sz="1200" b="1" dirty="0">
                <a:latin typeface="Montserrat SemiBold" pitchFamily="2" charset="77"/>
              </a:rPr>
              <a:t> та </a:t>
            </a:r>
            <a:r>
              <a:rPr lang="ru-RU" sz="1200" b="1" dirty="0" err="1">
                <a:latin typeface="Montserrat SemiBold" pitchFamily="2" charset="77"/>
              </a:rPr>
              <a:t>лабораторій</a:t>
            </a:r>
            <a:r>
              <a:rPr lang="ru-RU" sz="1200" b="1" dirty="0">
                <a:latin typeface="Montserrat SemiBold" pitchFamily="2" charset="77"/>
              </a:rPr>
              <a:t>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Стабільна</a:t>
            </a:r>
            <a:r>
              <a:rPr lang="ru-RU" sz="1200" dirty="0">
                <a:latin typeface="Montserrat Medium" pitchFamily="2" charset="77"/>
              </a:rPr>
              <a:t> робота </a:t>
            </a:r>
            <a:r>
              <a:rPr lang="ru-RU" sz="1200" dirty="0" err="1">
                <a:latin typeface="Montserrat Medium" pitchFamily="2" charset="77"/>
              </a:rPr>
              <a:t>насосних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станцій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водоканалів</a:t>
            </a:r>
            <a:r>
              <a:rPr lang="ru-RU" sz="1200" dirty="0">
                <a:latin typeface="Montserrat Medium" pitchFamily="2" charset="77"/>
              </a:rPr>
              <a:t> для </a:t>
            </a:r>
            <a:r>
              <a:rPr lang="ru-RU" sz="1200" dirty="0" err="1">
                <a:latin typeface="Montserrat Medium" pitchFamily="2" charset="77"/>
              </a:rPr>
              <a:t>забезпечення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населення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питною</a:t>
            </a:r>
            <a:r>
              <a:rPr lang="ru-RU" sz="1200" dirty="0">
                <a:latin typeface="Montserrat Medium" pitchFamily="2" charset="77"/>
              </a:rPr>
              <a:t> водою.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8FCC8-5331-24B3-5581-BDD5FE69161A}"/>
              </a:ext>
            </a:extLst>
          </p:cNvPr>
          <p:cNvSpPr txBox="1"/>
          <p:nvPr/>
        </p:nvSpPr>
        <p:spPr>
          <a:xfrm>
            <a:off x="6534155" y="4276539"/>
            <a:ext cx="43030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Montserrat ExtraBold" pitchFamily="2" charset="77"/>
              </a:rPr>
              <a:t>Екологічні</a:t>
            </a:r>
            <a:r>
              <a:rPr lang="ru-RU" sz="1400" b="1" dirty="0">
                <a:latin typeface="Montserrat ExtraBold" pitchFamily="2" charset="77"/>
              </a:rPr>
              <a:t> та </a:t>
            </a:r>
            <a:r>
              <a:rPr lang="ru-RU" sz="1400" b="1" dirty="0" err="1">
                <a:latin typeface="Montserrat ExtraBold" pitchFamily="2" charset="77"/>
              </a:rPr>
              <a:t>соціальні</a:t>
            </a:r>
            <a:r>
              <a:rPr lang="ru-RU" sz="1400" b="1" dirty="0">
                <a:latin typeface="Montserrat ExtraBold" pitchFamily="2" charset="77"/>
              </a:rPr>
              <a:t> </a:t>
            </a:r>
            <a:r>
              <a:rPr lang="ru-RU" sz="1400" b="1" dirty="0" err="1">
                <a:latin typeface="Montserrat ExtraBold" pitchFamily="2" charset="77"/>
              </a:rPr>
              <a:t>вигоди</a:t>
            </a:r>
            <a:endParaRPr lang="en-US" sz="1400" b="1" dirty="0">
              <a:latin typeface="Montserrat ExtraBold" pitchFamily="2" charset="77"/>
            </a:endParaRPr>
          </a:p>
          <a:p>
            <a:pPr>
              <a:buClr>
                <a:srgbClr val="1E65A1"/>
              </a:buClr>
            </a:pPr>
            <a:endParaRPr lang="ru-RU" sz="1400" b="1" dirty="0">
              <a:latin typeface="Montserrat ExtraBold" pitchFamily="2" charset="77"/>
            </a:endParaRP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Зменшення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викидів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en-US" sz="1200" dirty="0">
                <a:latin typeface="Montserrat Medium" pitchFamily="2" charset="77"/>
              </a:rPr>
              <a:t>CO₂ </a:t>
            </a:r>
            <a:r>
              <a:rPr lang="ru-RU" sz="1200" b="1" dirty="0">
                <a:latin typeface="Montserrat SemiBold" pitchFamily="2" charset="77"/>
              </a:rPr>
              <a:t>та </a:t>
            </a:r>
            <a:r>
              <a:rPr lang="ru-RU" sz="1200" b="1" dirty="0" err="1">
                <a:latin typeface="Montserrat SemiBold" pitchFamily="2" charset="77"/>
              </a:rPr>
              <a:t>поліпшення</a:t>
            </a:r>
            <a:r>
              <a:rPr lang="ru-RU" sz="1200" b="1" dirty="0">
                <a:latin typeface="Montserrat SemiBold" pitchFamily="2" charset="77"/>
              </a:rPr>
              <a:t> </a:t>
            </a:r>
            <a:r>
              <a:rPr lang="ru-RU" sz="1200" b="1" dirty="0" err="1">
                <a:latin typeface="Montserrat SemiBold" pitchFamily="2" charset="77"/>
              </a:rPr>
              <a:t>екологічної</a:t>
            </a:r>
            <a:r>
              <a:rPr lang="ru-RU" sz="1200" b="1" dirty="0">
                <a:latin typeface="Montserrat SemiBold" pitchFamily="2" charset="77"/>
              </a:rPr>
              <a:t> </a:t>
            </a:r>
            <a:r>
              <a:rPr lang="ru-RU" sz="1200" b="1" dirty="0" err="1">
                <a:latin typeface="Montserrat SemiBold" pitchFamily="2" charset="77"/>
              </a:rPr>
              <a:t>ситуації</a:t>
            </a:r>
            <a:r>
              <a:rPr lang="ru-RU" sz="1200" b="1" dirty="0">
                <a:latin typeface="Montserrat SemiBold" pitchFamily="2" charset="77"/>
              </a:rPr>
              <a:t>.</a:t>
            </a:r>
          </a:p>
          <a:p>
            <a:pPr marL="285750" indent="-285750">
              <a:buClr>
                <a:srgbClr val="1E65A1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latin typeface="Montserrat Medium" pitchFamily="2" charset="77"/>
              </a:rPr>
              <a:t>Виконання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міжнародних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кліматичних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зобов’язань</a:t>
            </a:r>
            <a:r>
              <a:rPr lang="ru-RU" sz="1200" dirty="0">
                <a:latin typeface="Montserrat Medium" pitchFamily="2" charset="77"/>
              </a:rPr>
              <a:t> </a:t>
            </a:r>
            <a:r>
              <a:rPr lang="ru-RU" sz="1200" dirty="0" err="1">
                <a:latin typeface="Montserrat Medium" pitchFamily="2" charset="77"/>
              </a:rPr>
              <a:t>України</a:t>
            </a:r>
            <a:r>
              <a:rPr lang="ru-RU" sz="1200" dirty="0">
                <a:latin typeface="Montserrat Medium" pitchFamily="2" charset="77"/>
              </a:rPr>
              <a:t>.</a:t>
            </a:r>
          </a:p>
        </p:txBody>
      </p:sp>
      <p:pic>
        <p:nvPicPr>
          <p:cNvPr id="15" name="Picture 14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8978B9F8-5F2E-397A-0D39-020D855FA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2" y="1830441"/>
            <a:ext cx="460287" cy="460287"/>
          </a:xfrm>
          <a:prstGeom prst="rect">
            <a:avLst/>
          </a:prstGeom>
        </p:spPr>
      </p:pic>
      <p:pic>
        <p:nvPicPr>
          <p:cNvPr id="16" name="Picture 15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AE7AE6D5-15E4-A727-2294-DB8B4F4E7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1" y="4238683"/>
            <a:ext cx="460287" cy="460287"/>
          </a:xfrm>
          <a:prstGeom prst="rect">
            <a:avLst/>
          </a:prstGeom>
        </p:spPr>
      </p:pic>
      <p:pic>
        <p:nvPicPr>
          <p:cNvPr id="17" name="Picture 16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1DA1B603-8626-B609-7574-C6833599B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52" y="1830441"/>
            <a:ext cx="460287" cy="460287"/>
          </a:xfrm>
          <a:prstGeom prst="rect">
            <a:avLst/>
          </a:prstGeom>
        </p:spPr>
      </p:pic>
      <p:pic>
        <p:nvPicPr>
          <p:cNvPr id="18" name="Picture 17" descr="A blue circle with white border&#10;&#10;Description automatically generated">
            <a:extLst>
              <a:ext uri="{FF2B5EF4-FFF2-40B4-BE49-F238E27FC236}">
                <a16:creationId xmlns:a16="http://schemas.microsoft.com/office/drawing/2014/main" id="{3949199B-568F-A914-A277-BAF643CD5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52" y="4203513"/>
            <a:ext cx="460287" cy="460287"/>
          </a:xfrm>
          <a:prstGeom prst="rect">
            <a:avLst/>
          </a:prstGeom>
        </p:spPr>
      </p:pic>
      <p:pic>
        <p:nvPicPr>
          <p:cNvPr id="20" name="Graphic 19" descr="Leaf with solid fill">
            <a:extLst>
              <a:ext uri="{FF2B5EF4-FFF2-40B4-BE49-F238E27FC236}">
                <a16:creationId xmlns:a16="http://schemas.microsoft.com/office/drawing/2014/main" id="{9A1C519A-4D57-2A47-6106-686F9364C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2094" y="4331652"/>
            <a:ext cx="218324" cy="218324"/>
          </a:xfrm>
          <a:prstGeom prst="rect">
            <a:avLst/>
          </a:prstGeom>
        </p:spPr>
      </p:pic>
      <p:pic>
        <p:nvPicPr>
          <p:cNvPr id="22" name="Graphic 21" descr="High voltage with solid fill">
            <a:extLst>
              <a:ext uri="{FF2B5EF4-FFF2-40B4-BE49-F238E27FC236}">
                <a16:creationId xmlns:a16="http://schemas.microsoft.com/office/drawing/2014/main" id="{CE834117-3B4F-E1DC-4280-70DE34914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134" y="4369263"/>
            <a:ext cx="180713" cy="180713"/>
          </a:xfrm>
          <a:prstGeom prst="rect">
            <a:avLst/>
          </a:prstGeom>
        </p:spPr>
      </p:pic>
      <p:pic>
        <p:nvPicPr>
          <p:cNvPr id="25" name="Graphic 24" descr="Money with solid fill">
            <a:extLst>
              <a:ext uri="{FF2B5EF4-FFF2-40B4-BE49-F238E27FC236}">
                <a16:creationId xmlns:a16="http://schemas.microsoft.com/office/drawing/2014/main" id="{4D35593D-7EA2-C39F-4366-5D0D1D305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8419" y="1963792"/>
            <a:ext cx="193583" cy="193583"/>
          </a:xfrm>
          <a:prstGeom prst="rect">
            <a:avLst/>
          </a:prstGeom>
        </p:spPr>
      </p:pic>
      <p:pic>
        <p:nvPicPr>
          <p:cNvPr id="27" name="Graphic 26" descr="Bar graph with upward trend with solid fill">
            <a:extLst>
              <a:ext uri="{FF2B5EF4-FFF2-40B4-BE49-F238E27FC236}">
                <a16:creationId xmlns:a16="http://schemas.microsoft.com/office/drawing/2014/main" id="{3E561BB6-294F-2172-9066-D23B9F6F06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80565" y="1939892"/>
            <a:ext cx="241382" cy="24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A01FD-773A-D517-E0B1-396ED4E09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6CD71B80-A0EE-B25A-CB49-C376BD085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76" y="127716"/>
            <a:ext cx="7551925" cy="90661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Montserrat ExtraBold"/>
                <a:ea typeface="Calibri Light"/>
                <a:cs typeface="Calibri Light"/>
              </a:rPr>
              <a:t>МЕТОДОЛОГІЯ ПРООН З ВІДБОРУ ПРОЕКТІВ ДЛЯ ЗАЛУЧЕННЯ ГРАНТОВИХ КОШТІВ</a:t>
            </a:r>
            <a:endParaRPr lang="en-US" sz="2000" b="1" dirty="0">
              <a:latin typeface="Montserrat"/>
              <a:ea typeface="Calibri Light"/>
              <a:cs typeface="Calibri Ligh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1F9FB4-A6AC-0FC4-E94F-4C4CA5D06381}"/>
              </a:ext>
            </a:extLst>
          </p:cNvPr>
          <p:cNvSpPr/>
          <p:nvPr/>
        </p:nvSpPr>
        <p:spPr>
          <a:xfrm rot="10800000">
            <a:off x="-1334" y="1095468"/>
            <a:ext cx="10276765" cy="570253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 dirty="0"/>
          </a:p>
        </p:txBody>
      </p:sp>
      <p:pic>
        <p:nvPicPr>
          <p:cNvPr id="5" name="Picture 22" descr="A power lines and smoke at night&#10;&#10;AI-generated content may be incorrect.">
            <a:extLst>
              <a:ext uri="{FF2B5EF4-FFF2-40B4-BE49-F238E27FC236}">
                <a16:creationId xmlns:a16="http://schemas.microsoft.com/office/drawing/2014/main" id="{3721CCA8-4908-D0FD-917A-04DB79D1CD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23792"/>
          <a:stretch>
            <a:fillRect/>
          </a:stretch>
        </p:blipFill>
        <p:spPr bwMode="auto">
          <a:xfrm>
            <a:off x="-1333" y="1601234"/>
            <a:ext cx="12192000" cy="525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90326CE-046D-BD9E-7F50-682B0F854033}"/>
              </a:ext>
            </a:extLst>
          </p:cNvPr>
          <p:cNvSpPr/>
          <p:nvPr/>
        </p:nvSpPr>
        <p:spPr>
          <a:xfrm>
            <a:off x="6789471" y="1244126"/>
            <a:ext cx="4757247" cy="5347075"/>
          </a:xfrm>
          <a:prstGeom prst="roundRect">
            <a:avLst>
              <a:gd name="adj" fmla="val 3608"/>
            </a:avLst>
          </a:prstGeom>
          <a:solidFill>
            <a:srgbClr val="FFFFFF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285750" lvl="0" indent="-285750" rtl="0">
              <a:buClr>
                <a:srgbClr val="0661AC"/>
              </a:buClr>
              <a:buFont typeface="Wingdings,Sans-Serif"/>
              <a:buChar char="Ø"/>
            </a:pPr>
            <a:endParaRPr lang="en-UA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E001-3603-8B3E-A3CB-A5F5A7EE124C}"/>
              </a:ext>
            </a:extLst>
          </p:cNvPr>
          <p:cNvSpPr txBox="1"/>
          <p:nvPr/>
        </p:nvSpPr>
        <p:spPr>
          <a:xfrm>
            <a:off x="6871032" y="1461993"/>
            <a:ext cx="422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0070C0"/>
                </a:solidFill>
                <a:latin typeface="Montserrat ExtraBold" pitchFamily="2" charset="77"/>
              </a:rPr>
              <a:t>Ключові географічні критерії відбору</a:t>
            </a:r>
            <a:r>
              <a:rPr lang="en-US" sz="1100" b="1" dirty="0">
                <a:latin typeface="Montserrat"/>
              </a:rPr>
              <a:t> </a:t>
            </a:r>
            <a:r>
              <a:rPr lang="en-US" sz="1100" b="1" i="1" dirty="0">
                <a:latin typeface="Montserrat"/>
              </a:rPr>
              <a:t>*</a:t>
            </a:r>
            <a:r>
              <a:rPr lang="ru-RU" sz="1100" b="1" i="1" dirty="0" err="1">
                <a:latin typeface="Montserrat"/>
              </a:rPr>
              <a:t>відповідно</a:t>
            </a:r>
            <a:r>
              <a:rPr lang="ru-RU" sz="1100" b="1" i="1" dirty="0">
                <a:latin typeface="Montserrat"/>
              </a:rPr>
              <a:t> до </a:t>
            </a:r>
            <a:r>
              <a:rPr lang="ru-RU" sz="1100" b="1" i="1" dirty="0" err="1">
                <a:latin typeface="Montserrat"/>
              </a:rPr>
              <a:t>методології</a:t>
            </a:r>
            <a:r>
              <a:rPr lang="ru-RU" sz="1100" b="1" i="1" dirty="0">
                <a:latin typeface="Montserrat"/>
              </a:rPr>
              <a:t> ПРООН </a:t>
            </a:r>
            <a:r>
              <a:rPr lang="ru-RU" sz="1100" b="1" i="1" dirty="0" err="1">
                <a:latin typeface="Montserrat"/>
              </a:rPr>
              <a:t>щодо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вибору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міст</a:t>
            </a:r>
            <a:r>
              <a:rPr lang="ru-RU" sz="1100" b="1" i="1" dirty="0">
                <a:latin typeface="Montserrat"/>
              </a:rPr>
              <a:t> для </a:t>
            </a:r>
            <a:r>
              <a:rPr lang="ru-RU" sz="1100" b="1" i="1" dirty="0" err="1">
                <a:latin typeface="Montserrat"/>
              </a:rPr>
              <a:t>енергетичної</a:t>
            </a:r>
            <a:r>
              <a:rPr lang="ru-RU" sz="1100" b="1" i="1" dirty="0">
                <a:latin typeface="Montserrat"/>
              </a:rPr>
              <a:t> </a:t>
            </a:r>
            <a:r>
              <a:rPr lang="ru-RU" sz="1100" b="1" i="1" dirty="0" err="1">
                <a:latin typeface="Montserrat"/>
              </a:rPr>
              <a:t>підтримки</a:t>
            </a:r>
            <a:endParaRPr lang="en-UA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7BC39-B0F3-D26A-8B3F-63FD1799FBA3}"/>
              </a:ext>
            </a:extLst>
          </p:cNvPr>
          <p:cNvSpPr txBox="1"/>
          <p:nvPr/>
        </p:nvSpPr>
        <p:spPr>
          <a:xfrm>
            <a:off x="7028676" y="2100786"/>
            <a:ext cx="4204373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1200" b="1" dirty="0">
              <a:latin typeface="Montserrat" panose="00000500000000000000" pitchFamily="2" charset="0"/>
            </a:endParaRPr>
          </a:p>
          <a:p>
            <a:pPr algn="just"/>
            <a:r>
              <a:rPr lang="ru-RU" sz="1200" b="1" dirty="0" err="1">
                <a:latin typeface="Montserrat" panose="00000500000000000000" pitchFamily="2" charset="0"/>
              </a:rPr>
              <a:t>Населення</a:t>
            </a:r>
            <a:r>
              <a:rPr lang="ru-RU" sz="1200" b="1" dirty="0">
                <a:latin typeface="Montserrat" panose="00000500000000000000" pitchFamily="2" charset="0"/>
              </a:rPr>
              <a:t> та потреба в </a:t>
            </a:r>
            <a:r>
              <a:rPr lang="ru-RU" sz="1200" b="1" dirty="0" err="1">
                <a:latin typeface="Montserrat" panose="00000500000000000000" pitchFamily="2" charset="0"/>
              </a:rPr>
              <a:t>енергії</a:t>
            </a:r>
            <a:endParaRPr lang="ru-RU" sz="1200" b="1" dirty="0">
              <a:latin typeface="Montserrat" panose="00000500000000000000" pitchFamily="2" charset="0"/>
            </a:endParaRPr>
          </a:p>
          <a:p>
            <a:pPr algn="just"/>
            <a:r>
              <a:rPr lang="ru-RU" sz="1200" dirty="0" err="1">
                <a:latin typeface="Montserrat" panose="00000500000000000000" pitchFamily="2" charset="0"/>
              </a:rPr>
              <a:t>Розгляд</a:t>
            </a:r>
            <a:r>
              <a:rPr lang="ru-RU" sz="1200" dirty="0">
                <a:latin typeface="Montserrat" panose="00000500000000000000" pitchFamily="2" charset="0"/>
              </a:rPr>
              <a:t> великих </a:t>
            </a:r>
            <a:r>
              <a:rPr lang="ru-RU" sz="1200" dirty="0" err="1">
                <a:latin typeface="Montserrat" panose="00000500000000000000" pitchFamily="2" charset="0"/>
              </a:rPr>
              <a:t>населених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центрів</a:t>
            </a:r>
            <a:r>
              <a:rPr lang="ru-RU" sz="1200" dirty="0">
                <a:latin typeface="Montserrat" panose="00000500000000000000" pitchFamily="2" charset="0"/>
              </a:rPr>
              <a:t> та </a:t>
            </a:r>
            <a:r>
              <a:rPr lang="ru-RU" sz="1200" dirty="0" err="1">
                <a:latin typeface="Montserrat" panose="00000500000000000000" pitchFamily="2" charset="0"/>
              </a:rPr>
              <a:t>переміщення</a:t>
            </a:r>
            <a:r>
              <a:rPr lang="ru-RU" sz="1200" dirty="0">
                <a:latin typeface="Montserrat" panose="00000500000000000000" pitchFamily="2" charset="0"/>
              </a:rPr>
              <a:t> ВПО, </a:t>
            </a:r>
            <a:r>
              <a:rPr lang="ru-RU" sz="1200" dirty="0" err="1">
                <a:latin typeface="Montserrat" panose="00000500000000000000" pitchFamily="2" charset="0"/>
              </a:rPr>
              <a:t>що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впливають</a:t>
            </a:r>
            <a:r>
              <a:rPr lang="ru-RU" sz="1200" dirty="0">
                <a:latin typeface="Montserrat" panose="00000500000000000000" pitchFamily="2" charset="0"/>
              </a:rPr>
              <a:t> на </a:t>
            </a:r>
            <a:r>
              <a:rPr lang="ru-RU" sz="1200" dirty="0" err="1">
                <a:latin typeface="Montserrat" panose="00000500000000000000" pitchFamily="2" charset="0"/>
              </a:rPr>
              <a:t>енергетичні</a:t>
            </a:r>
            <a:r>
              <a:rPr lang="ru-RU" sz="1200" dirty="0">
                <a:latin typeface="Montserrat" panose="00000500000000000000" pitchFamily="2" charset="0"/>
              </a:rPr>
              <a:t> потреби.</a:t>
            </a:r>
          </a:p>
          <a:p>
            <a:pPr algn="just"/>
            <a:endParaRPr lang="ru-RU" sz="1200" b="1" dirty="0">
              <a:latin typeface="Montserrat" panose="00000500000000000000" pitchFamily="2" charset="0"/>
            </a:endParaRPr>
          </a:p>
          <a:p>
            <a:pPr algn="just"/>
            <a:r>
              <a:rPr lang="uk-UA" sz="1200" b="1" dirty="0">
                <a:latin typeface="Montserrat" panose="00000500000000000000" pitchFamily="2" charset="0"/>
              </a:rPr>
              <a:t>Вразливість до атак</a:t>
            </a:r>
          </a:p>
          <a:p>
            <a:pPr marL="228600" indent="-228600" algn="just">
              <a:buAutoNum type="arabicPeriod"/>
            </a:pPr>
            <a:r>
              <a:rPr lang="ru-RU" sz="1200" dirty="0" err="1">
                <a:latin typeface="Montserrat" panose="00000500000000000000" pitchFamily="2" charset="0"/>
              </a:rPr>
              <a:t>Близькість</a:t>
            </a:r>
            <a:r>
              <a:rPr lang="ru-RU" sz="1200" dirty="0">
                <a:latin typeface="Montserrat" panose="00000500000000000000" pitchFamily="2" charset="0"/>
              </a:rPr>
              <a:t> до зон </a:t>
            </a:r>
            <a:r>
              <a:rPr lang="ru-RU" sz="1200" dirty="0" err="1">
                <a:latin typeface="Montserrat" panose="00000500000000000000" pitchFamily="2" charset="0"/>
              </a:rPr>
              <a:t>активних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бойових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дій</a:t>
            </a:r>
            <a:r>
              <a:rPr lang="ru-RU" sz="1200" dirty="0">
                <a:latin typeface="Montserrat" panose="00000500000000000000" pitchFamily="2" charset="0"/>
              </a:rPr>
              <a:t> (</a:t>
            </a:r>
            <a:r>
              <a:rPr lang="ru-RU" sz="1200" dirty="0" err="1">
                <a:latin typeface="Montserrat" panose="00000500000000000000" pitchFamily="2" charset="0"/>
              </a:rPr>
              <a:t>високий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ризик</a:t>
            </a:r>
            <a:r>
              <a:rPr lang="ru-RU" sz="1200" dirty="0">
                <a:latin typeface="Montserrat" panose="00000500000000000000" pitchFamily="2" charset="0"/>
              </a:rPr>
              <a:t> для </a:t>
            </a:r>
            <a:r>
              <a:rPr lang="ru-RU" sz="1200" dirty="0" err="1">
                <a:latin typeface="Montserrat" panose="00000500000000000000" pitchFamily="2" charset="0"/>
              </a:rPr>
              <a:t>міст</a:t>
            </a:r>
            <a:r>
              <a:rPr lang="ru-RU" sz="1200" dirty="0">
                <a:latin typeface="Montserrat" panose="00000500000000000000" pitchFamily="2" charset="0"/>
              </a:rPr>
              <a:t> у </a:t>
            </a:r>
            <a:r>
              <a:rPr lang="ru-RU" sz="1200" dirty="0" err="1">
                <a:latin typeface="Montserrat" panose="00000500000000000000" pitchFamily="2" charset="0"/>
              </a:rPr>
              <a:t>радіусі</a:t>
            </a:r>
            <a:r>
              <a:rPr lang="ru-RU" sz="1200" dirty="0">
                <a:latin typeface="Montserrat" panose="00000500000000000000" pitchFamily="2" charset="0"/>
              </a:rPr>
              <a:t> 100 км).</a:t>
            </a:r>
          </a:p>
          <a:p>
            <a:pPr marL="228600" indent="-228600" algn="just">
              <a:buAutoNum type="arabicPeriod"/>
            </a:pPr>
            <a:r>
              <a:rPr lang="ru-RU" sz="1200" dirty="0">
                <a:latin typeface="Montserrat" panose="00000500000000000000" pitchFamily="2" charset="0"/>
              </a:rPr>
              <a:t>Частота </a:t>
            </a:r>
            <a:r>
              <a:rPr lang="ru-RU" sz="1200" dirty="0" err="1">
                <a:latin typeface="Montserrat" panose="00000500000000000000" pitchFamily="2" charset="0"/>
              </a:rPr>
              <a:t>попередніх</a:t>
            </a:r>
            <a:r>
              <a:rPr lang="ru-RU" sz="1200" dirty="0">
                <a:latin typeface="Montserrat" panose="00000500000000000000" pitchFamily="2" charset="0"/>
              </a:rPr>
              <a:t> атак на </a:t>
            </a:r>
            <a:r>
              <a:rPr lang="ru-RU" sz="1200" dirty="0" err="1">
                <a:latin typeface="Montserrat" panose="00000500000000000000" pitchFamily="2" charset="0"/>
              </a:rPr>
              <a:t>енергетичну</a:t>
            </a:r>
            <a:r>
              <a:rPr lang="ru-RU" sz="1200" dirty="0">
                <a:latin typeface="Montserrat" panose="00000500000000000000" pitchFamily="2" charset="0"/>
              </a:rPr>
              <a:t> </a:t>
            </a:r>
            <a:r>
              <a:rPr lang="ru-RU" sz="1200" dirty="0" err="1">
                <a:latin typeface="Montserrat" panose="00000500000000000000" pitchFamily="2" charset="0"/>
              </a:rPr>
              <a:t>інфраструктуру</a:t>
            </a:r>
            <a:r>
              <a:rPr lang="ru-RU" sz="1200" dirty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uk-UA" sz="1200" b="1" dirty="0">
              <a:latin typeface="Montserrat" panose="00000500000000000000" pitchFamily="2" charset="0"/>
            </a:endParaRPr>
          </a:p>
          <a:p>
            <a:pPr algn="just"/>
            <a:endParaRPr lang="uk-UA" sz="1200" b="1" dirty="0">
              <a:latin typeface="Montserrat" panose="00000500000000000000" pitchFamily="2" charset="0"/>
            </a:endParaRPr>
          </a:p>
          <a:p>
            <a:pPr algn="just"/>
            <a:r>
              <a:rPr lang="uk-UA" sz="1200" b="1" dirty="0">
                <a:latin typeface="Montserrat" panose="00000500000000000000" pitchFamily="2" charset="0"/>
              </a:rPr>
              <a:t>Вразливість енергетичного вузла міста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Ризики </a:t>
            </a:r>
            <a:r>
              <a:rPr lang="uk-UA" sz="1200" dirty="0" err="1">
                <a:latin typeface="Montserrat" panose="00000500000000000000" pitchFamily="2" charset="0"/>
              </a:rPr>
              <a:t>блекаутів</a:t>
            </a:r>
            <a:r>
              <a:rPr lang="uk-UA" sz="1200" dirty="0">
                <a:latin typeface="Montserrat" panose="00000500000000000000" pitchFamily="2" charset="0"/>
              </a:rPr>
              <a:t> через залежність від високовольтних мереж.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Надійність інфраструктури (кількість підстанцій, резервні високовольтні лінії).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Перебої в електропостачанні через пошкоджені підстанції та лінії передачі.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uk-UA" sz="1200" dirty="0">
                <a:latin typeface="Montserrat" panose="00000500000000000000" pitchFamily="2" charset="0"/>
              </a:rPr>
              <a:t>Наявність локальної генерації для забезпечення критичних послуг незалежно від централізованої мережі.</a:t>
            </a: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Montserrat" panose="00000500000000000000" pitchFamily="2" charset="0"/>
            </a:endParaRPr>
          </a:p>
          <a:p>
            <a:pPr algn="just"/>
            <a:br>
              <a:rPr lang="en-US" sz="1200" b="1" dirty="0">
                <a:latin typeface="Montserrat" panose="00000500000000000000" pitchFamily="2" charset="0"/>
              </a:rPr>
            </a:br>
            <a:endParaRPr lang="en-US" sz="1200" b="1" dirty="0">
              <a:latin typeface="Montserrat" panose="00000500000000000000" pitchFamily="2" charset="0"/>
              <a:ea typeface="Calibri"/>
              <a:cs typeface="Calibri"/>
            </a:endParaRPr>
          </a:p>
        </p:txBody>
      </p:sp>
      <p:sp>
        <p:nvSpPr>
          <p:cNvPr id="14" name="Rectangle: Rounded Corners 47">
            <a:extLst>
              <a:ext uri="{FF2B5EF4-FFF2-40B4-BE49-F238E27FC236}">
                <a16:creationId xmlns:a16="http://schemas.microsoft.com/office/drawing/2014/main" id="{41264A4B-2B51-D904-8BE4-CC599C139847}"/>
              </a:ext>
            </a:extLst>
          </p:cNvPr>
          <p:cNvSpPr/>
          <p:nvPr/>
        </p:nvSpPr>
        <p:spPr>
          <a:xfrm>
            <a:off x="731837" y="1456580"/>
            <a:ext cx="5525553" cy="517418"/>
          </a:xfrm>
          <a:prstGeom prst="roundRect">
            <a:avLst>
              <a:gd name="adj" fmla="val 30890"/>
            </a:avLst>
          </a:prstGeom>
          <a:solidFill>
            <a:srgbClr val="005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Результати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оцінки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варіантів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технічних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/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технологічних</a:t>
            </a:r>
            <a:r>
              <a:rPr lang="ru-RU" sz="1400" b="1" kern="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</a:t>
            </a:r>
            <a:r>
              <a:rPr lang="ru-RU" sz="1400" b="1" kern="0" dirty="0" err="1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рішень</a:t>
            </a:r>
            <a:endParaRPr lang="en-US" sz="1400" b="1" i="1" dirty="0">
              <a:latin typeface="Montserrat" panose="00000500000000000000" pitchFamily="2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81B526B-F98E-5BE1-DB8B-5225A1DB7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946451"/>
              </p:ext>
            </p:extLst>
          </p:nvPr>
        </p:nvGraphicFramePr>
        <p:xfrm>
          <a:off x="759864" y="2152502"/>
          <a:ext cx="5797499" cy="4412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2191">
                  <a:extLst>
                    <a:ext uri="{9D8B030D-6E8A-4147-A177-3AD203B41FA5}">
                      <a16:colId xmlns:a16="http://schemas.microsoft.com/office/drawing/2014/main" val="1208820568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3430188936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79949959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3189950331"/>
                    </a:ext>
                  </a:extLst>
                </a:gridCol>
                <a:gridCol w="695482">
                  <a:extLst>
                    <a:ext uri="{9D8B030D-6E8A-4147-A177-3AD203B41FA5}">
                      <a16:colId xmlns:a16="http://schemas.microsoft.com/office/drawing/2014/main" val="189296788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3017595679"/>
                    </a:ext>
                  </a:extLst>
                </a:gridCol>
                <a:gridCol w="696086">
                  <a:extLst>
                    <a:ext uri="{9D8B030D-6E8A-4147-A177-3AD203B41FA5}">
                      <a16:colId xmlns:a16="http://schemas.microsoft.com/office/drawing/2014/main" val="1309757536"/>
                    </a:ext>
                  </a:extLst>
                </a:gridCol>
              </a:tblGrid>
              <a:tr h="401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Power generation source type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Wind PGFs*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Solar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Hydro- and pumped-storage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Coal-fired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Biomass PGFs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Natural gas or biogas PGFs**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E50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55409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The fastest possible equipment availability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548647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Simple and fast installation and commissioning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34692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Maximum possible flexibility (ability to ensure system flexibility)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8585297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>
                          <a:effectLst/>
                          <a:latin typeface="Montserrat Medium" pitchFamily="2" charset="77"/>
                        </a:rPr>
                        <a:t>Independence from weather and other conditions (ability to operate continuously)</a:t>
                      </a:r>
                      <a:endParaRPr lang="en-UA" sz="700" b="0" i="0" kern="10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0" i="0" kern="100" dirty="0">
                          <a:effectLst/>
                          <a:latin typeface="Montserrat Medium" pitchFamily="2" charset="77"/>
                        </a:rPr>
                        <a:t>Conditionally*****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94335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Operation on the most widespread and available fuels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N/A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864502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 need for special support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0821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Possible long-term continuous use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402010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Additional possibilities for increasing of economic benefits from the use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09239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Positive impact on the green transition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No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Yes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Partially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FFF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49753"/>
                  </a:ext>
                </a:extLst>
              </a:tr>
              <a:tr h="401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0" i="0" kern="100" dirty="0">
                          <a:effectLst/>
                          <a:latin typeface="Montserrat Medium" pitchFamily="2" charset="77"/>
                        </a:rPr>
                        <a:t>Overall score</a:t>
                      </a:r>
                      <a:endParaRPr lang="en-UA" sz="700" b="0" i="0" kern="100" dirty="0">
                        <a:effectLst/>
                        <a:latin typeface="Montserrat Medium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rgbClr val="005B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8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11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11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7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15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700" b="1" i="0" kern="100" dirty="0">
                          <a:effectLst/>
                          <a:latin typeface="Montserrat" pitchFamily="2" charset="77"/>
                        </a:rPr>
                        <a:t>17</a:t>
                      </a:r>
                      <a:endParaRPr lang="en-UA" sz="700" b="1" i="0" kern="100" dirty="0">
                        <a:effectLst/>
                        <a:latin typeface="Montserrat" pitchFamily="2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4" marR="4486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940602"/>
                  </a:ext>
                </a:extLst>
              </a:tr>
            </a:tbl>
          </a:graphicData>
        </a:graphic>
      </p:graphicFrame>
      <p:pic>
        <p:nvPicPr>
          <p:cNvPr id="17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9832CB16-AEB7-1D09-FD6A-DE9641219D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олнечная энергия, солнечный фотоэлемент, Солнечная панель, солнечная энерг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C13B54-035C-610E-140A-41E45DB48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/>
          <a:stretch/>
        </p:blipFill>
        <p:spPr>
          <a:xfrm>
            <a:off x="2915515" y="1119933"/>
            <a:ext cx="9276485" cy="57380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3DD43E-62F9-4F7D-4D16-C22D584CD36D}"/>
              </a:ext>
            </a:extLst>
          </p:cNvPr>
          <p:cNvSpPr/>
          <p:nvPr/>
        </p:nvSpPr>
        <p:spPr>
          <a:xfrm rot="10800000">
            <a:off x="-6255" y="1094887"/>
            <a:ext cx="9531052" cy="5763113"/>
          </a:xfrm>
          <a:prstGeom prst="rect">
            <a:avLst/>
          </a:prstGeom>
          <a:gradFill flip="none" rotWithShape="1">
            <a:gsLst>
              <a:gs pos="47000">
                <a:srgbClr val="F4F5FB"/>
              </a:gs>
              <a:gs pos="100000">
                <a:srgbClr val="F4F5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00D2D-0AFB-A158-B716-2FB52F5BE0BE}"/>
              </a:ext>
            </a:extLst>
          </p:cNvPr>
          <p:cNvSpPr txBox="1"/>
          <p:nvPr/>
        </p:nvSpPr>
        <p:spPr>
          <a:xfrm>
            <a:off x="774171" y="233482"/>
            <a:ext cx="66928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Montserrat ExtraBold"/>
                <a:cs typeface="Calibri Light"/>
              </a:rPr>
              <a:t>ПРИКЛАД УСПІШНОГО СЕС-ПРОЄКТУ ПРООН </a:t>
            </a:r>
          </a:p>
          <a:p>
            <a:r>
              <a:rPr lang="ru-RU" sz="2000" b="1" dirty="0">
                <a:latin typeface="Montserrat ExtraBold"/>
                <a:cs typeface="Calibri Light"/>
              </a:rPr>
              <a:t>В М.ХАРКІВ – ЛІКАРНЯ №8</a:t>
            </a:r>
          </a:p>
        </p:txBody>
      </p:sp>
      <p:pic>
        <p:nvPicPr>
          <p:cNvPr id="32" name="Picture 6" descr="Прапор Норвегії — Вікіпедія">
            <a:extLst>
              <a:ext uri="{FF2B5EF4-FFF2-40B4-BE49-F238E27FC236}">
                <a16:creationId xmlns:a16="http://schemas.microsoft.com/office/drawing/2014/main" id="{C602CF8B-2678-A4D8-A670-811FEEBC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732" y="384322"/>
            <a:ext cx="324168" cy="2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BE2FA4-9207-4648-C704-AEEE27117817}"/>
              </a:ext>
            </a:extLst>
          </p:cNvPr>
          <p:cNvSpPr txBox="1"/>
          <p:nvPr/>
        </p:nvSpPr>
        <p:spPr>
          <a:xfrm>
            <a:off x="10424313" y="620160"/>
            <a:ext cx="7071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/>
              <a:t>Norway</a:t>
            </a:r>
            <a:endParaRPr lang="ru-UA" sz="1000" i="1" dirty="0"/>
          </a:p>
        </p:txBody>
      </p:sp>
      <p:pic>
        <p:nvPicPr>
          <p:cNvPr id="40" name="Picture 6" descr="Прапор Норвегії — Вікіпедія">
            <a:extLst>
              <a:ext uri="{FF2B5EF4-FFF2-40B4-BE49-F238E27FC236}">
                <a16:creationId xmlns:a16="http://schemas.microsoft.com/office/drawing/2014/main" id="{F338B70D-E9C4-B17C-DEC8-C14AF0BE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522791"/>
            <a:ext cx="324168" cy="2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3" descr="A blue and white logo with white text&#10;&#10;Description automatically generated">
            <a:extLst>
              <a:ext uri="{FF2B5EF4-FFF2-40B4-BE49-F238E27FC236}">
                <a16:creationId xmlns:a16="http://schemas.microsoft.com/office/drawing/2014/main" id="{BB38E97F-B7E3-D40C-B93B-4A69A63167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68" y="0"/>
            <a:ext cx="699232" cy="106498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7E9482-E66C-7CA3-807B-EC12D907D12C}"/>
              </a:ext>
            </a:extLst>
          </p:cNvPr>
          <p:cNvSpPr/>
          <p:nvPr/>
        </p:nvSpPr>
        <p:spPr>
          <a:xfrm>
            <a:off x="874713" y="2647887"/>
            <a:ext cx="2938183" cy="1065092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6BCCD45-F184-AB4A-6DE2-F700687BD776}"/>
              </a:ext>
            </a:extLst>
          </p:cNvPr>
          <p:cNvSpPr/>
          <p:nvPr/>
        </p:nvSpPr>
        <p:spPr>
          <a:xfrm>
            <a:off x="4120600" y="2647887"/>
            <a:ext cx="2938183" cy="1065092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40AEADA-F882-917A-C57A-29A1DCBEEC0F}"/>
              </a:ext>
            </a:extLst>
          </p:cNvPr>
          <p:cNvSpPr/>
          <p:nvPr/>
        </p:nvSpPr>
        <p:spPr>
          <a:xfrm>
            <a:off x="874713" y="3903272"/>
            <a:ext cx="2938183" cy="1065092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E933C7-79E5-565B-51EC-7ED7245EC2DA}"/>
              </a:ext>
            </a:extLst>
          </p:cNvPr>
          <p:cNvSpPr/>
          <p:nvPr/>
        </p:nvSpPr>
        <p:spPr>
          <a:xfrm>
            <a:off x="4120600" y="3903272"/>
            <a:ext cx="2938183" cy="1065092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B1077E8-E573-C2E9-97BD-1116367DFE9F}"/>
              </a:ext>
            </a:extLst>
          </p:cNvPr>
          <p:cNvSpPr/>
          <p:nvPr/>
        </p:nvSpPr>
        <p:spPr>
          <a:xfrm>
            <a:off x="874713" y="5248420"/>
            <a:ext cx="2938183" cy="1065092"/>
          </a:xfrm>
          <a:prstGeom prst="roundRect">
            <a:avLst>
              <a:gd name="adj" fmla="val 7307"/>
            </a:avLst>
          </a:prstGeom>
          <a:solidFill>
            <a:schemeClr val="bg1"/>
          </a:solidFill>
          <a:ln>
            <a:noFill/>
          </a:ln>
          <a:effectLst>
            <a:outerShdw blurRad="269864" sx="98240" sy="98240" algn="ctr" rotWithShape="0">
              <a:srgbClr val="D2DBF2">
                <a:alpha val="46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6" name="Rectangle: Rounded Corners 47">
            <a:extLst>
              <a:ext uri="{FF2B5EF4-FFF2-40B4-BE49-F238E27FC236}">
                <a16:creationId xmlns:a16="http://schemas.microsoft.com/office/drawing/2014/main" id="{38A93AFE-7200-0201-435E-39A50B83B5FC}"/>
              </a:ext>
            </a:extLst>
          </p:cNvPr>
          <p:cNvSpPr/>
          <p:nvPr/>
        </p:nvSpPr>
        <p:spPr>
          <a:xfrm>
            <a:off x="774171" y="1962207"/>
            <a:ext cx="7324800" cy="436661"/>
          </a:xfrm>
          <a:prstGeom prst="roundRect">
            <a:avLst>
              <a:gd name="adj" fmla="val 30346"/>
            </a:avLst>
          </a:prstGeom>
          <a:solidFill>
            <a:srgbClr val="2065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UA" sz="1500" b="1" dirty="0">
                <a:latin typeface="Montserrat" pitchFamily="2" charset="77"/>
              </a:rPr>
              <a:t>Про</a:t>
            </a:r>
            <a:r>
              <a:rPr lang="uk-UA" sz="1500" b="1" dirty="0">
                <a:latin typeface="Montserrat" pitchFamily="2" charset="77"/>
              </a:rPr>
              <a:t>є</a:t>
            </a:r>
            <a:r>
              <a:rPr lang="ru-UA" sz="1500" b="1" dirty="0">
                <a:latin typeface="Montserrat" pitchFamily="2" charset="77"/>
              </a:rPr>
              <a:t>кт реалізовано за донорської підтримки </a:t>
            </a:r>
            <a:r>
              <a:rPr lang="ru-RU" sz="1500" b="1" dirty="0" err="1">
                <a:latin typeface="Montserrat" pitchFamily="2" charset="77"/>
              </a:rPr>
              <a:t>Королівства</a:t>
            </a:r>
            <a:r>
              <a:rPr lang="ru-RU" sz="1500" b="1" dirty="0">
                <a:latin typeface="Montserrat" pitchFamily="2" charset="77"/>
              </a:rPr>
              <a:t> </a:t>
            </a:r>
            <a:r>
              <a:rPr lang="ru-RU" sz="1500" b="1" dirty="0" err="1">
                <a:latin typeface="Montserrat" pitchFamily="2" charset="77"/>
              </a:rPr>
              <a:t>Норвегії</a:t>
            </a:r>
            <a:endParaRPr lang="ru-UA" sz="1500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F9CF5-33AC-C92C-EFFA-6021868AC293}"/>
              </a:ext>
            </a:extLst>
          </p:cNvPr>
          <p:cNvSpPr txBox="1"/>
          <p:nvPr/>
        </p:nvSpPr>
        <p:spPr>
          <a:xfrm>
            <a:off x="1473327" y="4095025"/>
            <a:ext cx="1860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186</a:t>
            </a:r>
            <a:r>
              <a:rPr lang="ru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 000</a:t>
            </a:r>
            <a:r>
              <a:rPr lang="en-US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кВт</a:t>
            </a:r>
            <a:endParaRPr lang="en-UA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E449B-C052-66BF-2C5B-AB4634B9BFF8}"/>
              </a:ext>
            </a:extLst>
          </p:cNvPr>
          <p:cNvSpPr txBox="1"/>
          <p:nvPr/>
        </p:nvSpPr>
        <p:spPr>
          <a:xfrm>
            <a:off x="1473326" y="4360027"/>
            <a:ext cx="2453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Montserrat SemiBold" pitchFamily="2" charset="77"/>
              </a:rPr>
              <a:t>річне</a:t>
            </a:r>
            <a:r>
              <a:rPr lang="ru-RU" sz="1400" b="1" dirty="0">
                <a:latin typeface="Montserrat SemiBold" pitchFamily="2" charset="77"/>
              </a:rPr>
              <a:t> </a:t>
            </a:r>
            <a:r>
              <a:rPr lang="ru-RU" sz="1400" b="1" dirty="0" err="1">
                <a:latin typeface="Montserrat SemiBold" pitchFamily="2" charset="77"/>
              </a:rPr>
              <a:t>виробництво</a:t>
            </a:r>
            <a:r>
              <a:rPr lang="ru-RU" sz="1400" b="1" dirty="0">
                <a:latin typeface="Montserrat SemiBold" pitchFamily="2" charset="77"/>
              </a:rPr>
              <a:t> ел/е </a:t>
            </a:r>
            <a:endParaRPr lang="en-UA" sz="1400" b="1">
              <a:latin typeface="Montserrat SemiBold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FC36E-A224-DEB3-D524-913A3AAFD70E}"/>
              </a:ext>
            </a:extLst>
          </p:cNvPr>
          <p:cNvSpPr txBox="1"/>
          <p:nvPr/>
        </p:nvSpPr>
        <p:spPr>
          <a:xfrm>
            <a:off x="1463996" y="2805383"/>
            <a:ext cx="14771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17</a:t>
            </a:r>
            <a:r>
              <a:rPr lang="en-US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0</a:t>
            </a:r>
            <a:r>
              <a:rPr lang="ru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кВт</a:t>
            </a:r>
            <a:endParaRPr lang="en-UA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621055-EBBB-42A3-FCFB-40DB2E61112D}"/>
              </a:ext>
            </a:extLst>
          </p:cNvPr>
          <p:cNvSpPr txBox="1"/>
          <p:nvPr/>
        </p:nvSpPr>
        <p:spPr>
          <a:xfrm>
            <a:off x="1463996" y="3112422"/>
            <a:ext cx="1657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Montserrat SemiBold" pitchFamily="2" charset="77"/>
              </a:rPr>
              <a:t>потужність СЕС</a:t>
            </a:r>
            <a:endParaRPr lang="en-UA" sz="1400" b="1" dirty="0">
              <a:latin typeface="Montserrat SemiBold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5918B-954C-8BD5-25B9-7265B4A2627F}"/>
              </a:ext>
            </a:extLst>
          </p:cNvPr>
          <p:cNvSpPr txBox="1"/>
          <p:nvPr/>
        </p:nvSpPr>
        <p:spPr>
          <a:xfrm>
            <a:off x="4702418" y="3988834"/>
            <a:ext cx="1521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до 30</a:t>
            </a:r>
            <a:r>
              <a:rPr lang="en-US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%</a:t>
            </a:r>
            <a:endParaRPr lang="en-UA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4DCC15-3359-BD96-178D-66737A978BD9}"/>
              </a:ext>
            </a:extLst>
          </p:cNvPr>
          <p:cNvSpPr txBox="1"/>
          <p:nvPr/>
        </p:nvSpPr>
        <p:spPr>
          <a:xfrm>
            <a:off x="4722706" y="4325194"/>
            <a:ext cx="2225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Montserrat SemiBold" pitchFamily="2" charset="77"/>
              </a:rPr>
              <a:t>річне заміщення традиційної </a:t>
            </a:r>
            <a:r>
              <a:rPr lang="uk-UA" sz="1400" b="1" dirty="0" err="1">
                <a:latin typeface="Montserrat SemiBold" pitchFamily="2" charset="77"/>
              </a:rPr>
              <a:t>ел</a:t>
            </a:r>
            <a:r>
              <a:rPr lang="uk-UA" sz="1400" b="1" dirty="0">
                <a:latin typeface="Montserrat SemiBold" pitchFamily="2" charset="77"/>
              </a:rPr>
              <a:t>/е</a:t>
            </a:r>
            <a:endParaRPr lang="en-UA" sz="1400" b="1" dirty="0">
              <a:latin typeface="Montserrat SemiBold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F85AEC-084E-3DBA-91BF-07C90A95052E}"/>
              </a:ext>
            </a:extLst>
          </p:cNvPr>
          <p:cNvSpPr txBox="1"/>
          <p:nvPr/>
        </p:nvSpPr>
        <p:spPr>
          <a:xfrm>
            <a:off x="1497670" y="5363003"/>
            <a:ext cx="1800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,</a:t>
            </a:r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5</a:t>
            </a:r>
            <a:r>
              <a:rPr lang="en-US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млн грн</a:t>
            </a:r>
            <a:endParaRPr lang="en-UA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2FCF5-CA04-A7A4-833D-ED2D818F7E2A}"/>
              </a:ext>
            </a:extLst>
          </p:cNvPr>
          <p:cNvSpPr txBox="1"/>
          <p:nvPr/>
        </p:nvSpPr>
        <p:spPr>
          <a:xfrm>
            <a:off x="1497670" y="5692531"/>
            <a:ext cx="15126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Montserrat SemiBold" pitchFamily="2" charset="77"/>
              </a:rPr>
              <a:t>річна економія</a:t>
            </a:r>
            <a:endParaRPr lang="en-UA" sz="1400" b="1" dirty="0">
              <a:latin typeface="Montserrat SemiBold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D7AEF0-7CE6-7109-82D6-E3C9AA00A73F}"/>
              </a:ext>
            </a:extLst>
          </p:cNvPr>
          <p:cNvSpPr txBox="1"/>
          <p:nvPr/>
        </p:nvSpPr>
        <p:spPr>
          <a:xfrm>
            <a:off x="4764179" y="2776588"/>
            <a:ext cx="18607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1E65A1"/>
                </a:solidFill>
                <a:latin typeface="Montserrat ExtraBold" pitchFamily="2" charset="77"/>
                <a:cs typeface="Times New Roman" panose="02020603050405020304" pitchFamily="18" charset="0"/>
              </a:rPr>
              <a:t>100 кВт-г</a:t>
            </a:r>
            <a:endParaRPr lang="en-UA" sz="2000" b="1" dirty="0">
              <a:solidFill>
                <a:srgbClr val="1E65A1"/>
              </a:solidFill>
              <a:latin typeface="Montserrat ExtraBold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8F269A-D940-2D24-BA2D-51E7F91AB6B3}"/>
              </a:ext>
            </a:extLst>
          </p:cNvPr>
          <p:cNvSpPr txBox="1"/>
          <p:nvPr/>
        </p:nvSpPr>
        <p:spPr>
          <a:xfrm>
            <a:off x="4764179" y="3058977"/>
            <a:ext cx="19944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1" dirty="0">
                <a:latin typeface="Montserrat SemiBold" pitchFamily="2" charset="77"/>
              </a:rPr>
              <a:t>ємність </a:t>
            </a:r>
            <a:br>
              <a:rPr lang="uk-UA" sz="1400" b="1" dirty="0">
                <a:latin typeface="Montserrat SemiBold" pitchFamily="2" charset="77"/>
              </a:rPr>
            </a:br>
            <a:r>
              <a:rPr lang="uk-UA" sz="1400" b="1" dirty="0" err="1">
                <a:latin typeface="Montserrat SemiBold" pitchFamily="2" charset="77"/>
              </a:rPr>
              <a:t>акум</a:t>
            </a:r>
            <a:r>
              <a:rPr lang="uk-UA" sz="1400" b="1" dirty="0">
                <a:latin typeface="Montserrat SemiBold" pitchFamily="2" charset="77"/>
              </a:rPr>
              <a:t>.</a:t>
            </a:r>
            <a:endParaRPr lang="en-UA" sz="1400" b="1" dirty="0">
              <a:latin typeface="Montserrat SemiBold" pitchFamily="2" charset="77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0590430-7056-4DD3-05A9-AE9484CD0C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09" y="3043680"/>
            <a:ext cx="315104" cy="31510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92C4589-B7EF-0BDD-E273-463FE0F14D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7" y="4288048"/>
            <a:ext cx="295539" cy="2955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747E7C2-BCAF-3F51-21D6-E4215BD0DE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69" y="3024143"/>
            <a:ext cx="334641" cy="33464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D936ACE-7CCB-7D5F-EE8D-5C4CD5929B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68" y="5629973"/>
            <a:ext cx="324168" cy="324168"/>
          </a:xfrm>
          <a:prstGeom prst="rect">
            <a:avLst/>
          </a:prstGeom>
        </p:spPr>
      </p:pic>
      <p:pic>
        <p:nvPicPr>
          <p:cNvPr id="27" name="Рисунок 37">
            <a:extLst>
              <a:ext uri="{FF2B5EF4-FFF2-40B4-BE49-F238E27FC236}">
                <a16:creationId xmlns:a16="http://schemas.microsoft.com/office/drawing/2014/main" id="{B711D990-A995-C904-D6E7-B2A5869EF0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25" y="4259419"/>
            <a:ext cx="324168" cy="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F6A3DA1DDFC546A863EE87984365BA" ma:contentTypeVersion="5" ma:contentTypeDescription="Create a new document." ma:contentTypeScope="" ma:versionID="a9a180d59b3043f4df6b54778488f53d">
  <xsd:schema xmlns:xsd="http://www.w3.org/2001/XMLSchema" xmlns:xs="http://www.w3.org/2001/XMLSchema" xmlns:p="http://schemas.microsoft.com/office/2006/metadata/properties" xmlns:ns2="0B4BEC22-D390-4A2E-9A46-F20494C7A44C" xmlns:ns3="0124b8df-39c7-408d-b94b-f1b19326dac9" xmlns:ns4="0b4bec22-d390-4a2e-9a46-f20494c7a44c" targetNamespace="http://schemas.microsoft.com/office/2006/metadata/properties" ma:root="true" ma:fieldsID="f117d87ea993d2d6595bfa1b5aa8bb60" ns2:_="" ns3:_="" ns4:_="">
    <xsd:import namespace="0B4BEC22-D390-4A2E-9A46-F20494C7A44C"/>
    <xsd:import namespace="0124b8df-39c7-408d-b94b-f1b19326dac9"/>
    <xsd:import namespace="0b4bec22-d390-4a2e-9a46-f20494c7a44c"/>
    <xsd:element name="properties">
      <xsd:complexType>
        <xsd:sequence>
          <xsd:element name="documentManagement">
            <xsd:complexType>
              <xsd:all>
                <xsd:element ref="ns2:l03e5cdfef5f49978b074122ac2bf9c8" minOccurs="0"/>
                <xsd:element ref="ns3:TaxCatchAll" minOccurs="0"/>
                <xsd:element ref="ns2:j5e80d81b005492d874905166281091f" minOccurs="0"/>
                <xsd:element ref="ns2:c8045a6c13b6466e8fffcaab0220d020" minOccurs="0"/>
                <xsd:element ref="ns2:MediaServiceMetadata" minOccurs="0"/>
                <xsd:element ref="ns2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4:MediaServiceLocation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EC22-D390-4A2E-9A46-F20494C7A44C" elementFormDefault="qualified">
    <xsd:import namespace="http://schemas.microsoft.com/office/2006/documentManagement/types"/>
    <xsd:import namespace="http://schemas.microsoft.com/office/infopath/2007/PartnerControls"/>
    <xsd:element name="l03e5cdfef5f49978b074122ac2bf9c8" ma:index="9" nillable="true" ma:taxonomy="true" ma:internalName="l03e5cdfef5f49978b074122ac2bf9c8" ma:taxonomyFieldName="Donor_x0028_s_x0029_" ma:displayName="Donor(s)" ma:default="" ma:fieldId="{503e5cdf-ef5f-4997-8b07-4122ac2bf9c8}" ma:taxonomyMulti="true" ma:sspId="f8ebb0a5-c57d-4c3a-bec7-8a38252dd05c" ma:termSetId="126e5a2f-e0ba-4521-b21a-a75cbb8da76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5e80d81b005492d874905166281091f" ma:index="12" nillable="true" ma:taxonomy="true" ma:internalName="j5e80d81b005492d874905166281091f" ma:taxonomyFieldName="Govt_x002e__x0020_agencies" ma:displayName="Govt. agencies" ma:default="" ma:fieldId="{35e80d81-b005-492d-8749-05166281091f}" ma:taxonomyMulti="true" ma:sspId="f8ebb0a5-c57d-4c3a-bec7-8a38252dd05c" ma:termSetId="44d77e03-695e-487e-9f06-1b1128e0259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8045a6c13b6466e8fffcaab0220d020" ma:index="14" nillable="true" ma:taxonomy="true" ma:internalName="c8045a6c13b6466e8fffcaab0220d020" ma:taxonomyFieldName="Programme_x0020_area" ma:displayName="Programme area" ma:indexed="true" ma:default="" ma:fieldId="{c8045a6c-13b6-466e-8fff-caab0220d020}" ma:sspId="f8ebb0a5-c57d-4c3a-bec7-8a38252dd05c" ma:termSetId="023da9ef-bca9-4a3c-ba04-01e197dc5e3a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b8df-39c7-408d-b94b-f1b19326dac9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b8d2aaa-c693-4aa9-968c-177ed8a5fe63}" ma:internalName="TaxCatchAll" ma:showField="CatchAllData" ma:web="0124b8df-39c7-408d-b94b-f1b19326da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bec22-d390-4a2e-9a46-f20494c7a44c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1D81E9-354F-4A32-880C-4BA934CFA491}">
  <ds:schemaRefs>
    <ds:schemaRef ds:uri="0124b8df-39c7-408d-b94b-f1b19326dac9"/>
    <ds:schemaRef ds:uri="0B4BEC22-D390-4A2E-9A46-F20494C7A44C"/>
    <ds:schemaRef ds:uri="0b4bec22-d390-4a2e-9a46-f20494c7a4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C48AF59-13FF-4016-A761-79018DCC1E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1202</Words>
  <Application>Microsoft Office PowerPoint</Application>
  <PresentationFormat>Широкий екран</PresentationFormat>
  <Paragraphs>257</Paragraphs>
  <Slides>11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ExtraBold</vt:lpstr>
      <vt:lpstr>Montserrat Medium</vt:lpstr>
      <vt:lpstr>Montserrat SemiBold</vt:lpstr>
      <vt:lpstr>Wingdings,Sans-Serif</vt:lpstr>
      <vt:lpstr>Office Theme</vt:lpstr>
      <vt:lpstr>Презентація PowerPoint</vt:lpstr>
      <vt:lpstr>Презентація PowerPoint</vt:lpstr>
      <vt:lpstr>0,5 ГВт КОГЕНЕРАЦІЇ ПРООН БУДЕ ЗАБЕЗПЕЧЕНО ДЛЯ КРИТИЧНОЇ ІНФРАСТРУКТУРИ ГРОМАД</vt:lpstr>
      <vt:lpstr>4 МВТ СЕС ТА 7 МВТ⋅ГОД УЗЕ БУДУТЬ ЗБУДОВАНІ ПРООН  ЗА ПІДТРИМКИ ДОНОРІВ ДЛЯ КРИТИЧНОЇ ІНФРАСТРУКТУРИ ГРОМАД У 2025 РОЦІ</vt:lpstr>
      <vt:lpstr>Презентація PowerPoint</vt:lpstr>
      <vt:lpstr>Презентація PowerPoint</vt:lpstr>
      <vt:lpstr>Презентація PowerPoint</vt:lpstr>
      <vt:lpstr>МЕТОДОЛОГІЯ ПРООН З ВІДБОРУ ПРОЕКТІВ ДЛЯ ЗАЛУЧЕННЯ ГРАНТОВИХ КОШТІВ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BOARD</dc:title>
  <dc:creator>Roman Shakhmatenko</dc:creator>
  <cp:lastModifiedBy>Anastasia Vuico</cp:lastModifiedBy>
  <cp:revision>59</cp:revision>
  <dcterms:created xsi:type="dcterms:W3CDTF">2024-07-25T06:12:36Z</dcterms:created>
  <dcterms:modified xsi:type="dcterms:W3CDTF">2025-02-20T10:41:32Z</dcterms:modified>
</cp:coreProperties>
</file>