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900" r:id="rId2"/>
  </p:sldMasterIdLst>
  <p:notesMasterIdLst>
    <p:notesMasterId r:id="rId18"/>
  </p:notesMasterIdLst>
  <p:sldIdLst>
    <p:sldId id="1001" r:id="rId3"/>
    <p:sldId id="1157" r:id="rId4"/>
    <p:sldId id="1158" r:id="rId5"/>
    <p:sldId id="1162" r:id="rId6"/>
    <p:sldId id="1169" r:id="rId7"/>
    <p:sldId id="1187" r:id="rId8"/>
    <p:sldId id="1217" r:id="rId9"/>
    <p:sldId id="1220" r:id="rId10"/>
    <p:sldId id="1189" r:id="rId11"/>
    <p:sldId id="1219" r:id="rId12"/>
    <p:sldId id="1192" r:id="rId13"/>
    <p:sldId id="1216" r:id="rId14"/>
    <p:sldId id="1218" r:id="rId15"/>
    <p:sldId id="1193" r:id="rId16"/>
    <p:sldId id="1234" r:id="rId17"/>
  </p:sldIdLst>
  <p:sldSz cx="9144000" cy="5143500" type="screen16x9"/>
  <p:notesSz cx="6858000" cy="9144000"/>
  <p:defaultTextStyle>
    <a:defPPr>
      <a:defRPr lang="ru-RU"/>
    </a:defPPr>
    <a:lvl1pPr marL="0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74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285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404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569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642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716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893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032" algn="l" defTabSz="9122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915" userDrawn="1">
          <p15:clr>
            <a:srgbClr val="A4A3A4"/>
          </p15:clr>
        </p15:guide>
        <p15:guide id="4" pos="5556" userDrawn="1">
          <p15:clr>
            <a:srgbClr val="A4A3A4"/>
          </p15:clr>
        </p15:guide>
        <p15:guide id="5" orient="horz" pos="2913" userDrawn="1">
          <p15:clr>
            <a:srgbClr val="A4A3A4"/>
          </p15:clr>
        </p15:guide>
        <p15:guide id="6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BAD"/>
    <a:srgbClr val="0E605E"/>
    <a:srgbClr val="000000"/>
    <a:srgbClr val="128986"/>
    <a:srgbClr val="01454A"/>
    <a:srgbClr val="F89745"/>
    <a:srgbClr val="2ABBAF"/>
    <a:srgbClr val="2ABBAD"/>
    <a:srgbClr val="BAEA6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38" d="100"/>
          <a:sy n="138" d="100"/>
        </p:scale>
        <p:origin x="880" y="184"/>
      </p:cViewPr>
      <p:guideLst>
        <p:guide orient="horz" pos="1915"/>
        <p:guide pos="5556"/>
        <p:guide orient="horz" pos="2913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21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10" Type="http://schemas.openxmlformats.org/officeDocument/2006/relationships/slide" Target="slides/slide8.xml" /><Relationship Id="rId19" Type="http://schemas.openxmlformats.org/officeDocument/2006/relationships/presProps" Target="pres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tableStyles" Target="tableStyle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sers/ysp/Documents/&#1044;&#1086;&#1082;&#1091;&#1084;&#1077;&#1085;&#1090;&#1099;/UNDP%20ESCO%20project/UNDP%20ESCO%20project/1.%20&#1055;&#1110;&#1083;&#1086;&#1090;&#1085;&#1110;%20&#1087;&#1088;&#1086;&#1077;&#1082;&#1090;&#1080;%20&#1091;%20&#1084;&#1110;&#1089;&#1090;&#1072;&#1093;/56.%20ESCO%20Press-Tours/5.%20&#1045;&#1057;&#1050;&#1054;-&#1087;&#1110;&#1083;&#1086;&#1090;&#1080;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sers/ysp/Documents/&#1044;&#1086;&#1082;&#1091;&#1084;&#1077;&#1085;&#1090;&#1099;/UNDP%20ESCO%20project/UNDP%20ESCO%20project/1.%20&#1055;&#1110;&#1083;&#1086;&#1090;&#1085;&#1110;%20&#1087;&#1088;&#1086;&#1077;&#1082;&#1090;&#1080;%20&#1091;%20&#1084;&#1110;&#1089;&#1090;&#1072;&#1093;/65.%20&#1042;&#1110;&#1079;&#1080;&#1090;%20/5.%20&#1045;&#1057;&#1050;&#1054;-&#1087;&#1110;&#1083;&#1086;&#1090;&#1080;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sers/ysp/Documents/&#1044;&#1086;&#1082;&#1091;&#1084;&#1077;&#1085;&#1090;&#1099;/UNDP%20ESCO%20project/UNDP%20ESCO%20project/1.%20&#1055;&#1110;&#1083;&#1086;&#1090;&#1085;&#1110;%20&#1087;&#1088;&#1086;&#1077;&#1082;&#1090;&#1080;%20&#1091;%20&#1084;&#1110;&#1089;&#1090;&#1072;&#1093;/56.%20ESCO%20Press-Tours/5.%20&#1045;&#1057;&#1050;&#1054;-&#1087;&#1110;&#1083;&#1086;&#1090;&#1080;.xlsx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sers/ysp/Documents/&#1044;&#1086;&#1082;&#1091;&#1084;&#1077;&#1085;&#1090;&#1099;/UNDP%20ESCO%20project/UNDP%20ESCO%20project/1.%20&#1055;&#1110;&#1083;&#1086;&#1090;&#1085;&#1110;%20&#1087;&#1088;&#1086;&#1077;&#1082;&#1090;&#1080;%20&#1091;%20&#1084;&#1110;&#1089;&#1090;&#1072;&#1093;/56.%20ESCO%20Press-Tours/5.%20&#1045;&#1057;&#1050;&#1054;-&#1087;&#1110;&#1083;&#1086;&#1090;&#1080;.xlsx" TargetMode="External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UA" b="1" dirty="0">
                <a:solidFill>
                  <a:schemeClr val="bg2">
                    <a:lumMod val="50000"/>
                  </a:schemeClr>
                </a:solidFill>
              </a:rPr>
              <a:t>Верифікація ефективності </a:t>
            </a:r>
          </a:p>
          <a:p>
            <a:pPr>
              <a:defRPr/>
            </a:pPr>
            <a:r>
              <a:rPr lang="ru-UA" b="1" dirty="0">
                <a:solidFill>
                  <a:schemeClr val="bg2">
                    <a:lumMod val="50000"/>
                  </a:schemeClr>
                </a:solidFill>
              </a:rPr>
              <a:t>ЕСКО-договору у серпні 2024 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'Тру кавець СЕС'!$F$8</c:f>
              <c:strCache>
                <c:ptCount val="1"/>
                <c:pt idx="0">
                  <c:v>Базовий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'Тру кавець СЕС'!$E$9</c:f>
              <c:strCache>
                <c:ptCount val="1"/>
                <c:pt idx="0">
                  <c:v>Серпень</c:v>
                </c:pt>
              </c:strCache>
            </c:strRef>
          </c:cat>
          <c:val>
            <c:numRef>
              <c:f>'Тру кавець СЕС'!$F$9</c:f>
              <c:numCache>
                <c:formatCode>#,##0.00</c:formatCode>
                <c:ptCount val="1"/>
                <c:pt idx="0">
                  <c:v>32425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D-FD49-B4C9-FA2C20B9A096}"/>
            </c:ext>
          </c:extLst>
        </c:ser>
        <c:ser>
          <c:idx val="1"/>
          <c:order val="1"/>
          <c:tx>
            <c:strRef>
              <c:f>'Тру кавець СЕС'!$G$8</c:f>
              <c:strCache>
                <c:ptCount val="1"/>
                <c:pt idx="0">
                  <c:v>Генерація СЕС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'Тру кавець СЕС'!$E$9</c:f>
              <c:strCache>
                <c:ptCount val="1"/>
                <c:pt idx="0">
                  <c:v>Серпень</c:v>
                </c:pt>
              </c:strCache>
            </c:strRef>
          </c:cat>
          <c:val>
            <c:numRef>
              <c:f>'Тру кавець СЕС'!$G$9</c:f>
              <c:numCache>
                <c:formatCode>#,##0</c:formatCode>
                <c:ptCount val="1"/>
                <c:pt idx="0">
                  <c:v>9969.5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D-FD49-B4C9-FA2C20B9A096}"/>
            </c:ext>
          </c:extLst>
        </c:ser>
        <c:ser>
          <c:idx val="2"/>
          <c:order val="2"/>
          <c:tx>
            <c:strRef>
              <c:f>'Тру кавець СЕС'!$H$8</c:f>
              <c:strCache>
                <c:ptCount val="1"/>
                <c:pt idx="0">
                  <c:v>% заміщення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'Тру кавець СЕС'!$E$9</c:f>
              <c:strCache>
                <c:ptCount val="1"/>
                <c:pt idx="0">
                  <c:v>Серпень</c:v>
                </c:pt>
              </c:strCache>
            </c:strRef>
          </c:cat>
          <c:val>
            <c:numRef>
              <c:f>'Тру кавець СЕС'!$H$9</c:f>
              <c:numCache>
                <c:formatCode>0%</c:formatCode>
                <c:ptCount val="1"/>
                <c:pt idx="0">
                  <c:v>0.30746337702390131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ED-FD49-B4C9-FA2C20B9A096}"/>
            </c:ext>
          </c:extLst>
        </c:ser>
        <c:ser>
          <c:idx val="3"/>
          <c:order val="3"/>
          <c:tx>
            <c:strRef>
              <c:f>'Тру кавець СЕС'!$I$8</c:f>
              <c:strCache>
                <c:ptCount val="1"/>
                <c:pt idx="0">
                  <c:v>Економія, грн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'Тру кавець СЕС'!$E$9</c:f>
              <c:strCache>
                <c:ptCount val="1"/>
                <c:pt idx="0">
                  <c:v>Серпень</c:v>
                </c:pt>
              </c:strCache>
            </c:strRef>
          </c:cat>
          <c:val>
            <c:numRef>
              <c:f>'Тру кавець СЕС'!$I$9</c:f>
              <c:numCache>
                <c:formatCode>#,##0</c:formatCode>
                <c:ptCount val="1"/>
                <c:pt idx="0">
                  <c:v>9969.5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ED-FD49-B4C9-FA2C20B9A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2233839"/>
        <c:axId val="282550751"/>
      </c:barChart>
      <c:catAx>
        <c:axId val="2822338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2550751"/>
        <c:crosses val="autoZero"/>
        <c:auto val="1"/>
        <c:lblAlgn val="ctr"/>
        <c:lblOffset val="100"/>
        <c:noMultiLvlLbl val="0"/>
      </c:catAx>
      <c:valAx>
        <c:axId val="282550751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8223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'Вишгород СЕС'!$F$3</c:f>
              <c:strCache>
                <c:ptCount val="1"/>
                <c:pt idx="0">
                  <c:v>Загальне споживання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'Вишгород СЕС'!$E$4:$E$7</c:f>
              <c:strCache>
                <c:ptCount val="4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  <c:pt idx="3">
                  <c:v>Вересень</c:v>
                </c:pt>
              </c:strCache>
            </c:strRef>
          </c:cat>
          <c:val>
            <c:numRef>
              <c:f>'Вишгород СЕС'!$F$4:$F$7</c:f>
              <c:numCache>
                <c:formatCode>#,##0</c:formatCode>
                <c:ptCount val="4"/>
                <c:pt idx="0">
                  <c:v>50000</c:v>
                </c:pt>
                <c:pt idx="1">
                  <c:v>50300</c:v>
                </c:pt>
                <c:pt idx="2">
                  <c:v>50130</c:v>
                </c:pt>
                <c:pt idx="3">
                  <c:v>53680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1-944F-8E8D-CFD96A597FE1}"/>
            </c:ext>
          </c:extLst>
        </c:ser>
        <c:ser>
          <c:idx val="1"/>
          <c:order val="1"/>
          <c:tx>
            <c:strRef>
              <c:f>'Вишгород СЕС'!$G$3</c:f>
              <c:strCache>
                <c:ptCount val="1"/>
                <c:pt idx="0">
                  <c:v>Генерація СЕС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'Вишгород СЕС'!$E$4:$E$7</c:f>
              <c:strCache>
                <c:ptCount val="4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  <c:pt idx="3">
                  <c:v>Вересень</c:v>
                </c:pt>
              </c:strCache>
            </c:strRef>
          </c:cat>
          <c:val>
            <c:numRef>
              <c:f>'Вишгород СЕС'!$G$4:$G$7</c:f>
              <c:numCache>
                <c:formatCode>#,##0</c:formatCode>
                <c:ptCount val="4"/>
                <c:pt idx="0">
                  <c:v>6797</c:v>
                </c:pt>
                <c:pt idx="1">
                  <c:v>18000</c:v>
                </c:pt>
                <c:pt idx="2">
                  <c:v>16989</c:v>
                </c:pt>
                <c:pt idx="3">
                  <c:v>15700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1-944F-8E8D-CFD96A597FE1}"/>
            </c:ext>
          </c:extLst>
        </c:ser>
        <c:ser>
          <c:idx val="2"/>
          <c:order val="2"/>
          <c:tx>
            <c:strRef>
              <c:f>'Вишгород СЕС'!$H$3</c:f>
              <c:strCache>
                <c:ptCount val="1"/>
                <c:pt idx="0">
                  <c:v>% заміщення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'Вишгород СЕС'!$E$4:$E$7</c:f>
              <c:strCache>
                <c:ptCount val="4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  <c:pt idx="3">
                  <c:v>Вересень</c:v>
                </c:pt>
              </c:strCache>
            </c:strRef>
          </c:cat>
          <c:val>
            <c:numRef>
              <c:f>'Вишгород СЕС'!$H$4:$H$7</c:f>
              <c:numCache>
                <c:formatCode>0%</c:formatCode>
                <c:ptCount val="4"/>
                <c:pt idx="0">
                  <c:v>6797</c:v>
                </c:pt>
                <c:pt idx="1">
                  <c:v>18000</c:v>
                </c:pt>
                <c:pt idx="2">
                  <c:v>16989</c:v>
                </c:pt>
                <c:pt idx="3">
                  <c:v>15700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1-944F-8E8D-CFD96A597FE1}"/>
            </c:ext>
          </c:extLst>
        </c:ser>
        <c:ser>
          <c:idx val="3"/>
          <c:order val="3"/>
          <c:tx>
            <c:strRef>
              <c:f>'Вишгород СЕС'!$I$3</c:f>
              <c:strCache>
                <c:ptCount val="1"/>
                <c:pt idx="0">
                  <c:v>Економія, грн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'Вишгород СЕС'!$E$4:$E$7</c:f>
              <c:strCache>
                <c:ptCount val="4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  <c:pt idx="3">
                  <c:v>Вересень</c:v>
                </c:pt>
              </c:strCache>
            </c:strRef>
          </c:cat>
          <c:val>
            <c:numRef>
              <c:f>'Вишгород СЕС'!$I$4:$I$7</c:f>
              <c:numCache>
                <c:formatCode>#,##0</c:formatCode>
                <c:ptCount val="4"/>
                <c:pt idx="0">
                  <c:v>5588</c:v>
                </c:pt>
                <c:pt idx="1">
                  <c:v>15500</c:v>
                </c:pt>
                <c:pt idx="2">
                  <c:v>15017</c:v>
                </c:pt>
                <c:pt idx="3">
                  <c:v>14000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51-944F-8E8D-CFD96A597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4468416"/>
        <c:axId val="1729227776"/>
      </c:barChart>
      <c:catAx>
        <c:axId val="1474468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9227776"/>
        <c:crosses val="autoZero"/>
        <c:auto val="1"/>
        <c:lblAlgn val="ctr"/>
        <c:lblOffset val="100"/>
        <c:noMultiLvlLbl val="0"/>
      </c:catAx>
      <c:valAx>
        <c:axId val="172922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7446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Верифікація</a:t>
            </a:r>
            <a:r>
              <a:rPr lang="ru-RU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ефективності</a:t>
            </a:r>
            <a:r>
              <a:rPr lang="ru-RU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ЕСКО-договору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'Коростень СЕС'!$F$10</c:f>
              <c:strCache>
                <c:ptCount val="1"/>
                <c:pt idx="0">
                  <c:v>Базовий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'Коростень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'Коростень СЕС'!$F$11:$F$13</c:f>
              <c:numCache>
                <c:formatCode>#,##0.00</c:formatCode>
                <c:ptCount val="3"/>
                <c:pt idx="0">
                  <c:v>60030.5</c:v>
                </c:pt>
                <c:pt idx="1">
                  <c:v>52894.5</c:v>
                </c:pt>
                <c:pt idx="2">
                  <c:v>63370.5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9F-5C4F-8FD4-8D0BFAA365B8}"/>
            </c:ext>
          </c:extLst>
        </c:ser>
        <c:ser>
          <c:idx val="1"/>
          <c:order val="1"/>
          <c:tx>
            <c:strRef>
              <c:f>'Коростень СЕС'!$G$10</c:f>
              <c:strCache>
                <c:ptCount val="1"/>
                <c:pt idx="0">
                  <c:v>Генерація СЕС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'Коростень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'Коростень СЕС'!$G$11:$G$13</c:f>
              <c:numCache>
                <c:formatCode>#,##0</c:formatCode>
                <c:ptCount val="3"/>
                <c:pt idx="0">
                  <c:v>20698.45</c:v>
                </c:pt>
                <c:pt idx="1">
                  <c:v>13910</c:v>
                </c:pt>
                <c:pt idx="2">
                  <c:v>13310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9F-5C4F-8FD4-8D0BFAA365B8}"/>
            </c:ext>
          </c:extLst>
        </c:ser>
        <c:ser>
          <c:idx val="2"/>
          <c:order val="2"/>
          <c:tx>
            <c:strRef>
              <c:f>'Коростень СЕС'!$H$10</c:f>
              <c:strCache>
                <c:ptCount val="1"/>
                <c:pt idx="0">
                  <c:v>% заміщення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'Коростень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'Коростень СЕС'!$H$11:$H$13</c:f>
              <c:numCache>
                <c:formatCode>0%</c:formatCode>
                <c:ptCount val="3"/>
                <c:pt idx="0">
                  <c:v>0.34479889389560309</c:v>
                </c:pt>
                <c:pt idx="1">
                  <c:v>0.26297630188393878</c:v>
                </c:pt>
                <c:pt idx="2">
                  <c:v>0.21003463756795354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9F-5C4F-8FD4-8D0BFAA365B8}"/>
            </c:ext>
          </c:extLst>
        </c:ser>
        <c:ser>
          <c:idx val="3"/>
          <c:order val="3"/>
          <c:tx>
            <c:strRef>
              <c:f>'Коростень СЕС'!$I$10</c:f>
              <c:strCache>
                <c:ptCount val="1"/>
                <c:pt idx="0">
                  <c:v>Економія, грн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'Коростень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'Коростень СЕС'!$I$11:$I$13</c:f>
              <c:numCache>
                <c:formatCode>#,##0</c:formatCode>
                <c:ptCount val="3"/>
                <c:pt idx="0">
                  <c:v>20698.45</c:v>
                </c:pt>
                <c:pt idx="1">
                  <c:v>13910</c:v>
                </c:pt>
                <c:pt idx="2">
                  <c:v>13310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9F-5C4F-8FD4-8D0BFAA36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2233839"/>
        <c:axId val="282550751"/>
      </c:barChart>
      <c:catAx>
        <c:axId val="2822338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2550751"/>
        <c:crosses val="autoZero"/>
        <c:auto val="1"/>
        <c:lblAlgn val="ctr"/>
        <c:lblOffset val="100"/>
        <c:noMultiLvlLbl val="0"/>
      </c:catAx>
      <c:valAx>
        <c:axId val="282550751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8223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Верифікація</a:t>
            </a:r>
            <a:r>
              <a:rPr lang="ru-RU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ефективності</a:t>
            </a:r>
            <a:r>
              <a:rPr lang="ru-RU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ЕСКО-договору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'Чорномрськ СЕС'!$F$10</c:f>
              <c:strCache>
                <c:ptCount val="1"/>
                <c:pt idx="0">
                  <c:v>Базовий рівень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'Чорномрськ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'Чорномрськ СЕС'!$F$11:$F$13</c:f>
              <c:numCache>
                <c:formatCode>#,##0</c:formatCode>
                <c:ptCount val="3"/>
                <c:pt idx="0">
                  <c:v>155300</c:v>
                </c:pt>
                <c:pt idx="1">
                  <c:v>170624</c:v>
                </c:pt>
                <c:pt idx="2">
                  <c:v>176194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E-F14E-B792-B5D833BE20B2}"/>
            </c:ext>
          </c:extLst>
        </c:ser>
        <c:ser>
          <c:idx val="1"/>
          <c:order val="1"/>
          <c:tx>
            <c:strRef>
              <c:f>'Чорномрськ СЕС'!$G$10</c:f>
              <c:strCache>
                <c:ptCount val="1"/>
                <c:pt idx="0">
                  <c:v>Генерація СЕС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'Чорномрськ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'Чорномрськ СЕС'!$G$11:$G$13</c:f>
              <c:numCache>
                <c:formatCode>#,##0</c:formatCode>
                <c:ptCount val="3"/>
                <c:pt idx="0">
                  <c:v>42364</c:v>
                </c:pt>
                <c:pt idx="1">
                  <c:v>43739</c:v>
                </c:pt>
                <c:pt idx="2">
                  <c:v>38781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4E-F14E-B792-B5D833BE20B2}"/>
            </c:ext>
          </c:extLst>
        </c:ser>
        <c:ser>
          <c:idx val="2"/>
          <c:order val="2"/>
          <c:tx>
            <c:strRef>
              <c:f>'Чорномрськ СЕС'!$H$10</c:f>
              <c:strCache>
                <c:ptCount val="1"/>
                <c:pt idx="0">
                  <c:v>% заміщення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'Чорномрськ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'Чорномрськ СЕС'!$H$11:$H$13</c:f>
              <c:numCache>
                <c:formatCode>0%</c:formatCode>
                <c:ptCount val="3"/>
                <c:pt idx="0">
                  <c:v>0.27278815196394074</c:v>
                </c:pt>
                <c:pt idx="1">
                  <c:v>0.25634728994748684</c:v>
                </c:pt>
                <c:pt idx="2">
                  <c:v>0.22010397629885239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4E-F14E-B792-B5D833BE20B2}"/>
            </c:ext>
          </c:extLst>
        </c:ser>
        <c:ser>
          <c:idx val="3"/>
          <c:order val="3"/>
          <c:tx>
            <c:strRef>
              <c:f>'Чорномрськ СЕС'!$I$10</c:f>
              <c:strCache>
                <c:ptCount val="1"/>
                <c:pt idx="0">
                  <c:v>Економія, грн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'Чорномрськ СЕС'!$E$11:$E$13</c:f>
              <c:strCache>
                <c:ptCount val="3"/>
                <c:pt idx="0">
                  <c:v>Червень</c:v>
                </c:pt>
                <c:pt idx="1">
                  <c:v>Липень</c:v>
                </c:pt>
                <c:pt idx="2">
                  <c:v>Серпень</c:v>
                </c:pt>
              </c:strCache>
            </c:strRef>
          </c:cat>
          <c:val>
            <c:numRef>
              <c:f>'Чорномрськ СЕС'!$I$11:$I$13</c:f>
              <c:numCache>
                <c:formatCode>#,##0</c:formatCode>
                <c:ptCount val="3"/>
                <c:pt idx="0">
                  <c:v>42364</c:v>
                </c:pt>
                <c:pt idx="1">
                  <c:v>43739</c:v>
                </c:pt>
                <c:pt idx="2">
                  <c:v>38781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4E-F14E-B792-B5D833BE2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2233839"/>
        <c:axId val="282550751"/>
      </c:barChart>
      <c:catAx>
        <c:axId val="2822338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2550751"/>
        <c:crosses val="autoZero"/>
        <c:auto val="1"/>
        <c:lblAlgn val="ctr"/>
        <c:lblOffset val="100"/>
        <c:noMultiLvlLbl val="0"/>
      </c:catAx>
      <c:valAx>
        <c:axId val="28255075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8223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5T16:34:36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24575,'8'0'0,"37"0"0,-20 0 0,47 13 0,-38 1 0,18 8 0,0 3 0,-9-7 0,22 14 0,-21-13 0,34 19 0,-35-15 0,27 11 0,-26-9 0,10 6 0,-1-3 0,-3 7 0,2-8 0,-9 2 0,22 9 0,-24-15 0,30 24 0,-36-24 0,37 25 0,-34-24 0,28 18 0,-27-16 0,10 10 0,-1-5 0,-8 2 0,6-2 0,-8-2 0,18 15 0,-15-13 0,10 9 0,-15-12 0,-3 0 0,7-2 0,-3 2 0,0 0 0,3-3 0,-1 8 0,-2-8 0,5 9 0,-8-5 0,7 1 0,-7 2 0,7-2 0,-7 3 0,10 7 0,-5-5 0,6 5 0,18 11 0,-19-13 0,18 12 0,-28-17 0,4-3 0,-6-2 0,1-3 0,-6-6 0,-4 3 0,-7-11 0,1 5 0,-6-6 0,4 0 0,-5-1 0,0-3 0,1 1 0,-4-2 0,2 1 0,-1 0 0,-1 0 0,2 0 0,-1 0 0,5 6 0,0-2 0,2 3 0,1-1 0,-2-2 0,2 3 0,0 0 0,-2 0 0,2 0 0,0 0 0,-2 0 0,-1-3 0,-4-1 0,-4-4 0,1 1 0,0 0 0,-1-3 0,-2 2 0,-2-7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5T16:34:36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2325 24575,'12'-9'0,"12"-5"0,15-23 0,1 9 0,2-6 0,2-6 0,-22 18 0,37-29 0,-35 26 0,30-20 0,-13 13 0,5-9 0,3 5 0,-5 1 0,-1 4 0,0-3 0,-5 9 0,4-9 0,-4 8 0,0-7 0,2 8 0,-3-3 0,5-2 0,1 0 0,-1 0 0,2-4 0,-3 8 0,1-3 0,0 0 0,4 2 0,-1-7 0,26-9 0,-22 9 0,16-7 0,-24 17 0,0-1 0,0 1 0,-1-1 0,1 1 0,0-1 0,5 4 0,9-10 0,-1 7 0,7-8 0,-9 5 0,-9 6 0,8-9 0,-8 7 0,13-13 0,-3 8 0,3-8 0,16-7 0,-5-3 0,-3 6 0,-4 0 0,-16 12 0,6-4 0,4-4 0,-10 6 0,4-2 0,-5-2 0,-2 9 0,2-9 0,-2 8 0,-2-7 0,1 8 0,-3-3 0,5-1 0,-5 3 0,5 0 0,-5 3 0,3 2 0,-2-4 0,1 1 0,-6 4 0,2 0 0,-13 6 0,2 3 0,-14 2 0,6 2 0,-10 2 0,3 1 0,-6 4 0,0 3 0,-3 2 0,-3 0 0,-3 1 0,-4 0 0,3-2 0,2-1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5T16:35:48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24575,'6'0'0,"2"0"0,11 0 0,-4 0 0,10 0 0,-8 0 0,4 0 0,4 4 0,-3 0 0,7 3 0,-3 0 0,4 1 0,0 3 0,0-3 0,0 6 0,0-2 0,0-1 0,0 4 0,0-4 0,1 4 0,-1 0 0,-4 0 0,3 0 0,2 5 0,-4-4 0,3 4 0,-10-7 0,1 1 0,4 0 0,1 1 0,0-1 0,3 1 0,2 0 0,1 5 0,8-3 0,-8 2 0,8 1 0,-4-3 0,4 2 0,-4-3 0,4 4 0,-9-4 0,9 4 0,9 6 0,-5-7 0,21 12 0,-30-17 0,20 7 0,-22-5 0,18 2 0,-4 3 0,1-4 0,3 0 0,-9-1 0,4 5 0,-5-4 0,-1 3 0,6-3 0,-4-1 0,4 1 0,0 4 0,20 4 0,-14 1 0,17 0 0,-27-3 0,9-4 0,-9 4 0,22 10 0,-19-10 0,14 11 0,-18-16 0,5 6 0,-4-3 0,9 5 0,-4-4 0,1 2 0,15 0 0,-18-6 0,19 7 0,-17-10 0,5 10 0,-4-7 0,3 7 0,14 8 0,-13-9 0,17 12 0,-27-15 0,4 5 0,0-1 0,-4-1 0,0-3 0,-3 3 0,-3-8 0,0 4 0,0-1 0,-10-3 0,5 0 0,-10-3 0,4-2 0,-4 3 0,0-4 0,-1 3 0,1-2 0,-4 0 0,-1-2 0,6 3 0,-10-4 0,9 4 0,-11-6 0,6 1 0,-3-1 0,3 1 0,1-1 0,0 1 0,0-1 0,3 1 0,-7 0 0,3-1 0,-3 0 0,-4 0 0,0-2 0,-3 1 0,0-4 0,-3 1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5T16:35:53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1633 24575,'22'0'0,"-7"0"0,45-11 0,-25 1 0,32-6 0,-26 1 0,0 2 0,0-3 0,17-4 0,-12 2 0,8 2 0,-19 5 0,-5 3 0,0-3 0,0 3 0,0-3 0,-4 3 0,-1 1 0,0 0 0,-4 0 0,4 0 0,-4 0 0,13-7 0,-6 5 0,7-5 0,-5 7 0,-5 0 0,1-1 0,3-3 0,-3 3 0,4-2 0,-4 2 0,2 1 0,-6-3 0,7 1 0,-7-4 0,16-1 0,-14 2 0,14-5 0,-16 6 0,7-4 0,-3 4 0,4-3 0,0 2 0,0 0 0,-4-1 0,3 1 0,-3 1 0,4-4 0,0 7 0,0-6 0,5 1 0,-3 1 0,2-2 0,1 1 0,-3-2 0,20-8 0,-17 6 0,18-6 0,-22 8 0,4-1 0,0 1 0,-4-1 0,9 0 0,-4 0 0,5 0 0,-1 0 0,1-1 0,0 1 0,-1-1 0,1-3 0,0 3 0,5-3 0,9-7 0,-11 11 0,26-16 0,-34 19 0,26-14 0,-1 2 0,-4 2 0,8-2 0,-19 8 0,-5 1 0,0 0 0,-5 0 0,-1 4 0,-5-3 0,-4 7 0,3-6 0,-8 6 0,8-3 0,-7 1 0,7 2 0,-3-6 0,4 6 0,0-6 0,0 5 0,5-6 0,-4 7 0,9-8 0,9 0 0,-5-1 0,6 1 0,-11 1 0,-3 3 0,5-5 0,-1 5 0,1-4 0,0 3 0,-1-3 0,1 3 0,-5-2 0,4 3 0,-9 0 0,9-4 0,-9 4 0,4 0 0,-10-2 0,0 6 0,-4-2 0,-4 4 0,-4 2 0,1-2 0,-7 5 0,5-1 0,-9 2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26337-358B-47E7-B963-95762730708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1FFF6-8A2A-46D5-AD4B-510779C0D2C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4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74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285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04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569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642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716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893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032" algn="l" defTabSz="91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12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FFF6-8A2A-46D5-AD4B-510779C0D2C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85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FFF6-8A2A-46D5-AD4B-510779C0D2C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FFF6-8A2A-46D5-AD4B-510779C0D2C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828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FFF6-8A2A-46D5-AD4B-510779C0D2C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0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FFF6-8A2A-46D5-AD4B-510779C0D2C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2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12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4C5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5900" y="759982"/>
            <a:ext cx="9144150" cy="37698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24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ABE33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5900" y="753950"/>
            <a:ext cx="9144150" cy="37698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38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0" y="1580113"/>
            <a:ext cx="9144000" cy="3341668"/>
          </a:xfrm>
          <a:custGeom>
            <a:avLst/>
            <a:gdLst/>
            <a:ahLst/>
            <a:cxnLst/>
            <a:rect l="l" t="t" r="r" b="b"/>
            <a:pathLst>
              <a:path w="365760" h="110982" extrusionOk="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5900" y="410541"/>
            <a:ext cx="9144152" cy="4453148"/>
          </a:xfrm>
          <a:custGeom>
            <a:avLst/>
            <a:gdLst/>
            <a:ahLst/>
            <a:cxnLst/>
            <a:rect l="l" t="t" r="r" b="b"/>
            <a:pathLst>
              <a:path w="365036" h="147896" extrusionOk="0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60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6000" b="1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84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48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8" name="Google Shape;68;p8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70" name="Google Shape;70;p8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71" name="Google Shape;71;p8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72" name="Google Shape;72;p8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69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7" name="Google Shape;77;p9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8" name="Google Shape;78;p9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9" name="Google Shape;79;p9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0" name="Google Shape;80;p9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74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3" indent="0">
              <a:buNone/>
              <a:defRPr sz="2000" b="1"/>
            </a:lvl2pPr>
            <a:lvl3pPr marL="912263" indent="0">
              <a:buNone/>
              <a:defRPr sz="1800" b="1"/>
            </a:lvl3pPr>
            <a:lvl4pPr marL="1368370" indent="0">
              <a:buNone/>
              <a:defRPr sz="1600" b="1"/>
            </a:lvl4pPr>
            <a:lvl5pPr marL="1824524" indent="0">
              <a:buNone/>
              <a:defRPr sz="1600" b="1"/>
            </a:lvl5pPr>
            <a:lvl6pPr marL="2280586" indent="0">
              <a:buNone/>
              <a:defRPr sz="1600" b="1"/>
            </a:lvl6pPr>
            <a:lvl7pPr marL="2736648" indent="0">
              <a:buNone/>
              <a:defRPr sz="1600" b="1"/>
            </a:lvl7pPr>
            <a:lvl8pPr marL="3192814" indent="0">
              <a:buNone/>
              <a:defRPr sz="1600" b="1"/>
            </a:lvl8pPr>
            <a:lvl9pPr marL="364894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3" indent="0">
              <a:buNone/>
              <a:defRPr sz="2000" b="1"/>
            </a:lvl2pPr>
            <a:lvl3pPr marL="912263" indent="0">
              <a:buNone/>
              <a:defRPr sz="1800" b="1"/>
            </a:lvl3pPr>
            <a:lvl4pPr marL="1368370" indent="0">
              <a:buNone/>
              <a:defRPr sz="1600" b="1"/>
            </a:lvl4pPr>
            <a:lvl5pPr marL="1824524" indent="0">
              <a:buNone/>
              <a:defRPr sz="1600" b="1"/>
            </a:lvl5pPr>
            <a:lvl6pPr marL="2280586" indent="0">
              <a:buNone/>
              <a:defRPr sz="1600" b="1"/>
            </a:lvl6pPr>
            <a:lvl7pPr marL="2736648" indent="0">
              <a:buNone/>
              <a:defRPr sz="1600" b="1"/>
            </a:lvl7pPr>
            <a:lvl8pPr marL="3192814" indent="0">
              <a:buNone/>
              <a:defRPr sz="1600" b="1"/>
            </a:lvl8pPr>
            <a:lvl9pPr marL="364894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063" indent="0">
              <a:buNone/>
              <a:defRPr sz="1200"/>
            </a:lvl2pPr>
            <a:lvl3pPr marL="912263" indent="0">
              <a:buNone/>
              <a:defRPr sz="1000"/>
            </a:lvl3pPr>
            <a:lvl4pPr marL="1368370" indent="0">
              <a:buNone/>
              <a:defRPr sz="900"/>
            </a:lvl4pPr>
            <a:lvl5pPr marL="1824524" indent="0">
              <a:buNone/>
              <a:defRPr sz="900"/>
            </a:lvl5pPr>
            <a:lvl6pPr marL="2280586" indent="0">
              <a:buNone/>
              <a:defRPr sz="900"/>
            </a:lvl6pPr>
            <a:lvl7pPr marL="2736648" indent="0">
              <a:buNone/>
              <a:defRPr sz="900"/>
            </a:lvl7pPr>
            <a:lvl8pPr marL="3192814" indent="0">
              <a:buNone/>
              <a:defRPr sz="900"/>
            </a:lvl8pPr>
            <a:lvl9pPr marL="364894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063" indent="0">
              <a:buNone/>
              <a:defRPr sz="2800"/>
            </a:lvl2pPr>
            <a:lvl3pPr marL="912263" indent="0">
              <a:buNone/>
              <a:defRPr sz="2400"/>
            </a:lvl3pPr>
            <a:lvl4pPr marL="1368370" indent="0">
              <a:buNone/>
              <a:defRPr sz="2000"/>
            </a:lvl4pPr>
            <a:lvl5pPr marL="1824524" indent="0">
              <a:buNone/>
              <a:defRPr sz="2000"/>
            </a:lvl5pPr>
            <a:lvl6pPr marL="2280586" indent="0">
              <a:buNone/>
              <a:defRPr sz="2000"/>
            </a:lvl6pPr>
            <a:lvl7pPr marL="2736648" indent="0">
              <a:buNone/>
              <a:defRPr sz="2000"/>
            </a:lvl7pPr>
            <a:lvl8pPr marL="3192814" indent="0">
              <a:buNone/>
              <a:defRPr sz="2000"/>
            </a:lvl8pPr>
            <a:lvl9pPr marL="36489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9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063" indent="0">
              <a:buNone/>
              <a:defRPr sz="1200"/>
            </a:lvl2pPr>
            <a:lvl3pPr marL="912263" indent="0">
              <a:buNone/>
              <a:defRPr sz="1000"/>
            </a:lvl3pPr>
            <a:lvl4pPr marL="1368370" indent="0">
              <a:buNone/>
              <a:defRPr sz="900"/>
            </a:lvl4pPr>
            <a:lvl5pPr marL="1824524" indent="0">
              <a:buNone/>
              <a:defRPr sz="900"/>
            </a:lvl5pPr>
            <a:lvl6pPr marL="2280586" indent="0">
              <a:buNone/>
              <a:defRPr sz="900"/>
            </a:lvl6pPr>
            <a:lvl7pPr marL="2736648" indent="0">
              <a:buNone/>
              <a:defRPr sz="900"/>
            </a:lvl7pPr>
            <a:lvl8pPr marL="3192814" indent="0">
              <a:buNone/>
              <a:defRPr sz="900"/>
            </a:lvl8pPr>
            <a:lvl9pPr marL="364894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5" Type="http://schemas.openxmlformats.org/officeDocument/2006/relationships/slideLayout" Target="../slideLayouts/slideLayout16.xml" /><Relationship Id="rId4" Type="http://schemas.openxmlformats.org/officeDocument/2006/relationships/slideLayout" Target="../slideLayouts/slideLayout1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252" tIns="45626" rIns="91252" bIns="4562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52" tIns="45626" rIns="91252" bIns="4562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52" tIns="45626" rIns="91252" bIns="4562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52" tIns="45626" rIns="91252" bIns="4562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52" tIns="45626" rIns="91252" bIns="4562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22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7" indent="-342047" algn="l" defTabSz="9122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39" indent="-285085" algn="l" defTabSz="9122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94" indent="-228030" algn="l" defTabSz="9122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00" indent="-228030" algn="l" defTabSz="9122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54" indent="-228030" algn="l" defTabSz="9122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16" indent="-228030" algn="l" defTabSz="912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70" indent="-228030" algn="l" defTabSz="912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78" indent="-228030" algn="l" defTabSz="912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86" indent="-228030" algn="l" defTabSz="912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63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63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70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24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86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48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14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941" algn="l" defTabSz="912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 defTabSz="914400">
                <a:buClr>
                  <a:srgbClr val="000000"/>
                </a:buClr>
                <a:buFont typeface="Arial"/>
                <a:buNone/>
              </a:pPr>
              <a:t>‹№›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03546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5" r:id="rId4"/>
    <p:sldLayoutId id="2147483906" r:id="rId5"/>
    <p:sldLayoutId id="2147483907" r:id="rId6"/>
    <p:sldLayoutId id="214748390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 /><Relationship Id="rId3" Type="http://schemas.openxmlformats.org/officeDocument/2006/relationships/image" Target="../media/image5.svg" /><Relationship Id="rId7" Type="http://schemas.openxmlformats.org/officeDocument/2006/relationships/image" Target="../media/image26.jp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5.jpeg" /><Relationship Id="rId5" Type="http://schemas.openxmlformats.org/officeDocument/2006/relationships/image" Target="../media/image24.jpg" /><Relationship Id="rId4" Type="http://schemas.openxmlformats.org/officeDocument/2006/relationships/image" Target="../media/image6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chart" Target="../charts/chart2.xml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png" /><Relationship Id="rId4" Type="http://schemas.openxmlformats.org/officeDocument/2006/relationships/image" Target="../media/image27.jpeg" /><Relationship Id="rId9" Type="http://schemas.openxmlformats.org/officeDocument/2006/relationships/image" Target="../media/image1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 /><Relationship Id="rId3" Type="http://schemas.openxmlformats.org/officeDocument/2006/relationships/chart" Target="../charts/chart3.xml" /><Relationship Id="rId7" Type="http://schemas.openxmlformats.org/officeDocument/2006/relationships/image" Target="../media/image2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svg" /><Relationship Id="rId4" Type="http://schemas.openxmlformats.org/officeDocument/2006/relationships/image" Target="../media/image4.png" /><Relationship Id="rId9" Type="http://schemas.openxmlformats.org/officeDocument/2006/relationships/image" Target="../media/image1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 /><Relationship Id="rId3" Type="http://schemas.openxmlformats.org/officeDocument/2006/relationships/image" Target="../media/image4.png" /><Relationship Id="rId7" Type="http://schemas.openxmlformats.org/officeDocument/2006/relationships/image" Target="../media/image30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6" Type="http://schemas.openxmlformats.org/officeDocument/2006/relationships/chart" Target="../charts/chart4.xml" /><Relationship Id="rId5" Type="http://schemas.openxmlformats.org/officeDocument/2006/relationships/image" Target="../media/image6.png" /><Relationship Id="rId4" Type="http://schemas.openxmlformats.org/officeDocument/2006/relationships/image" Target="../media/image5.svg" /><Relationship Id="rId9" Type="http://schemas.openxmlformats.org/officeDocument/2006/relationships/image" Target="../media/image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7" Type="http://schemas.openxmlformats.org/officeDocument/2006/relationships/image" Target="../media/image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svg" /><Relationship Id="rId4" Type="http://schemas.openxmlformats.org/officeDocument/2006/relationships/image" Target="../media/image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7" Type="http://schemas.openxmlformats.org/officeDocument/2006/relationships/image" Target="../media/image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sv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 /><Relationship Id="rId13" Type="http://schemas.openxmlformats.org/officeDocument/2006/relationships/image" Target="../media/image15.png" /><Relationship Id="rId18" Type="http://schemas.openxmlformats.org/officeDocument/2006/relationships/image" Target="../media/image6.png" /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12" Type="http://schemas.openxmlformats.org/officeDocument/2006/relationships/customXml" Target="../ink/ink3.xml" /><Relationship Id="rId17" Type="http://schemas.openxmlformats.org/officeDocument/2006/relationships/image" Target="../media/image5.svg" /><Relationship Id="rId2" Type="http://schemas.openxmlformats.org/officeDocument/2006/relationships/image" Target="../media/image8.png" /><Relationship Id="rId16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png" /><Relationship Id="rId11" Type="http://schemas.openxmlformats.org/officeDocument/2006/relationships/image" Target="../media/image14.png" /><Relationship Id="rId5" Type="http://schemas.openxmlformats.org/officeDocument/2006/relationships/image" Target="../media/image11.png" /><Relationship Id="rId15" Type="http://schemas.openxmlformats.org/officeDocument/2006/relationships/image" Target="../media/image16.png" /><Relationship Id="rId10" Type="http://schemas.openxmlformats.org/officeDocument/2006/relationships/customXml" Target="../ink/ink2.xml" /><Relationship Id="rId19" Type="http://schemas.openxmlformats.org/officeDocument/2006/relationships/image" Target="../media/image1.png" /><Relationship Id="rId4" Type="http://schemas.openxmlformats.org/officeDocument/2006/relationships/image" Target="../media/image10.png" /><Relationship Id="rId9" Type="http://schemas.openxmlformats.org/officeDocument/2006/relationships/image" Target="../media/image130.png" /><Relationship Id="rId14" Type="http://schemas.openxmlformats.org/officeDocument/2006/relationships/customXml" Target="../ink/ink4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image" Target="../media/image18.svg" /><Relationship Id="rId7" Type="http://schemas.openxmlformats.org/officeDocument/2006/relationships/image" Target="../media/image5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png" /><Relationship Id="rId5" Type="http://schemas.openxmlformats.org/officeDocument/2006/relationships/image" Target="../media/image20.svg" /><Relationship Id="rId4" Type="http://schemas.openxmlformats.org/officeDocument/2006/relationships/image" Target="../media/image19.png" /><Relationship Id="rId9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1.png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7" Type="http://schemas.openxmlformats.org/officeDocument/2006/relationships/image" Target="../media/image1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g" /><Relationship Id="rId5" Type="http://schemas.openxmlformats.org/officeDocument/2006/relationships/chart" Target="../charts/chart1.xml" /><Relationship Id="rId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22.jpg" /><Relationship Id="rId4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7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svg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ctrTitle" idx="4294967295"/>
          </p:nvPr>
        </p:nvSpPr>
        <p:spPr>
          <a:xfrm>
            <a:off x="0" y="1195114"/>
            <a:ext cx="9144000" cy="1216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СЕС за ЕСКО-договорами: </a:t>
            </a:r>
            <a:b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b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законодавчі гарантії захисту приватних інвестицій </a:t>
            </a:r>
            <a:b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uk-UA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в лікарні та водоканали</a:t>
            </a:r>
            <a:br>
              <a:rPr lang="uk-UA" sz="105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ru-RU" sz="2300" dirty="0">
              <a:solidFill>
                <a:srgbClr val="ABE33F"/>
              </a:solidFill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294967295"/>
          </p:nvPr>
        </p:nvSpPr>
        <p:spPr>
          <a:xfrm>
            <a:off x="338947" y="3298526"/>
            <a:ext cx="6768752" cy="14645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uk-UA" sz="1400" b="1" dirty="0">
                <a:latin typeface="Raleway"/>
                <a:sym typeface="Raleway"/>
              </a:rPr>
              <a:t>Голова правління Асоціації ЕСКО, </a:t>
            </a:r>
            <a:r>
              <a:rPr lang="en-US" sz="1400" b="1" dirty="0">
                <a:latin typeface="Raleway"/>
                <a:sym typeface="Raleway"/>
              </a:rPr>
              <a:t>PhD</a:t>
            </a:r>
            <a:r>
              <a:rPr lang="uk-UA" sz="1400" b="1" dirty="0">
                <a:latin typeface="Raleway"/>
                <a:sym typeface="Raleway"/>
              </a:rPr>
              <a:t> </a:t>
            </a:r>
          </a:p>
          <a:p>
            <a:pPr marL="0" lvl="0" indent="0">
              <a:buNone/>
            </a:pPr>
            <a:r>
              <a:rPr lang="uk-UA" sz="1400" b="1" dirty="0">
                <a:solidFill>
                  <a:schemeClr val="tx1"/>
                </a:solidFill>
                <a:latin typeface="Raleway"/>
                <a:sym typeface="Raleway"/>
              </a:rPr>
              <a:t>Корчміт Олексій</a:t>
            </a:r>
            <a:endParaRPr sz="1400" b="1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6156176" y="4142008"/>
            <a:ext cx="3010684" cy="104721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1290469" y="4699912"/>
            <a:ext cx="6219982" cy="453686"/>
          </a:xfrm>
          <a:prstGeom prst="triangle">
            <a:avLst>
              <a:gd name="adj" fmla="val 77898"/>
            </a:avLst>
          </a:prstGeom>
          <a:solidFill>
            <a:srgbClr val="004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Київ, МВЦ,  20 лютого 2025</a:t>
            </a: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8696931">
            <a:off x="7519591" y="4527594"/>
            <a:ext cx="1971110" cy="558900"/>
          </a:xfrm>
          <a:prstGeom prst="triangle">
            <a:avLst>
              <a:gd name="adj" fmla="val 19839"/>
            </a:avLst>
          </a:prstGeom>
          <a:solidFill>
            <a:srgbClr val="BBE8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4A691-FE25-FF46-8EE6-13537188CEC3}"/>
              </a:ext>
            </a:extLst>
          </p:cNvPr>
          <p:cNvSpPr txBox="1"/>
          <p:nvPr/>
        </p:nvSpPr>
        <p:spPr>
          <a:xfrm>
            <a:off x="1222817" y="4609234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400" dirty="0"/>
              <a:t> 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FC91D03-662B-95C3-CB7D-1B27B61C4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CDBD4-BC24-692E-3908-4234DAF4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0A7FA206-94ED-AC41-05CD-7FFEDA00FA44}"/>
              </a:ext>
            </a:extLst>
          </p:cNvPr>
          <p:cNvSpPr txBox="1">
            <a:spLocks/>
          </p:cNvSpPr>
          <p:nvPr/>
        </p:nvSpPr>
        <p:spPr>
          <a:xfrm>
            <a:off x="146053" y="19257"/>
            <a:ext cx="8233802" cy="5156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м. </a:t>
            </a:r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Кривий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Ріг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3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ЕСКО-СЕС договори «</a:t>
            </a:r>
            <a:r>
              <a:rPr lang="ru-RU" sz="2000" b="1" dirty="0" err="1">
                <a:solidFill>
                  <a:srgbClr val="128986"/>
                </a:solidFill>
                <a:latin typeface="Raleway" pitchFamily="2" charset="77"/>
              </a:rPr>
              <a:t>поглиблене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 партнерство»</a:t>
            </a:r>
            <a:endParaRPr lang="ru-RU" sz="2100" b="1" dirty="0">
              <a:solidFill>
                <a:srgbClr val="128986"/>
              </a:solidFill>
              <a:latin typeface="Raleway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0A30E-77D1-496D-4169-D1E0E8F396D9}"/>
              </a:ext>
            </a:extLst>
          </p:cNvPr>
          <p:cNvSpPr txBox="1"/>
          <p:nvPr/>
        </p:nvSpPr>
        <p:spPr>
          <a:xfrm>
            <a:off x="7496199" y="4373195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bg1"/>
                </a:solidFill>
              </a:rPr>
              <a:t>Clinical Hospital №2 </a:t>
            </a:r>
            <a:br>
              <a:rPr lang="en-GB" sz="1100" b="1">
                <a:solidFill>
                  <a:schemeClr val="bg1"/>
                </a:solidFill>
              </a:rPr>
            </a:br>
            <a:r>
              <a:rPr lang="en-GB" sz="1100" b="1">
                <a:solidFill>
                  <a:schemeClr val="bg1"/>
                </a:solidFill>
              </a:rPr>
              <a:t>SPP, Kryvyi Rih</a:t>
            </a:r>
            <a:endParaRPr lang="ru-UA" sz="1100" b="1">
              <a:solidFill>
                <a:schemeClr val="bg1"/>
              </a:solidFill>
            </a:endParaRPr>
          </a:p>
        </p:txBody>
      </p:sp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D449C679-2E34-E996-4D8B-FFF2777A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6784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51" name="Рисунок 5">
            <a:extLst>
              <a:ext uri="{FF2B5EF4-FFF2-40B4-BE49-F238E27FC236}">
                <a16:creationId xmlns:a16="http://schemas.microsoft.com/office/drawing/2014/main" id="{4403AA47-BC4E-416E-7AD0-3ADDE0C8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8857" y="76638"/>
            <a:ext cx="221194" cy="448602"/>
          </a:xfrm>
          <a:prstGeom prst="rect">
            <a:avLst/>
          </a:prstGeom>
        </p:spPr>
      </p:pic>
      <p:pic>
        <p:nvPicPr>
          <p:cNvPr id="52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082CB48B-374F-A72C-5149-AE66AF239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55" y="89050"/>
            <a:ext cx="341172" cy="454895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21786FF-4C83-9F87-1888-EBE427F1E48B}"/>
              </a:ext>
            </a:extLst>
          </p:cNvPr>
          <p:cNvGrpSpPr/>
          <p:nvPr/>
        </p:nvGrpSpPr>
        <p:grpSpPr>
          <a:xfrm>
            <a:off x="306387" y="535283"/>
            <a:ext cx="8620260" cy="4337430"/>
            <a:chOff x="306387" y="698241"/>
            <a:chExt cx="8620260" cy="43374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6BEE00-B49C-108E-E332-87AF088798EB}"/>
                </a:ext>
              </a:extLst>
            </p:cNvPr>
            <p:cNvSpPr txBox="1"/>
            <p:nvPr/>
          </p:nvSpPr>
          <p:spPr>
            <a:xfrm>
              <a:off x="930988" y="868285"/>
              <a:ext cx="1172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Лікарня</a:t>
              </a:r>
              <a:r>
                <a:rPr lang="ru-UA" sz="1200" dirty="0">
                  <a:solidFill>
                    <a:schemeClr val="tx2"/>
                  </a:solidFill>
                </a:rPr>
                <a:t> </a:t>
              </a:r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№16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0A5723-7FB3-346D-7BC4-5C376E09FACC}"/>
                </a:ext>
              </a:extLst>
            </p:cNvPr>
            <p:cNvSpPr txBox="1"/>
            <p:nvPr/>
          </p:nvSpPr>
          <p:spPr>
            <a:xfrm>
              <a:off x="3913590" y="868374"/>
              <a:ext cx="17475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Будинок</a:t>
              </a:r>
              <a:r>
                <a:rPr lang="ru-UA" sz="1200" dirty="0">
                  <a:solidFill>
                    <a:schemeClr val="tx2"/>
                  </a:solidFill>
                </a:rPr>
                <a:t> </a:t>
              </a:r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Милосердя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084C64-9932-A7C9-5C8F-CA7D18584321}"/>
                </a:ext>
              </a:extLst>
            </p:cNvPr>
            <p:cNvSpPr txBox="1"/>
            <p:nvPr/>
          </p:nvSpPr>
          <p:spPr>
            <a:xfrm>
              <a:off x="6840996" y="698241"/>
              <a:ext cx="1782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Будинок</a:t>
              </a:r>
              <a:r>
                <a:rPr lang="ru-UA" sz="1200" dirty="0">
                  <a:solidFill>
                    <a:schemeClr val="tx2"/>
                  </a:solidFill>
                </a:rPr>
                <a:t> </a:t>
              </a:r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Милосердя</a:t>
              </a:r>
              <a:r>
                <a:rPr lang="ru-UA" sz="1200" dirty="0">
                  <a:solidFill>
                    <a:schemeClr val="tx2"/>
                  </a:solidFill>
                </a:rPr>
                <a:t> </a:t>
              </a:r>
            </a:p>
            <a:p>
              <a:pPr algn="ctr"/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«Затишок»</a:t>
              </a:r>
            </a:p>
          </p:txBody>
        </p:sp>
        <p:pic>
          <p:nvPicPr>
            <p:cNvPr id="56" name="Рисунок 55" descr="Изображение выглядит как на открытом воздухе, дерево, строительств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43D7046-896A-D568-8D92-FA8F281DF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87" y="1138881"/>
              <a:ext cx="2524722" cy="1696360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на открытом воздухе, Солнечная энергия, солнечная энергия, солнечный фотоэле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DCE811C2-EF62-4821-CD79-54D0673A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90" y="1138881"/>
              <a:ext cx="2717874" cy="1696360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а открытом воздухе, Солнечная энергия, солнечная энергия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5197DD28-5993-E740-A972-89B8A88B0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925" y="1105004"/>
              <a:ext cx="2524722" cy="169558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8E9EA0-7F1D-B60D-701F-BD95B9DFD262}"/>
                </a:ext>
              </a:extLst>
            </p:cNvPr>
            <p:cNvSpPr txBox="1"/>
            <p:nvPr/>
          </p:nvSpPr>
          <p:spPr>
            <a:xfrm>
              <a:off x="331714" y="2850457"/>
              <a:ext cx="1840568" cy="218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СЕС 40 кВт</a:t>
              </a:r>
            </a:p>
            <a:p>
              <a:pPr algn="ctr"/>
              <a:endParaRPr lang="ru-UA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endParaRPr>
            </a:p>
            <a:p>
              <a:r>
                <a:rPr lang="ru-RU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Г</a:t>
              </a:r>
              <a:r>
                <a:rPr lang="ru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енерація 58 тис кВт-г</a:t>
              </a:r>
            </a:p>
            <a:p>
              <a:r>
                <a:rPr lang="ru-RU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З</a:t>
              </a:r>
              <a:r>
                <a:rPr lang="ru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аміщення 10</a:t>
              </a:r>
              <a:r>
                <a:rPr lang="en-US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%</a:t>
              </a:r>
              <a:endPara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endParaRPr>
            </a:p>
            <a:p>
              <a:r>
                <a:rPr lang="ru-RU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Е</a:t>
              </a:r>
              <a:r>
                <a:rPr lang="ru-UA" sz="1200" b="1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кономія 477 тис грн</a:t>
              </a:r>
              <a:endParaRPr lang="en-US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endParaRPr>
            </a:p>
            <a:p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Ціна 3,7 млн грн</a:t>
              </a:r>
            </a:p>
            <a:p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Строк 15 років</a:t>
              </a:r>
            </a:p>
            <a:p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Розподіл економії:</a:t>
              </a:r>
            </a:p>
            <a:p>
              <a:pPr marL="285750" indent="-285750">
                <a:buFontTx/>
                <a:buChar char="-"/>
              </a:pPr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70</a:t>
              </a:r>
              <a:r>
                <a:rPr lang="en-US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% </a:t>
              </a:r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ЕСКО</a:t>
              </a:r>
            </a:p>
            <a:p>
              <a:pPr marL="285750" indent="-285750">
                <a:buFontTx/>
                <a:buChar char="-"/>
              </a:pPr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30</a:t>
              </a:r>
              <a:r>
                <a:rPr lang="en-US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%</a:t>
              </a:r>
              <a:r>
                <a:rPr lang="uk-UA" sz="1200" dirty="0">
                  <a:solidFill>
                    <a:schemeClr val="tx2"/>
                  </a:solidFill>
                  <a:latin typeface="Raleway" pitchFamily="2" charset="77"/>
                  <a:ea typeface="+mj-ea"/>
                  <a:cs typeface="+mj-cs"/>
                </a:rPr>
                <a:t> місто</a:t>
              </a:r>
              <a:endPara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endParaRPr>
            </a:p>
            <a:p>
              <a:endParaRPr lang="ru-UA" sz="1600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BF00BF-6800-7925-A9B7-AB7D2F64DE9E}"/>
              </a:ext>
            </a:extLst>
          </p:cNvPr>
          <p:cNvSpPr txBox="1"/>
          <p:nvPr/>
        </p:nvSpPr>
        <p:spPr>
          <a:xfrm>
            <a:off x="3499075" y="2687499"/>
            <a:ext cx="18405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UA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СЕС 30 кВт</a:t>
            </a:r>
          </a:p>
          <a:p>
            <a:pPr algn="ctr"/>
            <a:endParaRPr lang="ru-UA" sz="1200" b="1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ru-RU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Г</a:t>
            </a:r>
            <a:r>
              <a: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енерація 36 тис кВт-г</a:t>
            </a:r>
          </a:p>
          <a:p>
            <a:r>
              <a:rPr lang="ru-RU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З</a:t>
            </a:r>
            <a:r>
              <a: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аміщення 24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</a:t>
            </a:r>
            <a:endParaRPr lang="ru-UA" sz="1200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</a:t>
            </a:r>
            <a:r>
              <a:rPr lang="ru-UA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кономія 250 тис грн</a:t>
            </a:r>
            <a:endParaRPr lang="en-US" sz="1200" b="1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Ціна 2 млн грн</a:t>
            </a: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Строк 15 років</a:t>
            </a: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Розподіл економії:</a:t>
            </a:r>
          </a:p>
          <a:p>
            <a:pPr marL="285750" indent="-285750">
              <a:buFontTx/>
              <a:buChar char="-"/>
            </a:pP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70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 </a:t>
            </a: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ЕСКО</a:t>
            </a:r>
          </a:p>
          <a:p>
            <a:pPr marL="285750" indent="-285750">
              <a:buFontTx/>
              <a:buChar char="-"/>
            </a:pP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30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</a:t>
            </a: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 місто</a:t>
            </a:r>
            <a:endParaRPr lang="ru-UA" sz="1200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endParaRPr lang="ru-UA" sz="16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07CB483-5A8C-2145-8BA7-E482729F3647}"/>
              </a:ext>
            </a:extLst>
          </p:cNvPr>
          <p:cNvSpPr txBox="1"/>
          <p:nvPr/>
        </p:nvSpPr>
        <p:spPr>
          <a:xfrm>
            <a:off x="6811339" y="2687499"/>
            <a:ext cx="184217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UA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СЕС 25 кВт</a:t>
            </a:r>
          </a:p>
          <a:p>
            <a:pPr algn="ctr"/>
            <a:endParaRPr lang="ru-UA" sz="1200" b="1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ru-RU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Г</a:t>
            </a:r>
            <a:r>
              <a: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енерація 30 тис кВт-г</a:t>
            </a:r>
          </a:p>
          <a:p>
            <a:r>
              <a:rPr lang="ru-RU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З</a:t>
            </a:r>
            <a:r>
              <a:rPr lang="ru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аміщення 24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</a:t>
            </a:r>
            <a:endParaRPr lang="ru-UA" sz="1200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</a:t>
            </a:r>
            <a:r>
              <a:rPr lang="ru-UA" sz="1200" b="1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кономія 233 тис грн</a:t>
            </a:r>
            <a:endParaRPr lang="en-US" sz="1200" b="1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Ціна 1,8 млн грн</a:t>
            </a: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Строк 15 років</a:t>
            </a:r>
          </a:p>
          <a:p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Розподіл економії:</a:t>
            </a:r>
          </a:p>
          <a:p>
            <a:pPr marL="285750" indent="-285750">
              <a:buFontTx/>
              <a:buChar char="-"/>
            </a:pP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70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 </a:t>
            </a: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ЕСКО</a:t>
            </a:r>
          </a:p>
          <a:p>
            <a:pPr marL="285750" indent="-285750">
              <a:buFontTx/>
              <a:buChar char="-"/>
            </a:pP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30</a:t>
            </a:r>
            <a:r>
              <a:rPr lang="en-US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%</a:t>
            </a:r>
            <a:r>
              <a:rPr lang="uk-UA" sz="1200" dirty="0">
                <a:solidFill>
                  <a:schemeClr val="tx2"/>
                </a:solidFill>
                <a:latin typeface="Raleway" pitchFamily="2" charset="77"/>
                <a:ea typeface="+mj-ea"/>
                <a:cs typeface="+mj-cs"/>
              </a:rPr>
              <a:t> місто</a:t>
            </a:r>
            <a:endParaRPr lang="ru-UA" sz="1200" dirty="0">
              <a:solidFill>
                <a:schemeClr val="tx2"/>
              </a:solidFill>
              <a:latin typeface="Raleway" pitchFamily="2" charset="77"/>
              <a:ea typeface="+mj-ea"/>
              <a:cs typeface="+mj-cs"/>
            </a:endParaRPr>
          </a:p>
          <a:p>
            <a:endParaRPr lang="ru-UA" sz="1600" dirty="0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6D58484-DDF6-2B86-BF52-6EABBFF26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82" y="505032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1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Диаграмма 64">
            <a:extLst>
              <a:ext uri="{FF2B5EF4-FFF2-40B4-BE49-F238E27FC236}">
                <a16:creationId xmlns:a16="http://schemas.microsoft.com/office/drawing/2014/main" id="{110F49AA-5EA6-88FE-CD3F-9FA17C0C9A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896566"/>
              </p:ext>
            </p:extLst>
          </p:nvPr>
        </p:nvGraphicFramePr>
        <p:xfrm>
          <a:off x="3723399" y="3254661"/>
          <a:ext cx="5329162" cy="1551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735CB99-D0ED-403C-77BC-560BCFAFB58E}"/>
              </a:ext>
            </a:extLst>
          </p:cNvPr>
          <p:cNvGrpSpPr/>
          <p:nvPr/>
        </p:nvGrpSpPr>
        <p:grpSpPr>
          <a:xfrm>
            <a:off x="232338" y="1131288"/>
            <a:ext cx="1860730" cy="553543"/>
            <a:chOff x="309784" y="3431663"/>
            <a:chExt cx="2480973" cy="7380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1500D3-588B-7B2F-FBB9-87D2073688A8}"/>
                </a:ext>
              </a:extLst>
            </p:cNvPr>
            <p:cNvSpPr txBox="1"/>
            <p:nvPr/>
          </p:nvSpPr>
          <p:spPr>
            <a:xfrm>
              <a:off x="309784" y="3431663"/>
              <a:ext cx="2480973" cy="477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200</a:t>
              </a:r>
              <a:r>
                <a:rPr lang="ru-UA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000</a:t>
              </a:r>
              <a:r>
                <a:rPr lang="en-US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sz="15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кВт-год</a:t>
              </a:r>
              <a:endParaRPr lang="en-UA" sz="1500">
                <a:latin typeface="Raleway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9C485D-294D-0A77-5F6E-C4D69F0F005E}"/>
                </a:ext>
              </a:extLst>
            </p:cNvPr>
            <p:cNvSpPr txBox="1"/>
            <p:nvPr/>
          </p:nvSpPr>
          <p:spPr>
            <a:xfrm>
              <a:off x="309784" y="3784999"/>
              <a:ext cx="2480973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75" dirty="0" err="1">
                  <a:latin typeface="Raleway" pitchFamily="2" charset="77"/>
                </a:rPr>
                <a:t>річне</a:t>
              </a:r>
              <a:r>
                <a:rPr lang="ru-RU" sz="1275" dirty="0">
                  <a:latin typeface="Raleway" pitchFamily="2" charset="77"/>
                </a:rPr>
                <a:t> </a:t>
              </a:r>
              <a:r>
                <a:rPr lang="ru-RU" sz="1275" dirty="0" err="1">
                  <a:latin typeface="Raleway" pitchFamily="2" charset="77"/>
                </a:rPr>
                <a:t>виробн</a:t>
              </a:r>
              <a:r>
                <a:rPr lang="ru-RU" sz="1275" dirty="0">
                  <a:latin typeface="Raleway" pitchFamily="2" charset="77"/>
                </a:rPr>
                <a:t>. ел/е 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52859C6-C457-1C4F-D6BD-AAA056CBCA7A}"/>
              </a:ext>
            </a:extLst>
          </p:cNvPr>
          <p:cNvGrpSpPr/>
          <p:nvPr/>
        </p:nvGrpSpPr>
        <p:grpSpPr>
          <a:xfrm>
            <a:off x="232338" y="543904"/>
            <a:ext cx="1585576" cy="574972"/>
            <a:chOff x="309784" y="2361116"/>
            <a:chExt cx="2114101" cy="7666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DCB495-FF64-6A23-D659-E5A8BC8FF40A}"/>
                </a:ext>
              </a:extLst>
            </p:cNvPr>
            <p:cNvSpPr txBox="1"/>
            <p:nvPr/>
          </p:nvSpPr>
          <p:spPr>
            <a:xfrm>
              <a:off x="309784" y="2361116"/>
              <a:ext cx="1969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150</a:t>
              </a:r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18E97C-F366-E551-1B93-98C4F06B26E9}"/>
                </a:ext>
              </a:extLst>
            </p:cNvPr>
            <p:cNvSpPr txBox="1"/>
            <p:nvPr/>
          </p:nvSpPr>
          <p:spPr>
            <a:xfrm>
              <a:off x="309784" y="2758413"/>
              <a:ext cx="2114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00" dirty="0">
                  <a:latin typeface="Raleway" pitchFamily="2" charset="77"/>
                </a:rPr>
                <a:t>потужність СЕС</a:t>
              </a:r>
              <a:endParaRPr lang="en-UA" sz="1200">
                <a:latin typeface="Raleway" pitchFamily="2" charset="77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7FFB452-82B7-A49B-4D51-68A99CE47D35}"/>
              </a:ext>
            </a:extLst>
          </p:cNvPr>
          <p:cNvGrpSpPr/>
          <p:nvPr/>
        </p:nvGrpSpPr>
        <p:grpSpPr>
          <a:xfrm>
            <a:off x="2061988" y="1099675"/>
            <a:ext cx="1693122" cy="574167"/>
            <a:chOff x="3501788" y="1417381"/>
            <a:chExt cx="2257496" cy="7655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4DD36-5B56-CFA2-1C09-7C4678B244C1}"/>
                </a:ext>
              </a:extLst>
            </p:cNvPr>
            <p:cNvSpPr txBox="1"/>
            <p:nvPr/>
          </p:nvSpPr>
          <p:spPr>
            <a:xfrm>
              <a:off x="3501788" y="1417381"/>
              <a:ext cx="202891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10%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351BA-E258-D7F3-8DE9-27F9DE9AC84F}"/>
                </a:ext>
              </a:extLst>
            </p:cNvPr>
            <p:cNvSpPr txBox="1"/>
            <p:nvPr/>
          </p:nvSpPr>
          <p:spPr>
            <a:xfrm>
              <a:off x="3501789" y="1798215"/>
              <a:ext cx="2257495" cy="38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річне заміщення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ADD15A8-178E-3643-0432-748F092DE958}"/>
              </a:ext>
            </a:extLst>
          </p:cNvPr>
          <p:cNvGrpSpPr/>
          <p:nvPr/>
        </p:nvGrpSpPr>
        <p:grpSpPr>
          <a:xfrm>
            <a:off x="2051230" y="1647089"/>
            <a:ext cx="4068421" cy="981108"/>
            <a:chOff x="291304" y="4701814"/>
            <a:chExt cx="5424561" cy="13081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6331AE-3B2B-E99A-5232-F97CD8125099}"/>
                </a:ext>
              </a:extLst>
            </p:cNvPr>
            <p:cNvSpPr txBox="1"/>
            <p:nvPr/>
          </p:nvSpPr>
          <p:spPr>
            <a:xfrm>
              <a:off x="291304" y="4701814"/>
              <a:ext cx="24008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1,5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F42E2-9B98-4634-AEE5-8856932BF79E}"/>
                </a:ext>
              </a:extLst>
            </p:cNvPr>
            <p:cNvSpPr txBox="1"/>
            <p:nvPr/>
          </p:nvSpPr>
          <p:spPr>
            <a:xfrm>
              <a:off x="291304" y="5058363"/>
              <a:ext cx="2016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річна економія</a:t>
              </a:r>
              <a:endParaRPr lang="en-UA" sz="1275">
                <a:latin typeface="Raleway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A02609-300A-7802-8BDC-79D6FEBC0598}"/>
                </a:ext>
              </a:extLst>
            </p:cNvPr>
            <p:cNvSpPr txBox="1"/>
            <p:nvPr/>
          </p:nvSpPr>
          <p:spPr>
            <a:xfrm>
              <a:off x="291304" y="5394405"/>
              <a:ext cx="542456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GB" sz="1200" b="1" dirty="0">
                  <a:latin typeface="Raleway" pitchFamily="2" charset="77"/>
                </a:rPr>
                <a:t>1,3 </a:t>
              </a:r>
              <a:r>
                <a:rPr lang="uk-UA" sz="1200" b="1" dirty="0">
                  <a:latin typeface="Raleway" pitchFamily="2" charset="77"/>
                </a:rPr>
                <a:t>млн. грн</a:t>
              </a:r>
              <a:r>
                <a:rPr lang="en-GB" sz="1050" dirty="0">
                  <a:latin typeface="Raleway" pitchFamily="2" charset="77"/>
                </a:rPr>
                <a:t> (</a:t>
              </a:r>
              <a:r>
                <a:rPr lang="ru-RU" sz="1050" dirty="0">
                  <a:latin typeface="Raleway" pitchFamily="2" charset="77"/>
                </a:rPr>
                <a:t>оплата ЕСКО як </a:t>
              </a:r>
              <a:r>
                <a:rPr lang="ru-RU" sz="1050" dirty="0" err="1">
                  <a:latin typeface="Raleway" pitchFamily="2" charset="77"/>
                </a:rPr>
                <a:t>повернення</a:t>
              </a:r>
              <a:r>
                <a:rPr lang="ru-RU" sz="1050" dirty="0">
                  <a:latin typeface="Raleway" pitchFamily="2" charset="77"/>
                </a:rPr>
                <a:t> </a:t>
              </a:r>
              <a:r>
                <a:rPr lang="ru-RU" sz="1050" dirty="0" err="1">
                  <a:latin typeface="Raleway" pitchFamily="2" charset="77"/>
                </a:rPr>
                <a:t>інвестицій</a:t>
              </a:r>
              <a:r>
                <a:rPr lang="en-GB" sz="1050" dirty="0">
                  <a:latin typeface="Raleway" pitchFamily="2" charset="77"/>
                </a:rPr>
                <a:t>)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GB" sz="1200" b="1" dirty="0">
                  <a:latin typeface="Raleway" pitchFamily="2" charset="77"/>
                </a:rPr>
                <a:t>0,2 </a:t>
              </a:r>
              <a:r>
                <a:rPr lang="uk-UA" sz="1200" b="1" dirty="0">
                  <a:latin typeface="Raleway" pitchFamily="2" charset="77"/>
                </a:rPr>
                <a:t>млн. грн</a:t>
              </a:r>
              <a:r>
                <a:rPr lang="en-GB" sz="1200" dirty="0">
                  <a:latin typeface="Raleway" pitchFamily="2" charset="77"/>
                </a:rPr>
                <a:t> </a:t>
              </a:r>
              <a:r>
                <a:rPr lang="en-GB" sz="1050" dirty="0">
                  <a:latin typeface="Raleway" pitchFamily="2" charset="77"/>
                </a:rPr>
                <a:t>(</a:t>
              </a:r>
              <a:r>
                <a:rPr lang="ru-RU" sz="1050" dirty="0" err="1">
                  <a:latin typeface="Raleway" pitchFamily="2" charset="77"/>
                </a:rPr>
                <a:t>економія</a:t>
              </a:r>
              <a:r>
                <a:rPr lang="ru-RU" sz="1050" dirty="0">
                  <a:latin typeface="Raleway" pitchFamily="2" charset="77"/>
                </a:rPr>
                <a:t> </a:t>
              </a:r>
              <a:r>
                <a:rPr lang="ru-RU" sz="1050" dirty="0" err="1">
                  <a:latin typeface="Raleway" pitchFamily="2" charset="77"/>
                </a:rPr>
                <a:t>залишається</a:t>
              </a:r>
              <a:r>
                <a:rPr lang="ru-RU" sz="1050" dirty="0">
                  <a:latin typeface="Raleway" pitchFamily="2" charset="77"/>
                </a:rPr>
                <a:t> водоканалу</a:t>
              </a:r>
              <a:r>
                <a:rPr lang="en-GB" sz="1050" dirty="0">
                  <a:latin typeface="Raleway" pitchFamily="2" charset="77"/>
                </a:rPr>
                <a:t>)</a:t>
              </a:r>
              <a:endParaRPr lang="ru-UA" sz="1200" dirty="0">
                <a:latin typeface="Raleway" pitchFamily="2" charset="77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D81D613-2E38-B9F7-869F-4CAD3AE21E33}"/>
              </a:ext>
            </a:extLst>
          </p:cNvPr>
          <p:cNvGrpSpPr/>
          <p:nvPr/>
        </p:nvGrpSpPr>
        <p:grpSpPr>
          <a:xfrm>
            <a:off x="3723398" y="1396935"/>
            <a:ext cx="2154404" cy="566737"/>
            <a:chOff x="2626341" y="2565941"/>
            <a:chExt cx="2154404" cy="56673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E0F0CE-6C70-94BA-8863-6CF0FC601310}"/>
                </a:ext>
              </a:extLst>
            </p:cNvPr>
            <p:cNvSpPr txBox="1"/>
            <p:nvPr/>
          </p:nvSpPr>
          <p:spPr>
            <a:xfrm>
              <a:off x="2626341" y="2565941"/>
              <a:ext cx="1994491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25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62306F-3A95-57B0-72F1-87F8703B0456}"/>
                </a:ext>
              </a:extLst>
            </p:cNvPr>
            <p:cNvSpPr txBox="1"/>
            <p:nvPr/>
          </p:nvSpPr>
          <p:spPr>
            <a:xfrm>
              <a:off x="2626341" y="2844137"/>
              <a:ext cx="2154404" cy="28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строк експлуатації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9DAED46-4A07-9BAD-837C-0CD9FACDF431}"/>
              </a:ext>
            </a:extLst>
          </p:cNvPr>
          <p:cNvGrpSpPr/>
          <p:nvPr/>
        </p:nvGrpSpPr>
        <p:grpSpPr>
          <a:xfrm>
            <a:off x="3723945" y="536740"/>
            <a:ext cx="2527628" cy="749750"/>
            <a:chOff x="2626340" y="3518129"/>
            <a:chExt cx="2527628" cy="7497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B583FC-2103-69CB-293D-7623E2F8FEBC}"/>
                </a:ext>
              </a:extLst>
            </p:cNvPr>
            <p:cNvSpPr txBox="1"/>
            <p:nvPr/>
          </p:nvSpPr>
          <p:spPr>
            <a:xfrm>
              <a:off x="2626340" y="3783131"/>
              <a:ext cx="252762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строк договору</a:t>
              </a:r>
              <a:endParaRPr lang="ru-UA" sz="1275" dirty="0">
                <a:latin typeface="Raleway" pitchFamily="2" charset="77"/>
              </a:endParaRPr>
            </a:p>
            <a:p>
              <a:r>
                <a:rPr lang="ru-UA" sz="1275" dirty="0">
                  <a:latin typeface="Raleway" pitchFamily="2" charset="77"/>
                </a:rPr>
                <a:t>8 </a:t>
              </a:r>
              <a:r>
                <a:rPr lang="uk-UA" sz="1275" dirty="0">
                  <a:latin typeface="Raleway" pitchFamily="2" charset="77"/>
                </a:rPr>
                <a:t>років</a:t>
              </a:r>
              <a:r>
                <a:rPr lang="ru-UA" sz="1275" dirty="0">
                  <a:latin typeface="Raleway" pitchFamily="2" charset="77"/>
                </a:rPr>
                <a:t> </a:t>
              </a:r>
              <a:r>
                <a:rPr lang="uk-UA" sz="1275" dirty="0">
                  <a:latin typeface="Raleway" pitchFamily="2" charset="77"/>
                </a:rPr>
                <a:t>(очікуваний</a:t>
              </a:r>
              <a:r>
                <a:rPr lang="ru-UA" sz="1275" dirty="0">
                  <a:latin typeface="Raleway" pitchFamily="2" charset="77"/>
                </a:rPr>
                <a:t>)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B195E-F24A-32E0-97C3-3047049EE592}"/>
                </a:ext>
              </a:extLst>
            </p:cNvPr>
            <p:cNvSpPr txBox="1"/>
            <p:nvPr/>
          </p:nvSpPr>
          <p:spPr>
            <a:xfrm>
              <a:off x="2626341" y="3518129"/>
              <a:ext cx="19944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12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4AB21E2-0FF5-AD68-7C6E-BD04B172CBF2}"/>
              </a:ext>
            </a:extLst>
          </p:cNvPr>
          <p:cNvGrpSpPr/>
          <p:nvPr/>
        </p:nvGrpSpPr>
        <p:grpSpPr>
          <a:xfrm>
            <a:off x="2051230" y="536740"/>
            <a:ext cx="1994492" cy="614069"/>
            <a:chOff x="3501788" y="2365726"/>
            <a:chExt cx="2659322" cy="8187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A84CF4-E030-752B-88D9-9AFE4D646509}"/>
                </a:ext>
              </a:extLst>
            </p:cNvPr>
            <p:cNvSpPr txBox="1"/>
            <p:nvPr/>
          </p:nvSpPr>
          <p:spPr>
            <a:xfrm>
              <a:off x="3501788" y="2365726"/>
              <a:ext cx="2480973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14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5FE961-EF73-BDCD-13B9-9AFDD19FFB76}"/>
                </a:ext>
              </a:extLst>
            </p:cNvPr>
            <p:cNvSpPr txBox="1"/>
            <p:nvPr/>
          </p:nvSpPr>
          <p:spPr>
            <a:xfrm>
              <a:off x="3501789" y="2799763"/>
              <a:ext cx="265932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/>
                </a:rPr>
                <a:t>ціна договору</a:t>
              </a:r>
              <a:endParaRPr lang="en-UA" sz="1275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E6CC2EB-41F9-183B-8092-52B7EF0A8F17}"/>
              </a:ext>
            </a:extLst>
          </p:cNvPr>
          <p:cNvGrpSpPr/>
          <p:nvPr/>
        </p:nvGrpSpPr>
        <p:grpSpPr>
          <a:xfrm>
            <a:off x="6160847" y="760310"/>
            <a:ext cx="2758436" cy="1850042"/>
            <a:chOff x="4135919" y="1053157"/>
            <a:chExt cx="5076818" cy="3228487"/>
          </a:xfrm>
        </p:grpSpPr>
        <p:pic>
          <p:nvPicPr>
            <p:cNvPr id="17" name="Рисунок 16" descr="Изображение выглядит как на открытом воздухе, Солнечная энергия, небо, солнечная энергия&#10;&#10;Автоматически созданное описание">
              <a:extLst>
                <a:ext uri="{FF2B5EF4-FFF2-40B4-BE49-F238E27FC236}">
                  <a16:creationId xmlns:a16="http://schemas.microsoft.com/office/drawing/2014/main" id="{7367FEF9-0526-94F4-250B-CE719079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5919" y="1053157"/>
              <a:ext cx="4941269" cy="3129544"/>
            </a:xfrm>
            <a:prstGeom prst="rect">
              <a:avLst/>
            </a:prstGeom>
          </p:spPr>
        </p:pic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74FEEBC-7AB7-3C38-160A-F86A5FC83DF9}"/>
                </a:ext>
              </a:extLst>
            </p:cNvPr>
            <p:cNvSpPr txBox="1">
              <a:spLocks/>
            </p:cNvSpPr>
            <p:nvPr/>
          </p:nvSpPr>
          <p:spPr>
            <a:xfrm>
              <a:off x="6821446" y="3583745"/>
              <a:ext cx="2391291" cy="697899"/>
            </a:xfrm>
            <a:prstGeom prst="rect">
              <a:avLst/>
            </a:prstGeom>
          </p:spPr>
          <p:txBody>
            <a:bodyPr wrap="square" lIns="91252" tIns="45627" rIns="91252" bIns="45627"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/>
                </a:defRPr>
              </a:lvl9pPr>
            </a:lstStyle>
            <a:p>
              <a:pPr defTabSz="912218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000" b="1" dirty="0" err="1">
                  <a:solidFill>
                    <a:schemeClr val="bg1"/>
                  </a:solidFill>
                  <a:latin typeface="+mn-lt"/>
                </a:rPr>
                <a:t>Vyshhorod</a:t>
              </a: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 Water Facility SPP</a:t>
              </a:r>
              <a:endParaRPr lang="en-GB" sz="10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BBB21079-32BE-2B26-496C-89A08E72E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4010" y="167168"/>
            <a:ext cx="221194" cy="448602"/>
          </a:xfrm>
          <a:prstGeom prst="rect">
            <a:avLst/>
          </a:prstGeom>
        </p:spPr>
      </p:pic>
      <p:pic>
        <p:nvPicPr>
          <p:cNvPr id="15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DBF9F5E6-2ACB-5F4D-0175-CA554006C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1"/>
            <a:ext cx="341172" cy="4548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D4C03C-A5FF-99E4-6190-0671CE759D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2442" b="17880"/>
          <a:stretch/>
        </p:blipFill>
        <p:spPr>
          <a:xfrm>
            <a:off x="629958" y="3033422"/>
            <a:ext cx="1945006" cy="2093534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0FA8B70A-4539-AC73-CBFA-D4BA752D6F69}"/>
              </a:ext>
            </a:extLst>
          </p:cNvPr>
          <p:cNvGrpSpPr/>
          <p:nvPr/>
        </p:nvGrpSpPr>
        <p:grpSpPr>
          <a:xfrm>
            <a:off x="3835402" y="4113832"/>
            <a:ext cx="3562430" cy="1116236"/>
            <a:chOff x="4831848" y="5497299"/>
            <a:chExt cx="5322259" cy="1488314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D2F4C51-2976-087B-F4A9-EA3B97273522}"/>
                </a:ext>
              </a:extLst>
            </p:cNvPr>
            <p:cNvGrpSpPr/>
            <p:nvPr/>
          </p:nvGrpSpPr>
          <p:grpSpPr>
            <a:xfrm>
              <a:off x="5709386" y="5497299"/>
              <a:ext cx="4318361" cy="564942"/>
              <a:chOff x="5709386" y="5645577"/>
              <a:chExt cx="4318361" cy="564942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5CDAF6A-1F3C-EAF3-6B25-A9998A100FFF}"/>
                  </a:ext>
                </a:extLst>
              </p:cNvPr>
              <p:cNvSpPr txBox="1"/>
              <p:nvPr/>
            </p:nvSpPr>
            <p:spPr>
              <a:xfrm>
                <a:off x="5709386" y="5933521"/>
                <a:ext cx="524958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UA" sz="750" b="1" dirty="0">
                    <a:solidFill>
                      <a:srgbClr val="C00000"/>
                    </a:solidFill>
                  </a:rPr>
                  <a:t>14</a:t>
                </a:r>
                <a:r>
                  <a:rPr lang="en-US" sz="750" b="1" dirty="0">
                    <a:solidFill>
                      <a:srgbClr val="C00000"/>
                    </a:solidFill>
                  </a:rPr>
                  <a:t>%</a:t>
                </a:r>
                <a:endParaRPr lang="ru-UA" sz="75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0C75442-AD4E-DB81-7FB2-4FB064B96257}"/>
                  </a:ext>
                </a:extLst>
              </p:cNvPr>
              <p:cNvSpPr txBox="1"/>
              <p:nvPr/>
            </p:nvSpPr>
            <p:spPr>
              <a:xfrm>
                <a:off x="7642016" y="5645577"/>
                <a:ext cx="524958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750" b="1" dirty="0">
                    <a:solidFill>
                      <a:srgbClr val="C00000"/>
                    </a:solidFill>
                  </a:rPr>
                  <a:t>36</a:t>
                </a:r>
                <a:r>
                  <a:rPr lang="en-US" sz="750" b="1" dirty="0">
                    <a:solidFill>
                      <a:srgbClr val="C00000"/>
                    </a:solidFill>
                  </a:rPr>
                  <a:t>%</a:t>
                </a:r>
                <a:endParaRPr lang="ru-UA" sz="75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6EBCA3-6E73-A061-6D2F-E0B76B2A3045}"/>
                  </a:ext>
                </a:extLst>
              </p:cNvPr>
              <p:cNvSpPr txBox="1"/>
              <p:nvPr/>
            </p:nvSpPr>
            <p:spPr>
              <a:xfrm>
                <a:off x="9502789" y="5669961"/>
                <a:ext cx="524958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750" b="1" dirty="0">
                    <a:solidFill>
                      <a:srgbClr val="C00000"/>
                    </a:solidFill>
                  </a:rPr>
                  <a:t>34</a:t>
                </a:r>
                <a:r>
                  <a:rPr lang="en-US" sz="750" b="1" dirty="0">
                    <a:solidFill>
                      <a:srgbClr val="C00000"/>
                    </a:solidFill>
                  </a:rPr>
                  <a:t>%</a:t>
                </a:r>
                <a:endParaRPr lang="ru-UA" sz="75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E2ECFC-8CD3-EADC-B7ED-51451C1C85D1}"/>
                </a:ext>
              </a:extLst>
            </p:cNvPr>
            <p:cNvSpPr txBox="1"/>
            <p:nvPr/>
          </p:nvSpPr>
          <p:spPr>
            <a:xfrm rot="18530725">
              <a:off x="4571400" y="6345815"/>
              <a:ext cx="900246" cy="3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Місячне </a:t>
              </a:r>
            </a:p>
            <a:p>
              <a:r>
                <a:rPr lang="uk-UA" sz="525" dirty="0"/>
                <a:t>споживання </a:t>
              </a:r>
              <a:r>
                <a:rPr lang="uk-UA" sz="525" dirty="0" err="1"/>
                <a:t>ел</a:t>
              </a:r>
              <a:r>
                <a:rPr lang="uk-UA" sz="525" dirty="0"/>
                <a:t>/е</a:t>
              </a:r>
              <a:endParaRPr lang="ru-UA" sz="525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41EB15-A525-6351-65DE-7DCD24D7E6CE}"/>
                </a:ext>
              </a:extLst>
            </p:cNvPr>
            <p:cNvSpPr txBox="1"/>
            <p:nvPr/>
          </p:nvSpPr>
          <p:spPr>
            <a:xfrm rot="18530725">
              <a:off x="5010339" y="6398797"/>
              <a:ext cx="782693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7F3CEC-CA08-D247-551A-26BCB625D422}"/>
                </a:ext>
              </a:extLst>
            </p:cNvPr>
            <p:cNvSpPr txBox="1"/>
            <p:nvPr/>
          </p:nvSpPr>
          <p:spPr>
            <a:xfrm rot="18530725">
              <a:off x="5471153" y="6352011"/>
              <a:ext cx="660865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D74FA93-6D96-475D-8E55-A7E9AC79C1B3}"/>
                </a:ext>
              </a:extLst>
            </p:cNvPr>
            <p:cNvSpPr txBox="1"/>
            <p:nvPr/>
          </p:nvSpPr>
          <p:spPr>
            <a:xfrm rot="18530725">
              <a:off x="5792890" y="6289488"/>
              <a:ext cx="780556" cy="3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3DAFE1-E28C-FEEE-641E-EB5F29B0DD3E}"/>
                </a:ext>
              </a:extLst>
            </p:cNvPr>
            <p:cNvSpPr txBox="1"/>
            <p:nvPr/>
          </p:nvSpPr>
          <p:spPr>
            <a:xfrm rot="18530725">
              <a:off x="6946257" y="6398794"/>
              <a:ext cx="782693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F4F634-3E45-D938-AE70-A0DFC237CA03}"/>
                </a:ext>
              </a:extLst>
            </p:cNvPr>
            <p:cNvSpPr txBox="1"/>
            <p:nvPr/>
          </p:nvSpPr>
          <p:spPr>
            <a:xfrm rot="18530725">
              <a:off x="7381520" y="6345945"/>
              <a:ext cx="660865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6F6B91-A5AB-A4A0-8B4D-C926A4584FB7}"/>
                </a:ext>
              </a:extLst>
            </p:cNvPr>
            <p:cNvSpPr txBox="1"/>
            <p:nvPr/>
          </p:nvSpPr>
          <p:spPr>
            <a:xfrm rot="18530725">
              <a:off x="7700204" y="6284920"/>
              <a:ext cx="780556" cy="3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93BCEE-F736-8E9D-BE44-61EE3A3D6F56}"/>
                </a:ext>
              </a:extLst>
            </p:cNvPr>
            <p:cNvSpPr txBox="1"/>
            <p:nvPr/>
          </p:nvSpPr>
          <p:spPr>
            <a:xfrm rot="18530725">
              <a:off x="8853165" y="6409734"/>
              <a:ext cx="782693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7EAE00-6496-DAF6-3CDF-E72E9A5D795E}"/>
                </a:ext>
              </a:extLst>
            </p:cNvPr>
            <p:cNvSpPr txBox="1"/>
            <p:nvPr/>
          </p:nvSpPr>
          <p:spPr>
            <a:xfrm rot="18530725">
              <a:off x="9281739" y="6350015"/>
              <a:ext cx="660865" cy="25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AE89E0-0D2D-8BB1-750F-7DC27D2B2BB1}"/>
                </a:ext>
              </a:extLst>
            </p:cNvPr>
            <p:cNvSpPr txBox="1"/>
            <p:nvPr/>
          </p:nvSpPr>
          <p:spPr>
            <a:xfrm rot="18530725">
              <a:off x="9567742" y="6300790"/>
              <a:ext cx="793380" cy="3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1C18D6D-2B1A-3601-1CE0-6365ACF4790F}"/>
              </a:ext>
            </a:extLst>
          </p:cNvPr>
          <p:cNvSpPr txBox="1"/>
          <p:nvPr/>
        </p:nvSpPr>
        <p:spPr>
          <a:xfrm>
            <a:off x="4209533" y="3123444"/>
            <a:ext cx="676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Червень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A5DD26-1CBC-5CD0-70C7-3F2609D364A0}"/>
              </a:ext>
            </a:extLst>
          </p:cNvPr>
          <p:cNvSpPr txBox="1"/>
          <p:nvPr/>
        </p:nvSpPr>
        <p:spPr>
          <a:xfrm>
            <a:off x="5409992" y="312522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Липень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08D478-56C2-87CA-BB34-DEDE72FFBFD4}"/>
              </a:ext>
            </a:extLst>
          </p:cNvPr>
          <p:cNvSpPr txBox="1"/>
          <p:nvPr/>
        </p:nvSpPr>
        <p:spPr>
          <a:xfrm>
            <a:off x="6644689" y="3123443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Серпень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6CAFD7-ED80-256E-E845-F7395135EA2B}"/>
              </a:ext>
            </a:extLst>
          </p:cNvPr>
          <p:cNvSpPr txBox="1"/>
          <p:nvPr/>
        </p:nvSpPr>
        <p:spPr>
          <a:xfrm>
            <a:off x="683331" y="2789253"/>
            <a:ext cx="1851789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975" b="1" dirty="0">
                <a:solidFill>
                  <a:schemeClr val="bg2">
                    <a:lumMod val="50000"/>
                  </a:schemeClr>
                </a:solidFill>
              </a:rPr>
              <a:t>Споживання НС/генерація СЕС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899BEC-E1C2-1393-580B-ACED86318DC7}"/>
              </a:ext>
            </a:extLst>
          </p:cNvPr>
          <p:cNvSpPr txBox="1"/>
          <p:nvPr/>
        </p:nvSpPr>
        <p:spPr>
          <a:xfrm>
            <a:off x="4640038" y="4406466"/>
            <a:ext cx="42030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55 880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1B177-173A-70E9-04A4-871D9BBCF2C3}"/>
              </a:ext>
            </a:extLst>
          </p:cNvPr>
          <p:cNvSpPr txBox="1"/>
          <p:nvPr/>
        </p:nvSpPr>
        <p:spPr>
          <a:xfrm>
            <a:off x="5887896" y="4191665"/>
            <a:ext cx="46358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155 000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1A6280-63BB-9D43-8DCE-BD458B99B26B}"/>
              </a:ext>
            </a:extLst>
          </p:cNvPr>
          <p:cNvSpPr txBox="1"/>
          <p:nvPr/>
        </p:nvSpPr>
        <p:spPr>
          <a:xfrm>
            <a:off x="7163295" y="4191779"/>
            <a:ext cx="46358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150 170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212A75-C8FE-D863-08F8-C50515D62C3B}"/>
              </a:ext>
            </a:extLst>
          </p:cNvPr>
          <p:cNvSpPr txBox="1"/>
          <p:nvPr/>
        </p:nvSpPr>
        <p:spPr>
          <a:xfrm>
            <a:off x="8004683" y="3123443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Вересень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33197D-0B68-C095-E1CB-3BE426E70199}"/>
              </a:ext>
            </a:extLst>
          </p:cNvPr>
          <p:cNvSpPr txBox="1"/>
          <p:nvPr/>
        </p:nvSpPr>
        <p:spPr>
          <a:xfrm rot="18530725">
            <a:off x="7783652" y="4809072"/>
            <a:ext cx="58702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Генерація СЕС</a:t>
            </a:r>
            <a:endParaRPr lang="ru-UA" sz="525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5AF19D-BDDA-A251-D830-39B3AB10F90A}"/>
              </a:ext>
            </a:extLst>
          </p:cNvPr>
          <p:cNvSpPr txBox="1"/>
          <p:nvPr/>
        </p:nvSpPr>
        <p:spPr>
          <a:xfrm rot="18530725">
            <a:off x="8083738" y="4775363"/>
            <a:ext cx="49564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Заміщення</a:t>
            </a:r>
            <a:endParaRPr lang="ru-UA" sz="525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1D6138-6C40-335E-A35A-8D8D681AC144}"/>
              </a:ext>
            </a:extLst>
          </p:cNvPr>
          <p:cNvSpPr txBox="1"/>
          <p:nvPr/>
        </p:nvSpPr>
        <p:spPr>
          <a:xfrm rot="18530725">
            <a:off x="8307838" y="4707761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Економія</a:t>
            </a:r>
          </a:p>
          <a:p>
            <a:r>
              <a:rPr lang="uk-UA" sz="525" dirty="0"/>
              <a:t>(Оплата ЕСКО)</a:t>
            </a:r>
            <a:endParaRPr lang="ru-UA" sz="525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C3623C-A1F7-1DC8-E03B-89C706CF8DE4}"/>
              </a:ext>
            </a:extLst>
          </p:cNvPr>
          <p:cNvSpPr txBox="1"/>
          <p:nvPr/>
        </p:nvSpPr>
        <p:spPr>
          <a:xfrm>
            <a:off x="8438308" y="4220525"/>
            <a:ext cx="46358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140 000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129AFA-8ED0-5733-BB63-0780168BB94B}"/>
              </a:ext>
            </a:extLst>
          </p:cNvPr>
          <p:cNvSpPr txBox="1"/>
          <p:nvPr/>
        </p:nvSpPr>
        <p:spPr>
          <a:xfrm>
            <a:off x="8229986" y="4175676"/>
            <a:ext cx="35137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50" b="1" dirty="0">
                <a:solidFill>
                  <a:srgbClr val="C00000"/>
                </a:solidFill>
              </a:rPr>
              <a:t>34</a:t>
            </a:r>
            <a:r>
              <a:rPr lang="en-US" sz="750" b="1" dirty="0">
                <a:solidFill>
                  <a:srgbClr val="C00000"/>
                </a:solidFill>
              </a:rPr>
              <a:t>%</a:t>
            </a:r>
            <a:endParaRPr lang="ru-UA" sz="750" b="1" dirty="0">
              <a:solidFill>
                <a:srgbClr val="C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42BA43-5255-E3A2-F19F-9DD2E649834C}"/>
              </a:ext>
            </a:extLst>
          </p:cNvPr>
          <p:cNvSpPr txBox="1"/>
          <p:nvPr/>
        </p:nvSpPr>
        <p:spPr>
          <a:xfrm rot="18530725">
            <a:off x="4905789" y="4769131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Місячне </a:t>
            </a:r>
          </a:p>
          <a:p>
            <a:r>
              <a:rPr lang="uk-UA" sz="525" dirty="0"/>
              <a:t>споживання </a:t>
            </a:r>
            <a:r>
              <a:rPr lang="uk-UA" sz="525" dirty="0" err="1"/>
              <a:t>ел</a:t>
            </a:r>
            <a:r>
              <a:rPr lang="uk-UA" sz="525" dirty="0"/>
              <a:t>/е</a:t>
            </a:r>
            <a:endParaRPr lang="ru-UA" sz="525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E44727-0E30-C11A-4D6C-1501BB12290B}"/>
              </a:ext>
            </a:extLst>
          </p:cNvPr>
          <p:cNvSpPr txBox="1"/>
          <p:nvPr/>
        </p:nvSpPr>
        <p:spPr>
          <a:xfrm rot="18530725">
            <a:off x="6203423" y="4773908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Місячне </a:t>
            </a:r>
          </a:p>
          <a:p>
            <a:r>
              <a:rPr lang="uk-UA" sz="525" dirty="0"/>
              <a:t>споживання </a:t>
            </a:r>
            <a:r>
              <a:rPr lang="uk-UA" sz="525" dirty="0" err="1"/>
              <a:t>ел</a:t>
            </a:r>
            <a:r>
              <a:rPr lang="uk-UA" sz="525" dirty="0"/>
              <a:t>/е</a:t>
            </a:r>
            <a:endParaRPr lang="ru-UA" sz="525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902FEA-BC69-057F-0E7D-31ACED3ABC7F}"/>
              </a:ext>
            </a:extLst>
          </p:cNvPr>
          <p:cNvSpPr txBox="1"/>
          <p:nvPr/>
        </p:nvSpPr>
        <p:spPr>
          <a:xfrm rot="18530725">
            <a:off x="7482631" y="4768677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Місячне </a:t>
            </a:r>
          </a:p>
          <a:p>
            <a:r>
              <a:rPr lang="uk-UA" sz="525" dirty="0"/>
              <a:t>споживання </a:t>
            </a:r>
            <a:r>
              <a:rPr lang="uk-UA" sz="525" dirty="0" err="1"/>
              <a:t>ел</a:t>
            </a:r>
            <a:r>
              <a:rPr lang="uk-UA" sz="525" dirty="0"/>
              <a:t>/е</a:t>
            </a:r>
            <a:endParaRPr lang="ru-UA" sz="525" dirty="0"/>
          </a:p>
        </p:txBody>
      </p:sp>
      <p:sp>
        <p:nvSpPr>
          <p:cNvPr id="2" name="Google Shape;144;p17">
            <a:extLst>
              <a:ext uri="{FF2B5EF4-FFF2-40B4-BE49-F238E27FC236}">
                <a16:creationId xmlns:a16="http://schemas.microsoft.com/office/drawing/2014/main" id="{E046F3D5-FC70-1C85-26A4-9F271ECB742D}"/>
              </a:ext>
            </a:extLst>
          </p:cNvPr>
          <p:cNvSpPr txBox="1">
            <a:spLocks/>
          </p:cNvSpPr>
          <p:nvPr/>
        </p:nvSpPr>
        <p:spPr>
          <a:xfrm>
            <a:off x="218478" y="54543"/>
            <a:ext cx="8183244" cy="1252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м.Вишгород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2DBBAD"/>
                </a:solidFill>
                <a:latin typeface="Raleway" pitchFamily="2" charset="77"/>
              </a:rPr>
              <a:t>ЕСКО-СЕС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(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Насосна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станція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- НС)</a:t>
            </a:r>
            <a:endParaRPr lang="en-US" sz="2300" dirty="0">
              <a:solidFill>
                <a:srgbClr val="128986"/>
              </a:solidFill>
              <a:latin typeface="Raleway" pitchFamily="2" charset="77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BD0B57B-2BFD-B469-845C-24A93BDE0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4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7E696587-1BB0-ACC7-ABBA-F65861CFF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280617"/>
              </p:ext>
            </p:extLst>
          </p:nvPr>
        </p:nvGraphicFramePr>
        <p:xfrm>
          <a:off x="3711575" y="2523806"/>
          <a:ext cx="4724287" cy="2206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045A0B3F-D050-F03E-2B1A-B7C029FE7B02}"/>
              </a:ext>
            </a:extLst>
          </p:cNvPr>
          <p:cNvSpPr txBox="1">
            <a:spLocks/>
          </p:cNvSpPr>
          <p:nvPr/>
        </p:nvSpPr>
        <p:spPr>
          <a:xfrm>
            <a:off x="218478" y="54543"/>
            <a:ext cx="8183244" cy="461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м.Коростень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2DBBAD"/>
                </a:solidFill>
                <a:latin typeface="Raleway" pitchFamily="2" charset="77"/>
              </a:rPr>
              <a:t>ЕСКО-СЕС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(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Очисні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споруди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каналізації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- ОСК)</a:t>
            </a:r>
            <a:endParaRPr lang="en-US" sz="2300" dirty="0">
              <a:solidFill>
                <a:srgbClr val="128986"/>
              </a:solidFill>
              <a:latin typeface="Raleway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735CB99-D0ED-403C-77BC-560BCFAFB58E}"/>
              </a:ext>
            </a:extLst>
          </p:cNvPr>
          <p:cNvGrpSpPr/>
          <p:nvPr/>
        </p:nvGrpSpPr>
        <p:grpSpPr>
          <a:xfrm>
            <a:off x="1426435" y="557781"/>
            <a:ext cx="1860730" cy="553543"/>
            <a:chOff x="309784" y="3431663"/>
            <a:chExt cx="2480973" cy="7380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1500D3-588B-7B2F-FBB9-87D2073688A8}"/>
                </a:ext>
              </a:extLst>
            </p:cNvPr>
            <p:cNvSpPr txBox="1"/>
            <p:nvPr/>
          </p:nvSpPr>
          <p:spPr>
            <a:xfrm>
              <a:off x="309784" y="3431663"/>
              <a:ext cx="2480973" cy="477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87</a:t>
              </a:r>
              <a:r>
                <a:rPr lang="ru-UA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000</a:t>
              </a:r>
              <a:r>
                <a:rPr lang="en-US" sz="1725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sz="15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кВт-год</a:t>
              </a:r>
              <a:endParaRPr lang="en-UA" sz="1500">
                <a:latin typeface="Raleway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9C485D-294D-0A77-5F6E-C4D69F0F005E}"/>
                </a:ext>
              </a:extLst>
            </p:cNvPr>
            <p:cNvSpPr txBox="1"/>
            <p:nvPr/>
          </p:nvSpPr>
          <p:spPr>
            <a:xfrm>
              <a:off x="309784" y="3784999"/>
              <a:ext cx="2480973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75" dirty="0" err="1">
                  <a:latin typeface="Raleway" pitchFamily="2" charset="77"/>
                </a:rPr>
                <a:t>річне</a:t>
              </a:r>
              <a:r>
                <a:rPr lang="ru-RU" sz="1275" dirty="0">
                  <a:latin typeface="Raleway" pitchFamily="2" charset="77"/>
                </a:rPr>
                <a:t> </a:t>
              </a:r>
              <a:r>
                <a:rPr lang="ru-RU" sz="1275" dirty="0" err="1">
                  <a:latin typeface="Raleway" pitchFamily="2" charset="77"/>
                </a:rPr>
                <a:t>виробн</a:t>
              </a:r>
              <a:r>
                <a:rPr lang="ru-RU" sz="1275" dirty="0">
                  <a:latin typeface="Raleway" pitchFamily="2" charset="77"/>
                </a:rPr>
                <a:t>. ел/е 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52859C6-C457-1C4F-D6BD-AAA056CBCA7A}"/>
              </a:ext>
            </a:extLst>
          </p:cNvPr>
          <p:cNvGrpSpPr/>
          <p:nvPr/>
        </p:nvGrpSpPr>
        <p:grpSpPr>
          <a:xfrm>
            <a:off x="109728" y="551976"/>
            <a:ext cx="1585576" cy="574972"/>
            <a:chOff x="309784" y="2361116"/>
            <a:chExt cx="2114101" cy="7666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DCB495-FF64-6A23-D659-E5A8BC8FF40A}"/>
                </a:ext>
              </a:extLst>
            </p:cNvPr>
            <p:cNvSpPr txBox="1"/>
            <p:nvPr/>
          </p:nvSpPr>
          <p:spPr>
            <a:xfrm>
              <a:off x="309784" y="2361116"/>
              <a:ext cx="1969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0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0</a:t>
              </a:r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18E97C-F366-E551-1B93-98C4F06B26E9}"/>
                </a:ext>
              </a:extLst>
            </p:cNvPr>
            <p:cNvSpPr txBox="1"/>
            <p:nvPr/>
          </p:nvSpPr>
          <p:spPr>
            <a:xfrm>
              <a:off x="309784" y="2758413"/>
              <a:ext cx="2114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00" dirty="0">
                  <a:latin typeface="Raleway" pitchFamily="2" charset="77"/>
                </a:rPr>
                <a:t>потужність СЕС</a:t>
              </a:r>
              <a:endParaRPr lang="en-UA" sz="1200">
                <a:latin typeface="Raleway" pitchFamily="2" charset="77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7FFB452-82B7-A49B-4D51-68A99CE47D35}"/>
              </a:ext>
            </a:extLst>
          </p:cNvPr>
          <p:cNvGrpSpPr/>
          <p:nvPr/>
        </p:nvGrpSpPr>
        <p:grpSpPr>
          <a:xfrm>
            <a:off x="3207364" y="549305"/>
            <a:ext cx="1693122" cy="574167"/>
            <a:chOff x="3501788" y="1417381"/>
            <a:chExt cx="2257496" cy="7655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4DD36-5B56-CFA2-1C09-7C4678B244C1}"/>
                </a:ext>
              </a:extLst>
            </p:cNvPr>
            <p:cNvSpPr txBox="1"/>
            <p:nvPr/>
          </p:nvSpPr>
          <p:spPr>
            <a:xfrm>
              <a:off x="3501788" y="1417381"/>
              <a:ext cx="202891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%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351BA-E258-D7F3-8DE9-27F9DE9AC84F}"/>
                </a:ext>
              </a:extLst>
            </p:cNvPr>
            <p:cNvSpPr txBox="1"/>
            <p:nvPr/>
          </p:nvSpPr>
          <p:spPr>
            <a:xfrm>
              <a:off x="3501789" y="1798215"/>
              <a:ext cx="2257495" cy="38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річне заміщення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ADD15A8-178E-3643-0432-748F092DE958}"/>
              </a:ext>
            </a:extLst>
          </p:cNvPr>
          <p:cNvGrpSpPr/>
          <p:nvPr/>
        </p:nvGrpSpPr>
        <p:grpSpPr>
          <a:xfrm>
            <a:off x="4603872" y="567517"/>
            <a:ext cx="1800662" cy="555953"/>
            <a:chOff x="291304" y="4701814"/>
            <a:chExt cx="2400883" cy="7412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6331AE-3B2B-E99A-5232-F97CD8125099}"/>
                </a:ext>
              </a:extLst>
            </p:cNvPr>
            <p:cNvSpPr txBox="1"/>
            <p:nvPr/>
          </p:nvSpPr>
          <p:spPr>
            <a:xfrm>
              <a:off x="291304" y="4701814"/>
              <a:ext cx="2400883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600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тис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F42E2-9B98-4634-AEE5-8856932BF79E}"/>
                </a:ext>
              </a:extLst>
            </p:cNvPr>
            <p:cNvSpPr txBox="1"/>
            <p:nvPr/>
          </p:nvSpPr>
          <p:spPr>
            <a:xfrm>
              <a:off x="291304" y="5058363"/>
              <a:ext cx="2016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річна економія</a:t>
              </a:r>
              <a:endParaRPr lang="en-UA" sz="1275">
                <a:latin typeface="Raleway" pitchFamily="2" charset="77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9DAED46-4A07-9BAD-837C-0CD9FACDF431}"/>
              </a:ext>
            </a:extLst>
          </p:cNvPr>
          <p:cNvGrpSpPr/>
          <p:nvPr/>
        </p:nvGrpSpPr>
        <p:grpSpPr>
          <a:xfrm>
            <a:off x="1426435" y="1233916"/>
            <a:ext cx="2527628" cy="749750"/>
            <a:chOff x="2626340" y="3518129"/>
            <a:chExt cx="2527628" cy="7497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B583FC-2103-69CB-293D-7623E2F8FEBC}"/>
                </a:ext>
              </a:extLst>
            </p:cNvPr>
            <p:cNvSpPr txBox="1"/>
            <p:nvPr/>
          </p:nvSpPr>
          <p:spPr>
            <a:xfrm>
              <a:off x="2626340" y="3783131"/>
              <a:ext cx="252762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строк договору</a:t>
              </a:r>
              <a:endParaRPr lang="ru-UA" sz="1275" dirty="0">
                <a:latin typeface="Raleway" pitchFamily="2" charset="77"/>
              </a:endParaRPr>
            </a:p>
            <a:p>
              <a:r>
                <a:rPr lang="ru-UA" sz="1275" dirty="0">
                  <a:latin typeface="Raleway" pitchFamily="2" charset="77"/>
                </a:rPr>
                <a:t>9 </a:t>
              </a:r>
              <a:r>
                <a:rPr lang="uk-UA" sz="1275" dirty="0">
                  <a:latin typeface="Raleway" pitchFamily="2" charset="77"/>
                </a:rPr>
                <a:t>років</a:t>
              </a:r>
              <a:r>
                <a:rPr lang="ru-UA" sz="1275" dirty="0">
                  <a:latin typeface="Raleway" pitchFamily="2" charset="77"/>
                </a:rPr>
                <a:t> </a:t>
              </a:r>
              <a:r>
                <a:rPr lang="uk-UA" sz="1275" dirty="0">
                  <a:latin typeface="Raleway" pitchFamily="2" charset="77"/>
                </a:rPr>
                <a:t>(очікуваний</a:t>
              </a:r>
              <a:r>
                <a:rPr lang="ru-UA" sz="1275" dirty="0">
                  <a:latin typeface="Raleway" pitchFamily="2" charset="77"/>
                </a:rPr>
                <a:t>)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B195E-F24A-32E0-97C3-3047049EE592}"/>
                </a:ext>
              </a:extLst>
            </p:cNvPr>
            <p:cNvSpPr txBox="1"/>
            <p:nvPr/>
          </p:nvSpPr>
          <p:spPr>
            <a:xfrm>
              <a:off x="2626341" y="3518129"/>
              <a:ext cx="19944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13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4AB21E2-0FF5-AD68-7C6E-BD04B172CBF2}"/>
              </a:ext>
            </a:extLst>
          </p:cNvPr>
          <p:cNvGrpSpPr/>
          <p:nvPr/>
        </p:nvGrpSpPr>
        <p:grpSpPr>
          <a:xfrm>
            <a:off x="99253" y="1261726"/>
            <a:ext cx="1994492" cy="614069"/>
            <a:chOff x="3501788" y="2365726"/>
            <a:chExt cx="2659322" cy="8187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A84CF4-E030-752B-88D9-9AFE4D646509}"/>
                </a:ext>
              </a:extLst>
            </p:cNvPr>
            <p:cNvSpPr txBox="1"/>
            <p:nvPr/>
          </p:nvSpPr>
          <p:spPr>
            <a:xfrm>
              <a:off x="3501788" y="2365726"/>
              <a:ext cx="2480973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7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5FE961-EF73-BDCD-13B9-9AFDD19FFB76}"/>
                </a:ext>
              </a:extLst>
            </p:cNvPr>
            <p:cNvSpPr txBox="1"/>
            <p:nvPr/>
          </p:nvSpPr>
          <p:spPr>
            <a:xfrm>
              <a:off x="3501789" y="2799763"/>
              <a:ext cx="265932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/>
                </a:rPr>
                <a:t>ціна договору</a:t>
              </a:r>
              <a:endParaRPr lang="en-UA" sz="1275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AF40C6-D8FC-8F3A-DDDA-F7D435BC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6784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BBB21079-32BE-2B26-496C-89A08E72E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010" y="167168"/>
            <a:ext cx="221194" cy="448602"/>
          </a:xfrm>
          <a:prstGeom prst="rect">
            <a:avLst/>
          </a:prstGeom>
        </p:spPr>
      </p:pic>
      <p:pic>
        <p:nvPicPr>
          <p:cNvPr id="15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DBF9F5E6-2ACB-5F4D-0175-CA554006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1"/>
            <a:ext cx="341172" cy="4548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D4C03C-A5FF-99E4-6190-0671CE759D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442" b="17880"/>
          <a:stretch/>
        </p:blipFill>
        <p:spPr>
          <a:xfrm>
            <a:off x="767118" y="3033422"/>
            <a:ext cx="1945006" cy="209353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1C18D6D-2B1A-3601-1CE0-6365ACF4790F}"/>
              </a:ext>
            </a:extLst>
          </p:cNvPr>
          <p:cNvSpPr txBox="1"/>
          <p:nvPr/>
        </p:nvSpPr>
        <p:spPr>
          <a:xfrm>
            <a:off x="4299596" y="2778191"/>
            <a:ext cx="676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Червень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A5DD26-1CBC-5CD0-70C7-3F2609D364A0}"/>
              </a:ext>
            </a:extLst>
          </p:cNvPr>
          <p:cNvSpPr txBox="1"/>
          <p:nvPr/>
        </p:nvSpPr>
        <p:spPr>
          <a:xfrm>
            <a:off x="5835966" y="275276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Липень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08D478-56C2-87CA-BB34-DEDE72FFBFD4}"/>
              </a:ext>
            </a:extLst>
          </p:cNvPr>
          <p:cNvSpPr txBox="1"/>
          <p:nvPr/>
        </p:nvSpPr>
        <p:spPr>
          <a:xfrm>
            <a:off x="7334931" y="2759597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b="1" dirty="0"/>
              <a:t>Серпень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6CAFD7-ED80-256E-E845-F7395135EA2B}"/>
              </a:ext>
            </a:extLst>
          </p:cNvPr>
          <p:cNvSpPr txBox="1"/>
          <p:nvPr/>
        </p:nvSpPr>
        <p:spPr>
          <a:xfrm>
            <a:off x="683331" y="2789253"/>
            <a:ext cx="1928733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975" b="1" dirty="0">
                <a:solidFill>
                  <a:schemeClr val="bg2">
                    <a:lumMod val="50000"/>
                  </a:schemeClr>
                </a:solidFill>
              </a:rPr>
              <a:t>Споживання </a:t>
            </a:r>
            <a:r>
              <a:rPr lang="ru-RU" sz="975" b="1" dirty="0">
                <a:solidFill>
                  <a:schemeClr val="bg2">
                    <a:lumMod val="50000"/>
                  </a:schemeClr>
                </a:solidFill>
              </a:rPr>
              <a:t>ОСК</a:t>
            </a:r>
            <a:r>
              <a:rPr lang="ru-UA" sz="975" b="1" dirty="0">
                <a:solidFill>
                  <a:schemeClr val="bg2">
                    <a:lumMod val="50000"/>
                  </a:schemeClr>
                </a:solidFill>
              </a:rPr>
              <a:t>/генерація СЕС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899BEC-E1C2-1393-580B-ACED86318DC7}"/>
              </a:ext>
            </a:extLst>
          </p:cNvPr>
          <p:cNvSpPr txBox="1"/>
          <p:nvPr/>
        </p:nvSpPr>
        <p:spPr>
          <a:xfrm>
            <a:off x="4768054" y="3940122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2">
                    <a:lumMod val="25000"/>
                  </a:schemeClr>
                </a:solidFill>
              </a:rPr>
              <a:t>138</a:t>
            </a:r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k-UA" sz="675" dirty="0">
                <a:solidFill>
                  <a:schemeClr val="bg2">
                    <a:lumMod val="25000"/>
                  </a:schemeClr>
                </a:solidFill>
              </a:rPr>
              <a:t>тис</a:t>
            </a:r>
            <a:endParaRPr lang="ru-UA" sz="675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1B177-173A-70E9-04A4-871D9BBCF2C3}"/>
              </a:ext>
            </a:extLst>
          </p:cNvPr>
          <p:cNvSpPr txBox="1"/>
          <p:nvPr/>
        </p:nvSpPr>
        <p:spPr>
          <a:xfrm>
            <a:off x="6258792" y="4113246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121 тис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1A6280-63BB-9D43-8DCE-BD458B99B26B}"/>
              </a:ext>
            </a:extLst>
          </p:cNvPr>
          <p:cNvSpPr txBox="1"/>
          <p:nvPr/>
        </p:nvSpPr>
        <p:spPr>
          <a:xfrm>
            <a:off x="7786122" y="4128255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75" dirty="0">
                <a:solidFill>
                  <a:schemeClr val="bg2">
                    <a:lumMod val="25000"/>
                  </a:schemeClr>
                </a:solidFill>
              </a:rPr>
              <a:t>125 тис</a:t>
            </a:r>
          </a:p>
        </p:txBody>
      </p:sp>
      <p:pic>
        <p:nvPicPr>
          <p:cNvPr id="33" name="Рисунок 3" descr="Изображение выглядит как на открытом воздухе, Солнечная энергия, небо, солнечная энергия&#10;&#10;Автоматически созданное описание">
            <a:extLst>
              <a:ext uri="{FF2B5EF4-FFF2-40B4-BE49-F238E27FC236}">
                <a16:creationId xmlns:a16="http://schemas.microsoft.com/office/drawing/2014/main" id="{9281A4F4-A508-3638-DDF5-23BEB9E22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5" r="8751" b="3827"/>
          <a:stretch/>
        </p:blipFill>
        <p:spPr>
          <a:xfrm>
            <a:off x="6044279" y="659901"/>
            <a:ext cx="2989993" cy="119633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BD4B01A-78D8-6C03-C406-21C44A58431E}"/>
              </a:ext>
            </a:extLst>
          </p:cNvPr>
          <p:cNvSpPr txBox="1"/>
          <p:nvPr/>
        </p:nvSpPr>
        <p:spPr>
          <a:xfrm rot="18530725">
            <a:off x="3664963" y="4851881"/>
            <a:ext cx="62228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Базовий рівень</a:t>
            </a:r>
            <a:endParaRPr lang="ru-UA" sz="525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069C59-6D58-12DF-F9FD-864E49E12642}"/>
              </a:ext>
            </a:extLst>
          </p:cNvPr>
          <p:cNvSpPr txBox="1"/>
          <p:nvPr/>
        </p:nvSpPr>
        <p:spPr>
          <a:xfrm rot="18530725">
            <a:off x="4002538" y="4851880"/>
            <a:ext cx="58702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Генерація СЕС</a:t>
            </a:r>
            <a:endParaRPr lang="ru-UA" sz="525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862B419-15D6-25BF-0F1D-4D1CAAFE106C}"/>
              </a:ext>
            </a:extLst>
          </p:cNvPr>
          <p:cNvSpPr txBox="1"/>
          <p:nvPr/>
        </p:nvSpPr>
        <p:spPr>
          <a:xfrm rot="18530725">
            <a:off x="4329620" y="4793545"/>
            <a:ext cx="49564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Заміщення</a:t>
            </a:r>
            <a:endParaRPr lang="ru-UA" sz="525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81255B-E15B-8F47-CE6E-96000DDD55F8}"/>
              </a:ext>
            </a:extLst>
          </p:cNvPr>
          <p:cNvSpPr txBox="1"/>
          <p:nvPr/>
        </p:nvSpPr>
        <p:spPr>
          <a:xfrm rot="18530725">
            <a:off x="4624771" y="4748089"/>
            <a:ext cx="5854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Економія</a:t>
            </a:r>
          </a:p>
          <a:p>
            <a:r>
              <a:rPr lang="uk-UA" sz="525" dirty="0"/>
              <a:t>(оплата ЕСКО)</a:t>
            </a:r>
            <a:endParaRPr lang="ru-UA" sz="525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55ABD7D-795D-072C-3445-4F8A9AAF95DE}"/>
              </a:ext>
            </a:extLst>
          </p:cNvPr>
          <p:cNvSpPr txBox="1"/>
          <p:nvPr/>
        </p:nvSpPr>
        <p:spPr>
          <a:xfrm rot="18530725">
            <a:off x="5210910" y="4843961"/>
            <a:ext cx="62228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Базовий рівень</a:t>
            </a:r>
            <a:endParaRPr lang="ru-UA" sz="525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8F95E7-0F07-5BA8-CD23-019EC7BFBE23}"/>
              </a:ext>
            </a:extLst>
          </p:cNvPr>
          <p:cNvSpPr txBox="1"/>
          <p:nvPr/>
        </p:nvSpPr>
        <p:spPr>
          <a:xfrm rot="18530725">
            <a:off x="5548484" y="4843960"/>
            <a:ext cx="58702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Генерація СЕС</a:t>
            </a:r>
            <a:endParaRPr lang="ru-UA" sz="525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09A4DD-DF98-85C2-B868-C49FF37AFD01}"/>
              </a:ext>
            </a:extLst>
          </p:cNvPr>
          <p:cNvSpPr txBox="1"/>
          <p:nvPr/>
        </p:nvSpPr>
        <p:spPr>
          <a:xfrm rot="18530725">
            <a:off x="5875566" y="4785625"/>
            <a:ext cx="49564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Заміщення</a:t>
            </a:r>
            <a:endParaRPr lang="ru-UA" sz="525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E5F080F-E15A-B510-28FD-676D7AB0E2B6}"/>
              </a:ext>
            </a:extLst>
          </p:cNvPr>
          <p:cNvSpPr txBox="1"/>
          <p:nvPr/>
        </p:nvSpPr>
        <p:spPr>
          <a:xfrm rot="18530725">
            <a:off x="6137466" y="4718023"/>
            <a:ext cx="5854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Економія</a:t>
            </a:r>
          </a:p>
          <a:p>
            <a:r>
              <a:rPr lang="uk-UA" sz="525" dirty="0"/>
              <a:t>(оплата ЕСКО)</a:t>
            </a:r>
            <a:endParaRPr lang="ru-UA" sz="525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4B982A0-8138-A841-F9BA-D1EA0AD04B26}"/>
              </a:ext>
            </a:extLst>
          </p:cNvPr>
          <p:cNvSpPr txBox="1"/>
          <p:nvPr/>
        </p:nvSpPr>
        <p:spPr>
          <a:xfrm rot="18530725">
            <a:off x="6733440" y="4846822"/>
            <a:ext cx="62228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Базовий рівень</a:t>
            </a:r>
            <a:endParaRPr lang="ru-UA" sz="525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2EC77A-D5C8-0939-B8C1-1F34A528FABB}"/>
              </a:ext>
            </a:extLst>
          </p:cNvPr>
          <p:cNvSpPr txBox="1"/>
          <p:nvPr/>
        </p:nvSpPr>
        <p:spPr>
          <a:xfrm rot="18530725">
            <a:off x="7071014" y="4846821"/>
            <a:ext cx="58702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Генерація СЕС</a:t>
            </a:r>
            <a:endParaRPr lang="ru-UA" sz="525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02FE0F-E8CF-7F8C-6607-6D841E212C55}"/>
              </a:ext>
            </a:extLst>
          </p:cNvPr>
          <p:cNvSpPr txBox="1"/>
          <p:nvPr/>
        </p:nvSpPr>
        <p:spPr>
          <a:xfrm rot="18530725">
            <a:off x="7398096" y="4788486"/>
            <a:ext cx="49564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Заміщення</a:t>
            </a:r>
            <a:endParaRPr lang="ru-UA" sz="525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5325B7-B160-33D4-1C53-40E2E9C94569}"/>
              </a:ext>
            </a:extLst>
          </p:cNvPr>
          <p:cNvSpPr txBox="1"/>
          <p:nvPr/>
        </p:nvSpPr>
        <p:spPr>
          <a:xfrm rot="18530725">
            <a:off x="7655188" y="4720884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25" dirty="0"/>
              <a:t>Економія</a:t>
            </a:r>
          </a:p>
          <a:p>
            <a:r>
              <a:rPr lang="uk-UA" sz="525" dirty="0"/>
              <a:t>(Оплата ЕСКО)</a:t>
            </a:r>
            <a:endParaRPr lang="ru-UA" sz="525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ADED25B-8A64-E9B8-242E-2FAD4AA226C8}"/>
              </a:ext>
            </a:extLst>
          </p:cNvPr>
          <p:cNvGrpSpPr/>
          <p:nvPr/>
        </p:nvGrpSpPr>
        <p:grpSpPr>
          <a:xfrm>
            <a:off x="3207364" y="1241659"/>
            <a:ext cx="2154404" cy="566737"/>
            <a:chOff x="2626341" y="2565941"/>
            <a:chExt cx="2154404" cy="5667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FBD805-3B42-18B8-4322-17F45190FAC6}"/>
                </a:ext>
              </a:extLst>
            </p:cNvPr>
            <p:cNvSpPr txBox="1"/>
            <p:nvPr/>
          </p:nvSpPr>
          <p:spPr>
            <a:xfrm>
              <a:off x="2626341" y="2565941"/>
              <a:ext cx="1994491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25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CEC819-E91F-6A9C-D5D6-70A0F19CEBF0}"/>
                </a:ext>
              </a:extLst>
            </p:cNvPr>
            <p:cNvSpPr txBox="1"/>
            <p:nvPr/>
          </p:nvSpPr>
          <p:spPr>
            <a:xfrm>
              <a:off x="2626341" y="2844137"/>
              <a:ext cx="2154404" cy="28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275" dirty="0">
                  <a:latin typeface="Raleway" pitchFamily="2" charset="77"/>
                </a:rPr>
                <a:t>строк експлуатації</a:t>
              </a:r>
              <a:endParaRPr lang="en-UA" sz="1275">
                <a:latin typeface="Raleway" pitchFamily="2" charset="77"/>
              </a:endParaRPr>
            </a:p>
          </p:txBody>
        </p:sp>
      </p:grp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4C7157D-9B0D-DA0A-1EA7-6F7B31205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045A0B3F-D050-F03E-2B1A-B7C029FE7B02}"/>
              </a:ext>
            </a:extLst>
          </p:cNvPr>
          <p:cNvSpPr txBox="1">
            <a:spLocks/>
          </p:cNvSpPr>
          <p:nvPr/>
        </p:nvSpPr>
        <p:spPr>
          <a:xfrm>
            <a:off x="0" y="118839"/>
            <a:ext cx="8321040" cy="1252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м.Чорноморськ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 ЕСКО-СЕС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на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Очисних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каналізаційних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спорудах</a:t>
            </a:r>
            <a:endParaRPr lang="en-US" sz="2300" dirty="0">
              <a:solidFill>
                <a:srgbClr val="128986"/>
              </a:solidFill>
              <a:latin typeface="Raleway" pitchFamily="2" charset="77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25981AB-36A0-5496-5BD6-9924B943FE0B}"/>
              </a:ext>
            </a:extLst>
          </p:cNvPr>
          <p:cNvGrpSpPr/>
          <p:nvPr/>
        </p:nvGrpSpPr>
        <p:grpSpPr>
          <a:xfrm>
            <a:off x="1737564" y="587912"/>
            <a:ext cx="1860730" cy="572779"/>
            <a:chOff x="4325279" y="1107445"/>
            <a:chExt cx="1860730" cy="5727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1500D3-588B-7B2F-FBB9-87D2073688A8}"/>
                </a:ext>
              </a:extLst>
            </p:cNvPr>
            <p:cNvSpPr txBox="1"/>
            <p:nvPr/>
          </p:nvSpPr>
          <p:spPr>
            <a:xfrm>
              <a:off x="4325279" y="1107445"/>
              <a:ext cx="1860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520</a:t>
              </a:r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000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кВт-г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9C485D-294D-0A77-5F6E-C4D69F0F005E}"/>
                </a:ext>
              </a:extLst>
            </p:cNvPr>
            <p:cNvSpPr txBox="1"/>
            <p:nvPr/>
          </p:nvSpPr>
          <p:spPr>
            <a:xfrm>
              <a:off x="4325279" y="1372447"/>
              <a:ext cx="18607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latin typeface="Raleway" pitchFamily="2" charset="77"/>
                </a:rPr>
                <a:t>річне</a:t>
              </a:r>
              <a:r>
                <a:rPr lang="ru-RU" sz="1400" dirty="0">
                  <a:latin typeface="Raleway" pitchFamily="2" charset="77"/>
                </a:rPr>
                <a:t> </a:t>
              </a:r>
              <a:r>
                <a:rPr lang="ru-RU" sz="1400" dirty="0" err="1">
                  <a:latin typeface="Raleway" pitchFamily="2" charset="77"/>
                </a:rPr>
                <a:t>виробн</a:t>
              </a:r>
              <a:r>
                <a:rPr lang="ru-RU" sz="1400" dirty="0">
                  <a:latin typeface="Raleway" pitchFamily="2" charset="77"/>
                </a:rPr>
                <a:t>. ел/е 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94970F-4E86-FF26-AEB3-2D1AB05A6B1C}"/>
              </a:ext>
            </a:extLst>
          </p:cNvPr>
          <p:cNvGrpSpPr/>
          <p:nvPr/>
        </p:nvGrpSpPr>
        <p:grpSpPr>
          <a:xfrm>
            <a:off x="53390" y="601426"/>
            <a:ext cx="1669690" cy="572779"/>
            <a:chOff x="291304" y="1476594"/>
            <a:chExt cx="2226253" cy="7637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DCB495-FF64-6A23-D659-E5A8BC8FF40A}"/>
                </a:ext>
              </a:extLst>
            </p:cNvPr>
            <p:cNvSpPr txBox="1"/>
            <p:nvPr/>
          </p:nvSpPr>
          <p:spPr>
            <a:xfrm>
              <a:off x="291304" y="1476594"/>
              <a:ext cx="1969560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4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5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0</a:t>
              </a:r>
              <a:r>
                <a:rPr lang="ru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18E97C-F366-E551-1B93-98C4F06B26E9}"/>
                </a:ext>
              </a:extLst>
            </p:cNvPr>
            <p:cNvSpPr txBox="1"/>
            <p:nvPr/>
          </p:nvSpPr>
          <p:spPr>
            <a:xfrm>
              <a:off x="291304" y="1829930"/>
              <a:ext cx="2226253" cy="41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 dirty="0">
                  <a:latin typeface="Raleway" pitchFamily="2" charset="77"/>
                </a:rPr>
                <a:t>потужність СЕС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38C3367-A7F5-76B9-88A5-F2EA9E7428DC}"/>
              </a:ext>
            </a:extLst>
          </p:cNvPr>
          <p:cNvGrpSpPr/>
          <p:nvPr/>
        </p:nvGrpSpPr>
        <p:grpSpPr>
          <a:xfrm>
            <a:off x="3697909" y="564048"/>
            <a:ext cx="1693121" cy="572779"/>
            <a:chOff x="1810397" y="1107445"/>
            <a:chExt cx="1693121" cy="5727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4DD36-5B56-CFA2-1C09-7C4678B244C1}"/>
                </a:ext>
              </a:extLst>
            </p:cNvPr>
            <p:cNvSpPr txBox="1"/>
            <p:nvPr/>
          </p:nvSpPr>
          <p:spPr>
            <a:xfrm>
              <a:off x="1810397" y="1107445"/>
              <a:ext cx="15216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23%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351BA-E258-D7F3-8DE9-27F9DE9AC84F}"/>
                </a:ext>
              </a:extLst>
            </p:cNvPr>
            <p:cNvSpPr txBox="1"/>
            <p:nvPr/>
          </p:nvSpPr>
          <p:spPr>
            <a:xfrm>
              <a:off x="1810397" y="1372447"/>
              <a:ext cx="16931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 dirty="0">
                  <a:latin typeface="Raleway" pitchFamily="2" charset="77"/>
                </a:rPr>
                <a:t>річне заміщення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4C2C188-8EF0-951D-280F-625CB793E704}"/>
              </a:ext>
            </a:extLst>
          </p:cNvPr>
          <p:cNvGrpSpPr/>
          <p:nvPr/>
        </p:nvGrpSpPr>
        <p:grpSpPr>
          <a:xfrm>
            <a:off x="5407516" y="541462"/>
            <a:ext cx="3679151" cy="1350440"/>
            <a:chOff x="291303" y="4701814"/>
            <a:chExt cx="4905534" cy="180058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6331AE-3B2B-E99A-5232-F97CD8125099}"/>
                </a:ext>
              </a:extLst>
            </p:cNvPr>
            <p:cNvSpPr txBox="1"/>
            <p:nvPr/>
          </p:nvSpPr>
          <p:spPr>
            <a:xfrm>
              <a:off x="291304" y="4701814"/>
              <a:ext cx="240088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3,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3</a:t>
              </a:r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F42E2-9B98-4634-AEE5-8856932BF79E}"/>
                </a:ext>
              </a:extLst>
            </p:cNvPr>
            <p:cNvSpPr txBox="1"/>
            <p:nvPr/>
          </p:nvSpPr>
          <p:spPr>
            <a:xfrm>
              <a:off x="291304" y="5058363"/>
              <a:ext cx="2016840" cy="41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річна економія</a:t>
              </a:r>
              <a:endParaRPr lang="en-UA" sz="1400">
                <a:latin typeface="Raleway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A02609-300A-7802-8BDC-79D6FEBC0598}"/>
                </a:ext>
              </a:extLst>
            </p:cNvPr>
            <p:cNvSpPr txBox="1"/>
            <p:nvPr/>
          </p:nvSpPr>
          <p:spPr>
            <a:xfrm>
              <a:off x="291303" y="5394405"/>
              <a:ext cx="490553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GB" sz="1200" b="1" dirty="0">
                  <a:latin typeface="Raleway" pitchFamily="2" charset="77"/>
                </a:rPr>
                <a:t>3 </a:t>
              </a:r>
              <a:r>
                <a:rPr lang="uk-UA" sz="1200" b="1" dirty="0">
                  <a:latin typeface="Raleway" pitchFamily="2" charset="77"/>
                </a:rPr>
                <a:t>млн.</a:t>
              </a:r>
              <a:r>
                <a:rPr lang="en-GB" sz="1200" b="1" dirty="0">
                  <a:latin typeface="Raleway" pitchFamily="2" charset="77"/>
                </a:rPr>
                <a:t> </a:t>
              </a:r>
              <a:r>
                <a:rPr lang="uk-UA" sz="1200" b="1" dirty="0">
                  <a:latin typeface="Raleway" pitchFamily="2" charset="77"/>
                </a:rPr>
                <a:t>грн</a:t>
              </a:r>
              <a:r>
                <a:rPr lang="en-GB" sz="1200" dirty="0">
                  <a:latin typeface="Raleway" pitchFamily="2" charset="77"/>
                </a:rPr>
                <a:t> (</a:t>
              </a:r>
              <a:r>
                <a:rPr lang="ru-RU" sz="1200" dirty="0">
                  <a:latin typeface="Raleway" pitchFamily="2" charset="77"/>
                </a:rPr>
                <a:t>оплата ЕСКО як </a:t>
              </a:r>
              <a:r>
                <a:rPr lang="ru-RU" sz="1200" dirty="0" err="1">
                  <a:latin typeface="Raleway" pitchFamily="2" charset="77"/>
                </a:rPr>
                <a:t>повернення</a:t>
              </a:r>
              <a:r>
                <a:rPr lang="ru-RU" sz="1200" dirty="0">
                  <a:latin typeface="Raleway" pitchFamily="2" charset="77"/>
                </a:rPr>
                <a:t> </a:t>
              </a:r>
              <a:r>
                <a:rPr lang="ru-RU" sz="1200" dirty="0" err="1">
                  <a:latin typeface="Raleway" pitchFamily="2" charset="77"/>
                </a:rPr>
                <a:t>інвестицій</a:t>
              </a:r>
              <a:r>
                <a:rPr lang="en-GB" sz="1200" dirty="0">
                  <a:latin typeface="Raleway" pitchFamily="2" charset="77"/>
                </a:rPr>
                <a:t>)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GB" sz="1200" b="1" dirty="0">
                  <a:latin typeface="Raleway" pitchFamily="2" charset="77"/>
                </a:rPr>
                <a:t>0,</a:t>
              </a:r>
              <a:r>
                <a:rPr lang="uk-UA" sz="1200" b="1" dirty="0">
                  <a:latin typeface="Raleway" pitchFamily="2" charset="77"/>
                </a:rPr>
                <a:t>3</a:t>
              </a:r>
              <a:r>
                <a:rPr lang="en-GB" sz="1200" b="1" dirty="0">
                  <a:latin typeface="Raleway" pitchFamily="2" charset="77"/>
                </a:rPr>
                <a:t> </a:t>
              </a:r>
              <a:r>
                <a:rPr lang="uk-UA" sz="1200" b="1" dirty="0">
                  <a:latin typeface="Raleway" pitchFamily="2" charset="77"/>
                </a:rPr>
                <a:t>млн. грн</a:t>
              </a:r>
              <a:r>
                <a:rPr lang="en-GB" sz="1200" dirty="0">
                  <a:latin typeface="Raleway" pitchFamily="2" charset="77"/>
                </a:rPr>
                <a:t> (</a:t>
              </a:r>
              <a:r>
                <a:rPr lang="ru-RU" sz="1200" dirty="0" err="1">
                  <a:latin typeface="Raleway" pitchFamily="2" charset="77"/>
                </a:rPr>
                <a:t>економія</a:t>
              </a:r>
              <a:r>
                <a:rPr lang="ru-RU" sz="1200" dirty="0">
                  <a:latin typeface="Raleway" pitchFamily="2" charset="77"/>
                </a:rPr>
                <a:t> </a:t>
              </a:r>
              <a:r>
                <a:rPr lang="ru-RU" sz="1200" dirty="0" err="1">
                  <a:latin typeface="Raleway" pitchFamily="2" charset="77"/>
                </a:rPr>
                <a:t>залишається</a:t>
              </a:r>
              <a:r>
                <a:rPr lang="ru-RU" sz="1200" dirty="0">
                  <a:latin typeface="Raleway" pitchFamily="2" charset="77"/>
                </a:rPr>
                <a:t> водоканалу</a:t>
              </a:r>
              <a:r>
                <a:rPr lang="en-GB" sz="1200" dirty="0">
                  <a:latin typeface="Raleway" pitchFamily="2" charset="77"/>
                </a:rPr>
                <a:t>)</a:t>
              </a:r>
              <a:endParaRPr lang="ru-UA" sz="1200" dirty="0">
                <a:latin typeface="Raleway" pitchFamily="2" charset="77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EEC0F33-1119-5DAE-FFF9-7AE9741322AA}"/>
              </a:ext>
            </a:extLst>
          </p:cNvPr>
          <p:cNvGrpSpPr/>
          <p:nvPr/>
        </p:nvGrpSpPr>
        <p:grpSpPr>
          <a:xfrm>
            <a:off x="3460798" y="1333957"/>
            <a:ext cx="2567249" cy="788221"/>
            <a:chOff x="7015122" y="1451090"/>
            <a:chExt cx="3422998" cy="10509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B583FC-2103-69CB-293D-7623E2F8FEBC}"/>
                </a:ext>
              </a:extLst>
            </p:cNvPr>
            <p:cNvSpPr txBox="1"/>
            <p:nvPr/>
          </p:nvSpPr>
          <p:spPr>
            <a:xfrm>
              <a:off x="7015122" y="1804425"/>
              <a:ext cx="342299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latin typeface="Raleway" pitchFamily="2" charset="77"/>
                </a:rPr>
                <a:t>очікуваний строк дог.</a:t>
              </a:r>
              <a:endParaRPr lang="ru-UA" sz="1400" dirty="0">
                <a:latin typeface="Raleway" pitchFamily="2" charset="77"/>
              </a:endParaRPr>
            </a:p>
            <a:p>
              <a:r>
                <a:rPr lang="ru-UA" sz="1400" dirty="0">
                  <a:latin typeface="Raleway" pitchFamily="2" charset="77"/>
                </a:rPr>
                <a:t>1</a:t>
              </a:r>
              <a:r>
                <a:rPr lang="en-US" sz="1400" dirty="0">
                  <a:latin typeface="Raleway" pitchFamily="2" charset="77"/>
                </a:rPr>
                <a:t>5</a:t>
              </a:r>
              <a:r>
                <a:rPr lang="ru-UA" sz="1400" dirty="0">
                  <a:latin typeface="Raleway" pitchFamily="2" charset="77"/>
                </a:rPr>
                <a:t> </a:t>
              </a:r>
              <a:r>
                <a:rPr lang="uk-UA" sz="1400" dirty="0">
                  <a:latin typeface="Raleway" pitchFamily="2" charset="77"/>
                </a:rPr>
                <a:t>років</a:t>
              </a:r>
              <a:r>
                <a:rPr lang="ru-UA" sz="1400" dirty="0">
                  <a:latin typeface="Raleway" pitchFamily="2" charset="77"/>
                </a:rPr>
                <a:t> </a:t>
              </a:r>
              <a:r>
                <a:rPr lang="uk-UA" sz="1400" dirty="0">
                  <a:latin typeface="Raleway" pitchFamily="2" charset="77"/>
                </a:rPr>
                <a:t>(номінальний</a:t>
              </a:r>
              <a:r>
                <a:rPr lang="ru-UA" sz="1400" dirty="0">
                  <a:latin typeface="Raleway" pitchFamily="2" charset="77"/>
                </a:rPr>
                <a:t>)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B195E-F24A-32E0-97C3-3047049EE592}"/>
                </a:ext>
              </a:extLst>
            </p:cNvPr>
            <p:cNvSpPr txBox="1"/>
            <p:nvPr/>
          </p:nvSpPr>
          <p:spPr>
            <a:xfrm>
              <a:off x="7015122" y="1451090"/>
              <a:ext cx="265932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10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1CBFDE6-7EA9-0209-5B6D-B710F2338972}"/>
              </a:ext>
            </a:extLst>
          </p:cNvPr>
          <p:cNvGrpSpPr/>
          <p:nvPr/>
        </p:nvGrpSpPr>
        <p:grpSpPr>
          <a:xfrm>
            <a:off x="1720219" y="1334947"/>
            <a:ext cx="1994492" cy="633305"/>
            <a:chOff x="291304" y="3599823"/>
            <a:chExt cx="2659322" cy="8444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A84CF4-E030-752B-88D9-9AFE4D646509}"/>
                </a:ext>
              </a:extLst>
            </p:cNvPr>
            <p:cNvSpPr txBox="1"/>
            <p:nvPr/>
          </p:nvSpPr>
          <p:spPr>
            <a:xfrm>
              <a:off x="291304" y="3599823"/>
              <a:ext cx="2480973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42,5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5FE961-EF73-BDCD-13B9-9AFDD19FFB76}"/>
                </a:ext>
              </a:extLst>
            </p:cNvPr>
            <p:cNvSpPr txBox="1"/>
            <p:nvPr/>
          </p:nvSpPr>
          <p:spPr>
            <a:xfrm>
              <a:off x="291305" y="4033860"/>
              <a:ext cx="2659321" cy="41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/>
                </a:rPr>
                <a:t>ціна контракту</a:t>
              </a:r>
              <a:endParaRPr lang="en-UA" sz="140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BF51D4E-AD18-6774-D9C2-A624CDA4202A}"/>
              </a:ext>
            </a:extLst>
          </p:cNvPr>
          <p:cNvGrpSpPr/>
          <p:nvPr/>
        </p:nvGrpSpPr>
        <p:grpSpPr>
          <a:xfrm>
            <a:off x="57334" y="1334657"/>
            <a:ext cx="1702064" cy="1016860"/>
            <a:chOff x="291303" y="2515782"/>
            <a:chExt cx="2269419" cy="13558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FA1D66-444A-26EF-AE38-6553DF482EF7}"/>
                </a:ext>
              </a:extLst>
            </p:cNvPr>
            <p:cNvSpPr txBox="1"/>
            <p:nvPr/>
          </p:nvSpPr>
          <p:spPr>
            <a:xfrm>
              <a:off x="291304" y="2515782"/>
              <a:ext cx="1969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Raleway" pitchFamily="2" charset="77"/>
                  <a:cs typeface="Times New Roman" panose="02020603050405020304" pitchFamily="18" charset="0"/>
                </a:rPr>
                <a:t>150</a:t>
              </a:r>
              <a:r>
                <a:rPr lang="ru-UA" b="1" dirty="0">
                  <a:solidFill>
                    <a:srgbClr val="C00000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C00000"/>
                  </a:solidFill>
                  <a:latin typeface="Raleway" pitchFamily="2" charset="77"/>
                  <a:cs typeface="Times New Roman" panose="02020603050405020304" pitchFamily="18" charset="0"/>
                </a:rPr>
                <a:t>кВт-г</a:t>
              </a:r>
              <a:endParaRPr lang="en-UA">
                <a:solidFill>
                  <a:srgbClr val="C00000"/>
                </a:solidFill>
                <a:latin typeface="Raleway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4758F7-F69F-EB39-4F7A-662518BCA9BE}"/>
                </a:ext>
              </a:extLst>
            </p:cNvPr>
            <p:cNvSpPr txBox="1"/>
            <p:nvPr/>
          </p:nvSpPr>
          <p:spPr>
            <a:xfrm>
              <a:off x="291303" y="2886710"/>
              <a:ext cx="2269419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 dirty="0">
                  <a:latin typeface="Raleway" pitchFamily="2" charset="77"/>
                </a:rPr>
                <a:t>установка зберігання енергії</a:t>
              </a:r>
              <a:endParaRPr lang="en-UA" sz="1400">
                <a:latin typeface="Raleway" pitchFamily="2" charset="77"/>
              </a:endParaRPr>
            </a:p>
          </p:txBody>
        </p:sp>
      </p:grp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C7680AC4-35D7-246C-2924-71CD2873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4041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1C2C5DC0-0C49-2B0A-7798-D974C90DC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4010" y="167168"/>
            <a:ext cx="221194" cy="448602"/>
          </a:xfrm>
          <a:prstGeom prst="rect">
            <a:avLst/>
          </a:prstGeom>
        </p:spPr>
      </p:pic>
      <p:pic>
        <p:nvPicPr>
          <p:cNvPr id="21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3DA4C0EF-1A72-D5A4-1D20-D3C12EF7F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1"/>
            <a:ext cx="341172" cy="45489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BF1C76F-F354-C46F-5EA0-25EFCCF6DEEA}"/>
              </a:ext>
            </a:extLst>
          </p:cNvPr>
          <p:cNvGrpSpPr/>
          <p:nvPr/>
        </p:nvGrpSpPr>
        <p:grpSpPr>
          <a:xfrm>
            <a:off x="182600" y="2533558"/>
            <a:ext cx="4681625" cy="2527527"/>
            <a:chOff x="-101059" y="3489679"/>
            <a:chExt cx="6242167" cy="3370035"/>
          </a:xfrm>
        </p:grpSpPr>
        <p:graphicFrame>
          <p:nvGraphicFramePr>
            <p:cNvPr id="33" name="Диаграмма 32">
              <a:extLst>
                <a:ext uri="{FF2B5EF4-FFF2-40B4-BE49-F238E27FC236}">
                  <a16:creationId xmlns:a16="http://schemas.microsoft.com/office/drawing/2014/main" id="{E9BD259A-DA61-C04A-BA0A-63FA9FE8F5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8015761"/>
                </p:ext>
              </p:extLst>
            </p:nvPr>
          </p:nvGraphicFramePr>
          <p:xfrm>
            <a:off x="-101059" y="3489679"/>
            <a:ext cx="6242167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5AE5A-FF9B-711C-4ACD-7938949C0B86}"/>
                </a:ext>
              </a:extLst>
            </p:cNvPr>
            <p:cNvSpPr txBox="1"/>
            <p:nvPr/>
          </p:nvSpPr>
          <p:spPr>
            <a:xfrm>
              <a:off x="734698" y="3959282"/>
              <a:ext cx="90238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50" b="1" dirty="0"/>
                <a:t>Червень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323AE7-52EB-5BDD-D057-AC9BF1271128}"/>
                </a:ext>
              </a:extLst>
            </p:cNvPr>
            <p:cNvSpPr txBox="1"/>
            <p:nvPr/>
          </p:nvSpPr>
          <p:spPr>
            <a:xfrm>
              <a:off x="2783193" y="3925384"/>
              <a:ext cx="83398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50" b="1" dirty="0"/>
                <a:t>Липень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27874B-506E-716E-8016-FB700CF3C45E}"/>
                </a:ext>
              </a:extLst>
            </p:cNvPr>
            <p:cNvSpPr txBox="1"/>
            <p:nvPr/>
          </p:nvSpPr>
          <p:spPr>
            <a:xfrm>
              <a:off x="4781813" y="3934490"/>
              <a:ext cx="90024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50" b="1" dirty="0"/>
                <a:t>Серпень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C0F909-FD04-534D-BCAA-6A1E77144BA3}"/>
                </a:ext>
              </a:extLst>
            </p:cNvPr>
            <p:cNvSpPr txBox="1"/>
            <p:nvPr/>
          </p:nvSpPr>
          <p:spPr>
            <a:xfrm>
              <a:off x="1296198" y="5413205"/>
              <a:ext cx="6010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675" dirty="0">
                  <a:solidFill>
                    <a:schemeClr val="bg2">
                      <a:lumMod val="25000"/>
                    </a:schemeClr>
                  </a:solidFill>
                </a:rPr>
                <a:t>436</a:t>
              </a:r>
              <a:r>
                <a:rPr lang="ru-UA" sz="675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uk-UA" sz="675" dirty="0">
                  <a:solidFill>
                    <a:schemeClr val="bg2">
                      <a:lumMod val="25000"/>
                    </a:schemeClr>
                  </a:solidFill>
                </a:rPr>
                <a:t>тис</a:t>
              </a:r>
              <a:endParaRPr lang="ru-UA" sz="675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22D582-2203-28F7-6730-F5FBB23D2AEA}"/>
                </a:ext>
              </a:extLst>
            </p:cNvPr>
            <p:cNvSpPr txBox="1"/>
            <p:nvPr/>
          </p:nvSpPr>
          <p:spPr>
            <a:xfrm>
              <a:off x="3300084" y="5399481"/>
              <a:ext cx="6010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675" dirty="0">
                  <a:solidFill>
                    <a:schemeClr val="bg2">
                      <a:lumMod val="25000"/>
                    </a:schemeClr>
                  </a:solidFill>
                </a:rPr>
                <a:t>484 тис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669C5D-A1E6-38D7-3400-50BB98297CAE}"/>
                </a:ext>
              </a:extLst>
            </p:cNvPr>
            <p:cNvSpPr txBox="1"/>
            <p:nvPr/>
          </p:nvSpPr>
          <p:spPr>
            <a:xfrm>
              <a:off x="5265071" y="5443729"/>
              <a:ext cx="6010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675" dirty="0">
                  <a:solidFill>
                    <a:schemeClr val="bg2">
                      <a:lumMod val="25000"/>
                    </a:schemeClr>
                  </a:solidFill>
                </a:rPr>
                <a:t>417 тис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DC3263E-0A35-A41B-4A12-1349BD26A14A}"/>
                </a:ext>
              </a:extLst>
            </p:cNvPr>
            <p:cNvSpPr txBox="1"/>
            <p:nvPr/>
          </p:nvSpPr>
          <p:spPr>
            <a:xfrm rot="18530725">
              <a:off x="-181795" y="6293671"/>
              <a:ext cx="8297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Базовий рівень</a:t>
              </a:r>
              <a:endParaRPr lang="ru-UA" sz="525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5C5C8E-1B86-7295-E4C7-387BAD30F192}"/>
                </a:ext>
              </a:extLst>
            </p:cNvPr>
            <p:cNvSpPr txBox="1"/>
            <p:nvPr/>
          </p:nvSpPr>
          <p:spPr>
            <a:xfrm rot="18530725">
              <a:off x="268305" y="6293669"/>
              <a:ext cx="7826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075A2A-531A-C539-7DE0-077B333689DC}"/>
                </a:ext>
              </a:extLst>
            </p:cNvPr>
            <p:cNvSpPr txBox="1"/>
            <p:nvPr/>
          </p:nvSpPr>
          <p:spPr>
            <a:xfrm rot="18530725">
              <a:off x="704414" y="6215889"/>
              <a:ext cx="6608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9906F1D-110D-59BD-A813-7CF5EA28FD2C}"/>
                </a:ext>
              </a:extLst>
            </p:cNvPr>
            <p:cNvSpPr txBox="1"/>
            <p:nvPr/>
          </p:nvSpPr>
          <p:spPr>
            <a:xfrm rot="18530725">
              <a:off x="1097949" y="6155281"/>
              <a:ext cx="7805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5E88B02-39E1-E27F-56D7-B20D0DCF65CC}"/>
                </a:ext>
              </a:extLst>
            </p:cNvPr>
            <p:cNvSpPr txBox="1"/>
            <p:nvPr/>
          </p:nvSpPr>
          <p:spPr>
            <a:xfrm rot="18530725">
              <a:off x="1811076" y="6311228"/>
              <a:ext cx="8297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Базовий рівень</a:t>
              </a:r>
              <a:endParaRPr lang="ru-UA" sz="525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E8C685-FF8E-287D-D5C8-F710A2A21C00}"/>
                </a:ext>
              </a:extLst>
            </p:cNvPr>
            <p:cNvSpPr txBox="1"/>
            <p:nvPr/>
          </p:nvSpPr>
          <p:spPr>
            <a:xfrm rot="18530725">
              <a:off x="2261175" y="6311228"/>
              <a:ext cx="7826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B535DD-FA89-C1E8-969F-10BD00D34833}"/>
                </a:ext>
              </a:extLst>
            </p:cNvPr>
            <p:cNvSpPr txBox="1"/>
            <p:nvPr/>
          </p:nvSpPr>
          <p:spPr>
            <a:xfrm rot="18530725">
              <a:off x="2697284" y="6233448"/>
              <a:ext cx="6608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EB4DF1-6FA3-3D4C-E07C-B44C975B52B7}"/>
                </a:ext>
              </a:extLst>
            </p:cNvPr>
            <p:cNvSpPr txBox="1"/>
            <p:nvPr/>
          </p:nvSpPr>
          <p:spPr>
            <a:xfrm rot="18530725">
              <a:off x="3046484" y="6143312"/>
              <a:ext cx="7805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34E1BD-F026-2049-D90C-7CA675B61860}"/>
                </a:ext>
              </a:extLst>
            </p:cNvPr>
            <p:cNvSpPr txBox="1"/>
            <p:nvPr/>
          </p:nvSpPr>
          <p:spPr>
            <a:xfrm rot="18530725">
              <a:off x="3813685" y="6329441"/>
              <a:ext cx="8297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Базовий рівень</a:t>
              </a:r>
              <a:endParaRPr lang="ru-UA" sz="525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4CB7251-F50F-63B1-FD04-4768DBE8E818}"/>
                </a:ext>
              </a:extLst>
            </p:cNvPr>
            <p:cNvSpPr txBox="1"/>
            <p:nvPr/>
          </p:nvSpPr>
          <p:spPr>
            <a:xfrm rot="18530725">
              <a:off x="4263785" y="6329441"/>
              <a:ext cx="7826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Генерація СЕС</a:t>
              </a:r>
              <a:endParaRPr lang="ru-UA" sz="52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9B3833-79D6-C0AF-1764-4AAFCA99D943}"/>
                </a:ext>
              </a:extLst>
            </p:cNvPr>
            <p:cNvSpPr txBox="1"/>
            <p:nvPr/>
          </p:nvSpPr>
          <p:spPr>
            <a:xfrm rot="18530725">
              <a:off x="4699893" y="6251661"/>
              <a:ext cx="6608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Заміщення</a:t>
              </a:r>
              <a:endParaRPr lang="ru-UA" sz="525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3C3C2F6-2391-EF90-0422-D07552FCCF23}"/>
                </a:ext>
              </a:extLst>
            </p:cNvPr>
            <p:cNvSpPr txBox="1"/>
            <p:nvPr/>
          </p:nvSpPr>
          <p:spPr>
            <a:xfrm rot="18530725">
              <a:off x="5042683" y="6161525"/>
              <a:ext cx="79338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25" dirty="0"/>
                <a:t>Економія</a:t>
              </a:r>
            </a:p>
            <a:p>
              <a:r>
                <a:rPr lang="uk-UA" sz="525" dirty="0"/>
                <a:t>(Оплата ЕСКО)</a:t>
              </a:r>
              <a:endParaRPr lang="ru-UA" sz="525" dirty="0"/>
            </a:p>
          </p:txBody>
        </p:sp>
      </p:grpSp>
      <p:pic>
        <p:nvPicPr>
          <p:cNvPr id="17" name="Рисунок 16" descr="Изображение выглядит как на открытом воздухе, небо, человек, солнечная энергия&#10;&#10;Автоматически созданное описание">
            <a:extLst>
              <a:ext uri="{FF2B5EF4-FFF2-40B4-BE49-F238E27FC236}">
                <a16:creationId xmlns:a16="http://schemas.microsoft.com/office/drawing/2014/main" id="{F414B9DA-BF5B-95B7-7B8C-DAF810CBEA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491"/>
          <a:stretch/>
        </p:blipFill>
        <p:spPr>
          <a:xfrm>
            <a:off x="5168576" y="2047906"/>
            <a:ext cx="3914912" cy="18924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810FBCC-CDC2-55B2-6D3A-E89432CBA0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85" y="3646272"/>
            <a:ext cx="2245840" cy="1497227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286E78FE-55BE-D802-DAE9-DD85651DDA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7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на открытом воздухе, облако, небо, Солнечная энергия&#10;&#10;Автоматически созданное описание">
            <a:extLst>
              <a:ext uri="{FF2B5EF4-FFF2-40B4-BE49-F238E27FC236}">
                <a16:creationId xmlns:a16="http://schemas.microsoft.com/office/drawing/2014/main" id="{87464D18-31DB-CE12-4E83-75B14E4BB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0" b="12569"/>
          <a:stretch/>
        </p:blipFill>
        <p:spPr>
          <a:xfrm>
            <a:off x="4099556" y="2462637"/>
            <a:ext cx="4985858" cy="2140974"/>
          </a:xfrm>
          <a:prstGeom prst="rect">
            <a:avLst/>
          </a:prstGeom>
        </p:spPr>
      </p:pic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045A0B3F-D050-F03E-2B1A-B7C029FE7B02}"/>
              </a:ext>
            </a:extLst>
          </p:cNvPr>
          <p:cNvSpPr txBox="1">
            <a:spLocks/>
          </p:cNvSpPr>
          <p:nvPr/>
        </p:nvSpPr>
        <p:spPr>
          <a:xfrm>
            <a:off x="0" y="118839"/>
            <a:ext cx="8127177" cy="712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м.</a:t>
            </a:r>
            <a:r>
              <a:rPr lang="uk-UA" sz="2000" b="1" dirty="0">
                <a:solidFill>
                  <a:srgbClr val="C00000"/>
                </a:solidFill>
                <a:latin typeface="Raleway" pitchFamily="2" charset="77"/>
              </a:rPr>
              <a:t>Златопіль (</a:t>
            </a:r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Первомайський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) 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ЕСКО-СЕС Водоканал – </a:t>
            </a:r>
          </a:p>
          <a:p>
            <a:pPr algn="l"/>
            <a:r>
              <a:rPr lang="ru-RU" sz="1400" dirty="0" err="1">
                <a:solidFill>
                  <a:srgbClr val="128986"/>
                </a:solidFill>
                <a:latin typeface="Raleway" pitchFamily="2" charset="77"/>
              </a:rPr>
              <a:t>Насосна</a:t>
            </a:r>
            <a:r>
              <a:rPr lang="ru-RU" sz="14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400" dirty="0" err="1">
                <a:solidFill>
                  <a:srgbClr val="128986"/>
                </a:solidFill>
                <a:latin typeface="Raleway" pitchFamily="2" charset="77"/>
              </a:rPr>
              <a:t>станція</a:t>
            </a:r>
            <a:r>
              <a:rPr lang="ru-RU" sz="1400" dirty="0">
                <a:solidFill>
                  <a:srgbClr val="128986"/>
                </a:solidFill>
                <a:latin typeface="Raleway" pitchFamily="2" charset="77"/>
              </a:rPr>
              <a:t> 2-го </a:t>
            </a:r>
            <a:r>
              <a:rPr lang="ru-RU" sz="1400" dirty="0" err="1">
                <a:solidFill>
                  <a:srgbClr val="128986"/>
                </a:solidFill>
                <a:latin typeface="Raleway" pitchFamily="2" charset="77"/>
              </a:rPr>
              <a:t>підйому</a:t>
            </a:r>
            <a:endParaRPr lang="ru-RU" sz="1800" dirty="0">
              <a:solidFill>
                <a:srgbClr val="128986"/>
              </a:solidFill>
              <a:latin typeface="Raleway" pitchFamily="2" charset="77"/>
            </a:endParaRPr>
          </a:p>
          <a:p>
            <a:pPr algn="l"/>
            <a:endParaRPr lang="en-US" sz="2300" b="1" dirty="0">
              <a:solidFill>
                <a:srgbClr val="128986"/>
              </a:solidFill>
              <a:latin typeface="Raleway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7ABFEE-F45B-752E-2364-8EF06C36043F}"/>
              </a:ext>
            </a:extLst>
          </p:cNvPr>
          <p:cNvGrpSpPr/>
          <p:nvPr/>
        </p:nvGrpSpPr>
        <p:grpSpPr>
          <a:xfrm>
            <a:off x="1940583" y="913048"/>
            <a:ext cx="1860730" cy="788222"/>
            <a:chOff x="232338" y="2573747"/>
            <a:chExt cx="1860730" cy="7882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1500D3-588B-7B2F-FBB9-87D2073688A8}"/>
                </a:ext>
              </a:extLst>
            </p:cNvPr>
            <p:cNvSpPr txBox="1"/>
            <p:nvPr/>
          </p:nvSpPr>
          <p:spPr>
            <a:xfrm>
              <a:off x="232338" y="2573747"/>
              <a:ext cx="1860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375</a:t>
              </a:r>
              <a:r>
                <a:rPr lang="ru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000</a:t>
              </a:r>
              <a:r>
                <a:rPr lang="en-US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9C485D-294D-0A77-5F6E-C4D69F0F005E}"/>
                </a:ext>
              </a:extLst>
            </p:cNvPr>
            <p:cNvSpPr txBox="1"/>
            <p:nvPr/>
          </p:nvSpPr>
          <p:spPr>
            <a:xfrm>
              <a:off x="232338" y="2838749"/>
              <a:ext cx="18607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latin typeface="Raleway" pitchFamily="2" charset="77"/>
                </a:rPr>
                <a:t>річне</a:t>
              </a:r>
              <a:r>
                <a:rPr lang="ru-RU" sz="1400" dirty="0">
                  <a:latin typeface="Raleway" pitchFamily="2" charset="77"/>
                </a:rPr>
                <a:t> </a:t>
              </a:r>
              <a:r>
                <a:rPr lang="ru-RU" sz="1400" dirty="0" err="1">
                  <a:latin typeface="Raleway" pitchFamily="2" charset="77"/>
                </a:rPr>
                <a:t>виробництво</a:t>
              </a:r>
              <a:r>
                <a:rPr lang="ru-RU" sz="1400" dirty="0">
                  <a:latin typeface="Raleway" pitchFamily="2" charset="77"/>
                </a:rPr>
                <a:t> ел/е 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51988B7-307C-740C-AB77-F1800735724D}"/>
              </a:ext>
            </a:extLst>
          </p:cNvPr>
          <p:cNvGrpSpPr/>
          <p:nvPr/>
        </p:nvGrpSpPr>
        <p:grpSpPr>
          <a:xfrm>
            <a:off x="176388" y="913048"/>
            <a:ext cx="1657582" cy="614816"/>
            <a:chOff x="245380" y="1792364"/>
            <a:chExt cx="1657582" cy="6148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DCB495-FF64-6A23-D659-E5A8BC8FF40A}"/>
                </a:ext>
              </a:extLst>
            </p:cNvPr>
            <p:cNvSpPr txBox="1"/>
            <p:nvPr/>
          </p:nvSpPr>
          <p:spPr>
            <a:xfrm>
              <a:off x="245380" y="1792364"/>
              <a:ext cx="14771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350</a:t>
              </a:r>
              <a:r>
                <a:rPr lang="ru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</a:t>
              </a:r>
              <a:r>
                <a:rPr lang="uk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18E97C-F366-E551-1B93-98C4F06B26E9}"/>
                </a:ext>
              </a:extLst>
            </p:cNvPr>
            <p:cNvSpPr txBox="1"/>
            <p:nvPr/>
          </p:nvSpPr>
          <p:spPr>
            <a:xfrm>
              <a:off x="245380" y="2099403"/>
              <a:ext cx="165758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потужність СЕС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A80AEA6-9BBA-B8C2-C0AB-DFC2AB47F35D}"/>
              </a:ext>
            </a:extLst>
          </p:cNvPr>
          <p:cNvGrpSpPr/>
          <p:nvPr/>
        </p:nvGrpSpPr>
        <p:grpSpPr>
          <a:xfrm>
            <a:off x="3976515" y="936562"/>
            <a:ext cx="1693121" cy="567049"/>
            <a:chOff x="2348854" y="1119534"/>
            <a:chExt cx="1693121" cy="5670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4DD36-5B56-CFA2-1C09-7C4678B244C1}"/>
                </a:ext>
              </a:extLst>
            </p:cNvPr>
            <p:cNvSpPr txBox="1"/>
            <p:nvPr/>
          </p:nvSpPr>
          <p:spPr>
            <a:xfrm>
              <a:off x="2348854" y="1119534"/>
              <a:ext cx="15216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26%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351BA-E258-D7F3-8DE9-27F9DE9AC84F}"/>
                </a:ext>
              </a:extLst>
            </p:cNvPr>
            <p:cNvSpPr txBox="1"/>
            <p:nvPr/>
          </p:nvSpPr>
          <p:spPr>
            <a:xfrm>
              <a:off x="2348854" y="1378806"/>
              <a:ext cx="16931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річна економія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027461B-C8AF-3099-B09E-309DDECBD5BE}"/>
              </a:ext>
            </a:extLst>
          </p:cNvPr>
          <p:cNvGrpSpPr/>
          <p:nvPr/>
        </p:nvGrpSpPr>
        <p:grpSpPr>
          <a:xfrm>
            <a:off x="5541739" y="918281"/>
            <a:ext cx="3853182" cy="1350440"/>
            <a:chOff x="218478" y="3526360"/>
            <a:chExt cx="3853182" cy="13504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6331AE-3B2B-E99A-5232-F97CD8125099}"/>
                </a:ext>
              </a:extLst>
            </p:cNvPr>
            <p:cNvSpPr txBox="1"/>
            <p:nvPr/>
          </p:nvSpPr>
          <p:spPr>
            <a:xfrm>
              <a:off x="218478" y="3526360"/>
              <a:ext cx="18006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3,4 </a:t>
              </a:r>
              <a:r>
                <a:rPr lang="uk-UA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F42E2-9B98-4634-AEE5-8856932BF79E}"/>
                </a:ext>
              </a:extLst>
            </p:cNvPr>
            <p:cNvSpPr txBox="1"/>
            <p:nvPr/>
          </p:nvSpPr>
          <p:spPr>
            <a:xfrm>
              <a:off x="218478" y="3793772"/>
              <a:ext cx="15126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річна економія</a:t>
              </a:r>
              <a:endParaRPr lang="en-UA" sz="1400">
                <a:latin typeface="Raleway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A02609-300A-7802-8BDC-79D6FEBC0598}"/>
                </a:ext>
              </a:extLst>
            </p:cNvPr>
            <p:cNvSpPr txBox="1"/>
            <p:nvPr/>
          </p:nvSpPr>
          <p:spPr>
            <a:xfrm>
              <a:off x="218478" y="4045803"/>
              <a:ext cx="38531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b="1">
                  <a:latin typeface="Raleway" pitchFamily="2" charset="77"/>
                </a:rPr>
                <a:t>2,8 </a:t>
              </a:r>
              <a:r>
                <a:rPr lang="uk-UA" sz="1200" b="1">
                  <a:latin typeface="Raleway" pitchFamily="2" charset="77"/>
                </a:rPr>
                <a:t>млн. грн</a:t>
              </a:r>
              <a:r>
                <a:rPr lang="en-GB" sz="1200">
                  <a:latin typeface="Raleway" pitchFamily="2" charset="77"/>
                </a:rPr>
                <a:t> (</a:t>
              </a:r>
              <a:r>
                <a:rPr lang="ru-RU" sz="1200">
                  <a:latin typeface="Raleway" pitchFamily="2" charset="77"/>
                </a:rPr>
                <a:t>оплата ЕСКО як </a:t>
              </a:r>
              <a:r>
                <a:rPr lang="ru-RU" sz="1200" err="1">
                  <a:latin typeface="Raleway" pitchFamily="2" charset="77"/>
                </a:rPr>
                <a:t>повернення</a:t>
              </a:r>
              <a:r>
                <a:rPr lang="ru-RU" sz="1200">
                  <a:latin typeface="Raleway" pitchFamily="2" charset="77"/>
                </a:rPr>
                <a:t> </a:t>
              </a:r>
              <a:r>
                <a:rPr lang="ru-RU" sz="1200" err="1">
                  <a:latin typeface="Raleway" pitchFamily="2" charset="77"/>
                </a:rPr>
                <a:t>інвестицій</a:t>
              </a:r>
              <a:r>
                <a:rPr lang="en-GB" sz="1200">
                  <a:latin typeface="Raleway" pitchFamily="2" charset="77"/>
                </a:rPr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b="1">
                  <a:latin typeface="Raleway" pitchFamily="2" charset="77"/>
                </a:rPr>
                <a:t>0,6 </a:t>
              </a:r>
              <a:r>
                <a:rPr lang="uk-UA" sz="1200" b="1">
                  <a:latin typeface="Raleway" pitchFamily="2" charset="77"/>
                </a:rPr>
                <a:t>млн. грн</a:t>
              </a:r>
              <a:r>
                <a:rPr lang="en-GB" sz="1200">
                  <a:latin typeface="Raleway" pitchFamily="2" charset="77"/>
                </a:rPr>
                <a:t> (</a:t>
              </a:r>
              <a:r>
                <a:rPr lang="ru-RU" sz="1200" err="1">
                  <a:latin typeface="Raleway" pitchFamily="2" charset="77"/>
                </a:rPr>
                <a:t>економія</a:t>
              </a:r>
              <a:r>
                <a:rPr lang="ru-RU" sz="1200">
                  <a:latin typeface="Raleway" pitchFamily="2" charset="77"/>
                </a:rPr>
                <a:t> </a:t>
              </a:r>
              <a:r>
                <a:rPr lang="ru-RU" sz="1200" err="1">
                  <a:latin typeface="Raleway" pitchFamily="2" charset="77"/>
                </a:rPr>
                <a:t>залишається</a:t>
              </a:r>
              <a:r>
                <a:rPr lang="ru-RU" sz="1200">
                  <a:latin typeface="Raleway" pitchFamily="2" charset="77"/>
                </a:rPr>
                <a:t> водоканалу</a:t>
              </a:r>
              <a:r>
                <a:rPr lang="en-GB" sz="1200">
                  <a:latin typeface="Raleway" pitchFamily="2" charset="77"/>
                </a:rPr>
                <a:t>)</a:t>
              </a:r>
              <a:endParaRPr lang="ru-UA" sz="1200">
                <a:latin typeface="Raleway" pitchFamily="2" charset="77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C13C8BA-1568-D630-0FD6-94512FA68EEC}"/>
              </a:ext>
            </a:extLst>
          </p:cNvPr>
          <p:cNvGrpSpPr/>
          <p:nvPr/>
        </p:nvGrpSpPr>
        <p:grpSpPr>
          <a:xfrm>
            <a:off x="1982024" y="2851558"/>
            <a:ext cx="1994491" cy="585973"/>
            <a:chOff x="2348854" y="2565751"/>
            <a:chExt cx="1994491" cy="5859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E0F0CE-6C70-94BA-8863-6CF0FC601310}"/>
                </a:ext>
              </a:extLst>
            </p:cNvPr>
            <p:cNvSpPr txBox="1"/>
            <p:nvPr/>
          </p:nvSpPr>
          <p:spPr>
            <a:xfrm>
              <a:off x="2348854" y="2565751"/>
              <a:ext cx="19944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25</a:t>
              </a:r>
              <a:r>
                <a:rPr lang="en-US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62306F-3A95-57B0-72F1-87F8703B0456}"/>
                </a:ext>
              </a:extLst>
            </p:cNvPr>
            <p:cNvSpPr txBox="1"/>
            <p:nvPr/>
          </p:nvSpPr>
          <p:spPr>
            <a:xfrm>
              <a:off x="2348854" y="2843947"/>
              <a:ext cx="19944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строк експлуатації</a:t>
              </a:r>
              <a:endParaRPr lang="en-UA" sz="1400">
                <a:latin typeface="Raleway" pitchFamily="2" charset="77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C7FF7F4-4434-25C8-0D34-9422AEBF580A}"/>
              </a:ext>
            </a:extLst>
          </p:cNvPr>
          <p:cNvGrpSpPr/>
          <p:nvPr/>
        </p:nvGrpSpPr>
        <p:grpSpPr>
          <a:xfrm>
            <a:off x="1940583" y="1706933"/>
            <a:ext cx="2202236" cy="1013461"/>
            <a:chOff x="4083924" y="1119534"/>
            <a:chExt cx="2202236" cy="10134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B583FC-2103-69CB-293D-7623E2F8FEBC}"/>
                </a:ext>
              </a:extLst>
            </p:cNvPr>
            <p:cNvSpPr txBox="1"/>
            <p:nvPr/>
          </p:nvSpPr>
          <p:spPr>
            <a:xfrm>
              <a:off x="4091555" y="1394331"/>
              <a:ext cx="2194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latin typeface="Raleway" pitchFamily="2" charset="77"/>
                </a:rPr>
                <a:t>очікуваний строк договору</a:t>
              </a:r>
              <a:endParaRPr lang="ru-UA" sz="1400">
                <a:latin typeface="Raleway" pitchFamily="2" charset="77"/>
              </a:endParaRPr>
            </a:p>
            <a:p>
              <a:r>
                <a:rPr lang="ru-UA" sz="1400">
                  <a:latin typeface="Raleway" pitchFamily="2" charset="77"/>
                </a:rPr>
                <a:t>1</a:t>
              </a:r>
              <a:r>
                <a:rPr lang="en-US" sz="1400" dirty="0">
                  <a:latin typeface="Raleway" pitchFamily="2" charset="77"/>
                </a:rPr>
                <a:t>2</a:t>
              </a:r>
              <a:r>
                <a:rPr lang="ru-UA" sz="1400">
                  <a:latin typeface="Raleway" pitchFamily="2" charset="77"/>
                </a:rPr>
                <a:t> </a:t>
              </a:r>
              <a:r>
                <a:rPr lang="uk-UA" sz="1400" dirty="0">
                  <a:latin typeface="Raleway" pitchFamily="2" charset="77"/>
                </a:rPr>
                <a:t>років</a:t>
              </a:r>
              <a:r>
                <a:rPr lang="ru-UA" sz="1400">
                  <a:latin typeface="Raleway" pitchFamily="2" charset="77"/>
                </a:rPr>
                <a:t> </a:t>
              </a:r>
              <a:r>
                <a:rPr lang="uk-UA" sz="1400" dirty="0">
                  <a:latin typeface="Raleway" pitchFamily="2" charset="77"/>
                </a:rPr>
                <a:t>(номінальний</a:t>
              </a:r>
              <a:r>
                <a:rPr lang="ru-UA" sz="1400">
                  <a:latin typeface="Raleway" pitchFamily="2" charset="77"/>
                </a:rPr>
                <a:t>)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B195E-F24A-32E0-97C3-3047049EE592}"/>
                </a:ext>
              </a:extLst>
            </p:cNvPr>
            <p:cNvSpPr txBox="1"/>
            <p:nvPr/>
          </p:nvSpPr>
          <p:spPr>
            <a:xfrm>
              <a:off x="4083924" y="1119534"/>
              <a:ext cx="19944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8</a:t>
              </a:r>
              <a:r>
                <a:rPr lang="en-US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sz="1800" b="1" dirty="0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років</a:t>
              </a:r>
              <a:endParaRPr lang="en-UA">
                <a:latin typeface="Raleway" pitchFamily="2" charset="77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EB46C54-2D67-383B-29E4-FD128135E8A0}"/>
              </a:ext>
            </a:extLst>
          </p:cNvPr>
          <p:cNvGrpSpPr/>
          <p:nvPr/>
        </p:nvGrpSpPr>
        <p:grpSpPr>
          <a:xfrm>
            <a:off x="168357" y="1710900"/>
            <a:ext cx="1994491" cy="590166"/>
            <a:chOff x="2324971" y="1817154"/>
            <a:chExt cx="1994491" cy="590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A84CF4-E030-752B-88D9-9AFE4D646509}"/>
                </a:ext>
              </a:extLst>
            </p:cNvPr>
            <p:cNvSpPr txBox="1"/>
            <p:nvPr/>
          </p:nvSpPr>
          <p:spPr>
            <a:xfrm>
              <a:off x="2324971" y="1817154"/>
              <a:ext cx="1860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28 </a:t>
              </a:r>
              <a:r>
                <a:rPr lang="uk-UA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млн грн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5FE961-EF73-BDCD-13B9-9AFDD19FFB76}"/>
                </a:ext>
              </a:extLst>
            </p:cNvPr>
            <p:cNvSpPr txBox="1"/>
            <p:nvPr/>
          </p:nvSpPr>
          <p:spPr>
            <a:xfrm>
              <a:off x="2324971" y="2099543"/>
              <a:ext cx="19944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/>
                </a:rPr>
                <a:t>ціна контракту</a:t>
              </a:r>
              <a:endParaRPr lang="en-UA" sz="1400"/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74FEEBC-7AB7-3C38-160A-F86A5FC83DF9}"/>
              </a:ext>
            </a:extLst>
          </p:cNvPr>
          <p:cNvSpPr txBox="1">
            <a:spLocks/>
          </p:cNvSpPr>
          <p:nvPr/>
        </p:nvSpPr>
        <p:spPr>
          <a:xfrm>
            <a:off x="7003630" y="4358255"/>
            <a:ext cx="2391291" cy="246033"/>
          </a:xfrm>
          <a:prstGeom prst="rect">
            <a:avLst/>
          </a:prstGeom>
        </p:spPr>
        <p:txBody>
          <a:bodyPr wrap="square" lIns="91252" tIns="45627" rIns="91252" bIns="45627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defTabSz="91224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  <a:latin typeface="+mn-lt"/>
              </a:rPr>
              <a:t>Zlatopil</a:t>
            </a:r>
            <a:r>
              <a:rPr lang="en-US" sz="1000" b="1" dirty="0">
                <a:solidFill>
                  <a:schemeClr val="bg1"/>
                </a:solidFill>
                <a:latin typeface="+mn-lt"/>
              </a:rPr>
              <a:t> Water Facility SPP</a:t>
            </a:r>
            <a:endParaRPr lang="en-GB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108718C-C882-E880-7AA4-990FFE3A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613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EE23410F-B0D1-A0BE-3BF9-C1D4BB295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11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AF417063-DE8C-AFE1-FC51-8181B321E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07C937F2-A35C-530C-D722-F6C755ED9A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3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>
            <a:spLocks noGrp="1"/>
          </p:cNvSpPr>
          <p:nvPr>
            <p:ph type="ctrTitle" idx="4294967295"/>
          </p:nvPr>
        </p:nvSpPr>
        <p:spPr>
          <a:xfrm>
            <a:off x="1187624" y="1455395"/>
            <a:ext cx="654786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>
                <a:solidFill>
                  <a:srgbClr val="148986"/>
                </a:solidFill>
              </a:rPr>
              <a:t>Дякую за увагу</a:t>
            </a:r>
            <a:r>
              <a:rPr lang="en" sz="4000" dirty="0">
                <a:solidFill>
                  <a:srgbClr val="148986"/>
                </a:solidFill>
              </a:rPr>
              <a:t>!</a:t>
            </a:r>
            <a:endParaRPr sz="2200" dirty="0">
              <a:solidFill>
                <a:srgbClr val="14898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A3FAC-14AF-784A-B9B1-EBAA4FC0E26A}"/>
              </a:ext>
            </a:extLst>
          </p:cNvPr>
          <p:cNvSpPr txBox="1"/>
          <p:nvPr/>
        </p:nvSpPr>
        <p:spPr>
          <a:xfrm>
            <a:off x="8676456" y="4803998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1200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7" name="Google Shape;145;p17">
            <a:extLst>
              <a:ext uri="{FF2B5EF4-FFF2-40B4-BE49-F238E27FC236}">
                <a16:creationId xmlns:a16="http://schemas.microsoft.com/office/drawing/2014/main" id="{5BAA4ECF-D7FB-E7DF-337C-3317423F4F6B}"/>
              </a:ext>
            </a:extLst>
          </p:cNvPr>
          <p:cNvSpPr txBox="1">
            <a:spLocks/>
          </p:cNvSpPr>
          <p:nvPr/>
        </p:nvSpPr>
        <p:spPr bwMode="auto">
          <a:xfrm>
            <a:off x="545200" y="2689762"/>
            <a:ext cx="6768752" cy="14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171446" indent="-171446" algn="l" rtl="0" eaLnBrk="0" fontAlgn="base" hangingPunct="0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charset="0"/>
              <a:buNone/>
            </a:pPr>
            <a:r>
              <a:rPr lang="uk-UA" sz="1400" b="1" dirty="0">
                <a:latin typeface="Raleway"/>
                <a:sym typeface="Raleway"/>
              </a:rPr>
              <a:t>Корчміт Олексій</a:t>
            </a:r>
          </a:p>
          <a:p>
            <a:pPr marL="0" indent="0" defTabSz="914400">
              <a:buNone/>
            </a:pPr>
            <a:r>
              <a:rPr lang="en-US" sz="1400" b="1" dirty="0">
                <a:latin typeface="Raleway"/>
                <a:sym typeface="Raleway"/>
              </a:rPr>
              <a:t>050-557-67-75</a:t>
            </a:r>
          </a:p>
          <a:p>
            <a:pPr marL="0" indent="0" defTabSz="914400">
              <a:buNone/>
            </a:pPr>
            <a:r>
              <a:rPr lang="en-US" sz="1400" b="1" dirty="0" err="1">
                <a:latin typeface="Raleway"/>
                <a:sym typeface="Raleway"/>
              </a:rPr>
              <a:t>korchmit@ukr.net</a:t>
            </a:r>
            <a:endParaRPr lang="uk-UA" sz="1400" b="1" dirty="0">
              <a:latin typeface="Raleway"/>
              <a:sym typeface="Raleway"/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5AC226F8-1A2E-2E6D-79B0-747708B3A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4;p17">
            <a:extLst>
              <a:ext uri="{FF2B5EF4-FFF2-40B4-BE49-F238E27FC236}">
                <a16:creationId xmlns:a16="http://schemas.microsoft.com/office/drawing/2014/main" id="{3F4B6F6F-495B-9E89-682F-99F9E6536367}"/>
              </a:ext>
            </a:extLst>
          </p:cNvPr>
          <p:cNvSpPr txBox="1">
            <a:spLocks/>
          </p:cNvSpPr>
          <p:nvPr/>
        </p:nvSpPr>
        <p:spPr>
          <a:xfrm>
            <a:off x="218478" y="118839"/>
            <a:ext cx="7456646" cy="1252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Створено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всю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необхідну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законодавчу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базу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енергосервісу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у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бюджетній</a:t>
            </a:r>
            <a:r>
              <a:rPr lang="en-US" sz="2000" b="1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err="1">
                <a:solidFill>
                  <a:srgbClr val="148986"/>
                </a:solidFill>
                <a:ea typeface="+mj-lt"/>
                <a:cs typeface="+mj-lt"/>
              </a:rPr>
              <a:t>сфері</a:t>
            </a:r>
            <a:endParaRPr lang="en-US" sz="2000" b="1">
              <a:ea typeface="+mj-lt"/>
              <a:cs typeface="+mj-lt"/>
            </a:endParaRPr>
          </a:p>
        </p:txBody>
      </p:sp>
      <p:grpSp>
        <p:nvGrpSpPr>
          <p:cNvPr id="6" name="Группа 4">
            <a:extLst>
              <a:ext uri="{FF2B5EF4-FFF2-40B4-BE49-F238E27FC236}">
                <a16:creationId xmlns:a16="http://schemas.microsoft.com/office/drawing/2014/main" id="{A733BA8A-BE3E-DC50-2258-62EBA2083767}"/>
              </a:ext>
            </a:extLst>
          </p:cNvPr>
          <p:cNvGrpSpPr/>
          <p:nvPr/>
        </p:nvGrpSpPr>
        <p:grpSpPr>
          <a:xfrm>
            <a:off x="319037" y="934599"/>
            <a:ext cx="8496300" cy="2470531"/>
            <a:chOff x="306903" y="789551"/>
            <a:chExt cx="8496300" cy="2470531"/>
          </a:xfrm>
        </p:grpSpPr>
        <p:sp>
          <p:nvSpPr>
            <p:cNvPr id="11" name="Прямоугольник 7">
              <a:extLst>
                <a:ext uri="{FF2B5EF4-FFF2-40B4-BE49-F238E27FC236}">
                  <a16:creationId xmlns:a16="http://schemas.microsoft.com/office/drawing/2014/main" id="{6DB09D00-F792-D15F-0438-AB43727051B4}"/>
                </a:ext>
              </a:extLst>
            </p:cNvPr>
            <p:cNvSpPr/>
            <p:nvPr/>
          </p:nvSpPr>
          <p:spPr>
            <a:xfrm>
              <a:off x="917810" y="1162212"/>
              <a:ext cx="3429000" cy="307777"/>
            </a:xfrm>
            <a:prstGeom prst="rect">
              <a:avLst/>
            </a:prstGeom>
          </p:spPr>
          <p:txBody>
            <a:bodyPr lIns="91440" tIns="45720" rIns="91440" bIns="45720" anchor="t">
              <a:spAutoFit/>
            </a:bodyPr>
            <a:lstStyle/>
            <a:p>
              <a:r>
                <a:rPr lang="uk-UA" sz="1400" b="1">
                  <a:solidFill>
                    <a:prstClr val="black"/>
                  </a:solidFill>
                  <a:ea typeface="+mn-lt"/>
                  <a:cs typeface="+mn-lt"/>
                </a:rPr>
                <a:t>№ 327-VIII від 09.04.2015  </a:t>
              </a:r>
            </a:p>
          </p:txBody>
        </p:sp>
        <p:sp>
          <p:nvSpPr>
            <p:cNvPr id="12" name="Прямоугольник 8">
              <a:extLst>
                <a:ext uri="{FF2B5EF4-FFF2-40B4-BE49-F238E27FC236}">
                  <a16:creationId xmlns:a16="http://schemas.microsoft.com/office/drawing/2014/main" id="{57016102-8574-3CAF-1BBE-D57EF64CBB4B}"/>
                </a:ext>
              </a:extLst>
            </p:cNvPr>
            <p:cNvSpPr/>
            <p:nvPr/>
          </p:nvSpPr>
          <p:spPr>
            <a:xfrm>
              <a:off x="5519070" y="1141023"/>
              <a:ext cx="3177052" cy="30008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uk-UA" sz="1350" b="1">
                  <a:solidFill>
                    <a:prstClr val="black"/>
                  </a:solidFill>
                  <a:ea typeface="+mn-lt"/>
                  <a:cs typeface="+mn-lt"/>
                </a:rPr>
                <a:t>№ 328-VIII від 09.04.2015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B59787-6AC5-7FF8-B3FB-8EA58F2230ED}"/>
                </a:ext>
              </a:extLst>
            </p:cNvPr>
            <p:cNvSpPr txBox="1"/>
            <p:nvPr/>
          </p:nvSpPr>
          <p:spPr>
            <a:xfrm>
              <a:off x="5519070" y="1403225"/>
              <a:ext cx="3271855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 algn="ctr">
                <a:defRPr sz="1500" i="1">
                  <a:solidFill>
                    <a:prstClr val="black"/>
                  </a:solidFill>
                  <a:latin typeface="Corbel" panose="020B0503020204020204" pitchFamily="34" charset="0"/>
                </a:defRPr>
              </a:lvl1pPr>
            </a:lstStyle>
            <a:p>
              <a:pPr algn="l"/>
              <a:r>
                <a:rPr lang="en-GB" sz="1200" i="0" err="1">
                  <a:latin typeface="Corbel"/>
                </a:rPr>
                <a:t>щодо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можливості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розпорядників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бюджетних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коштів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брати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довгострокові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зобов’язання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за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енергосервісом</a:t>
              </a:r>
              <a:r>
                <a:rPr lang="en-GB" sz="1200" i="0">
                  <a:latin typeface="Corbel"/>
                </a:rPr>
                <a:t> (</a:t>
              </a:r>
              <a:r>
                <a:rPr lang="en-GB" sz="1200" i="0" err="1">
                  <a:latin typeface="Corbel"/>
                </a:rPr>
                <a:t>зміни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до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Бюджетного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Кодексу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України</a:t>
              </a:r>
              <a:r>
                <a:rPr lang="en-GB" sz="1200" i="0">
                  <a:latin typeface="Corbel"/>
                </a:rPr>
                <a:t>)</a:t>
              </a:r>
              <a:endParaRPr lang="en-US">
                <a:latin typeface="Corbe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830533-E260-68CA-4CCF-CA1CD466E791}"/>
                </a:ext>
              </a:extLst>
            </p:cNvPr>
            <p:cNvSpPr txBox="1"/>
            <p:nvPr/>
          </p:nvSpPr>
          <p:spPr>
            <a:xfrm>
              <a:off x="917810" y="1415188"/>
              <a:ext cx="348525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 algn="ctr">
                <a:defRPr sz="1500" i="1">
                  <a:solidFill>
                    <a:prstClr val="black"/>
                  </a:solidFill>
                  <a:latin typeface="Corbel" panose="020B0503020204020204" pitchFamily="34" charset="0"/>
                </a:defRPr>
              </a:lvl1pPr>
            </a:lstStyle>
            <a:p>
              <a:pPr algn="l"/>
              <a:r>
                <a:rPr lang="en-GB" sz="1200" i="0" err="1">
                  <a:latin typeface="Corbel"/>
                </a:rPr>
                <a:t>щодо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визначення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механізмів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енергосервісу</a:t>
              </a:r>
              <a:r>
                <a:rPr lang="en-GB" sz="1200" i="0">
                  <a:latin typeface="Corbel"/>
                </a:rPr>
                <a:t> </a:t>
              </a:r>
              <a:endParaRPr lang="en-US"/>
            </a:p>
            <a:p>
              <a:pPr algn="l"/>
              <a:r>
                <a:rPr lang="en-GB" sz="1200" i="0">
                  <a:latin typeface="Corbel"/>
                </a:rPr>
                <a:t>(у </a:t>
              </a:r>
              <a:r>
                <a:rPr lang="en-GB" sz="1200" i="0" err="1">
                  <a:latin typeface="Corbel"/>
                </a:rPr>
                <a:t>тому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числі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особливостей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здійснення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державних</a:t>
              </a:r>
              <a:r>
                <a:rPr lang="en-GB" sz="1200" i="0">
                  <a:latin typeface="Corbel"/>
                </a:rPr>
                <a:t>/</a:t>
              </a:r>
              <a:r>
                <a:rPr lang="en-GB" sz="1200" i="0" err="1">
                  <a:latin typeface="Corbel"/>
                </a:rPr>
                <a:t>публічних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закупівель</a:t>
              </a:r>
              <a:r>
                <a:rPr lang="en-GB" sz="1200" i="0">
                  <a:latin typeface="Corbel"/>
                </a:rPr>
                <a:t> </a:t>
              </a:r>
              <a:r>
                <a:rPr lang="en-GB" sz="1200" i="0" err="1">
                  <a:latin typeface="Corbel"/>
                </a:rPr>
                <a:t>енергосервісу</a:t>
              </a:r>
              <a:r>
                <a:rPr lang="en-GB" sz="1200" i="0">
                  <a:latin typeface="Corbel"/>
                </a:rPr>
                <a:t>)</a:t>
              </a:r>
              <a:endParaRPr lang="en-GB"/>
            </a:p>
          </p:txBody>
        </p:sp>
        <p:sp>
          <p:nvSpPr>
            <p:cNvPr id="17" name="Заголовок 1">
              <a:extLst>
                <a:ext uri="{FF2B5EF4-FFF2-40B4-BE49-F238E27FC236}">
                  <a16:creationId xmlns:a16="http://schemas.microsoft.com/office/drawing/2014/main" id="{99ACF438-7E42-D09B-D086-23133DD68622}"/>
                </a:ext>
              </a:extLst>
            </p:cNvPr>
            <p:cNvSpPr txBox="1">
              <a:spLocks/>
            </p:cNvSpPr>
            <p:nvPr/>
          </p:nvSpPr>
          <p:spPr>
            <a:xfrm>
              <a:off x="811139" y="2766084"/>
              <a:ext cx="2591968" cy="493998"/>
            </a:xfrm>
            <a:prstGeom prst="rect">
              <a:avLst/>
            </a:prstGeom>
          </p:spPr>
          <p:txBody>
            <a:bodyPr lIns="91440" tIns="45720" rIns="91440" bIns="45720" anchor="ctr">
              <a:noAutofit/>
            </a:bodyPr>
            <a:lstStyle>
              <a:defPPr>
                <a:defRPr lang="ru-RU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b="1" i="1">
                  <a:solidFill>
                    <a:schemeClr val="tx2"/>
                  </a:solidFill>
                  <a:latin typeface="Corbel" panose="020B0503020204020204" pitchFamily="34" charset="0"/>
                  <a:ea typeface="+mj-ea"/>
                  <a:cs typeface="Times New Roman" pitchFamily="18" charset="0"/>
                </a:defRPr>
              </a:lvl1pPr>
            </a:lstStyle>
            <a:p>
              <a:pPr algn="l"/>
              <a:r>
                <a:rPr lang="en-GB" sz="1400" b="0" i="0" err="1">
                  <a:solidFill>
                    <a:srgbClr val="128986"/>
                  </a:solidFill>
                  <a:latin typeface="Corbel"/>
                </a:rPr>
                <a:t>Примірний</a:t>
              </a:r>
              <a:r>
                <a:rPr lang="en-GB" sz="1400" b="0" i="0">
                  <a:solidFill>
                    <a:srgbClr val="128986"/>
                  </a:solidFill>
                  <a:latin typeface="Corbel"/>
                </a:rPr>
                <a:t> </a:t>
              </a:r>
              <a:r>
                <a:rPr lang="en-GB" sz="1400" b="0" i="0" err="1">
                  <a:solidFill>
                    <a:srgbClr val="128986"/>
                  </a:solidFill>
                  <a:latin typeface="Corbel"/>
                </a:rPr>
                <a:t>енергосервісний</a:t>
              </a:r>
              <a:r>
                <a:rPr lang="en-GB" sz="1400" b="0" i="0">
                  <a:solidFill>
                    <a:srgbClr val="128986"/>
                  </a:solidFill>
                  <a:latin typeface="Corbel"/>
                </a:rPr>
                <a:t> </a:t>
              </a:r>
              <a:r>
                <a:rPr lang="en-GB" sz="1400" b="0" i="0" err="1">
                  <a:solidFill>
                    <a:srgbClr val="128986"/>
                  </a:solidFill>
                  <a:latin typeface="Corbel"/>
                </a:rPr>
                <a:t>договір</a:t>
              </a:r>
              <a:endParaRPr lang="en-GB" sz="1400" b="0" i="0" err="1">
                <a:solidFill>
                  <a:srgbClr val="12898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72B873-EB36-04BF-A463-4ACDEC324C97}"/>
                </a:ext>
              </a:extLst>
            </p:cNvPr>
            <p:cNvSpPr txBox="1"/>
            <p:nvPr/>
          </p:nvSpPr>
          <p:spPr>
            <a:xfrm>
              <a:off x="311716" y="789551"/>
              <a:ext cx="8484637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rgbClr val="1E9E85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Прийнято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Закони</a:t>
              </a:r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України</a:t>
              </a:r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 - 2015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рік</a:t>
              </a:r>
              <a:endParaRPr lang="en-GB" sz="1800" b="0" err="1">
                <a:solidFill>
                  <a:srgbClr val="128986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ED8889-43DC-E769-60C3-53BC50B9D241}"/>
                </a:ext>
              </a:extLst>
            </p:cNvPr>
            <p:cNvSpPr txBox="1"/>
            <p:nvPr/>
          </p:nvSpPr>
          <p:spPr>
            <a:xfrm>
              <a:off x="306903" y="2243080"/>
              <a:ext cx="849630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rgbClr val="1E9E85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Прийнято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усі</a:t>
              </a:r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необхідні</a:t>
              </a:r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підзаконні</a:t>
              </a:r>
              <a:r>
                <a:rPr lang="en-GB" sz="1800" b="0">
                  <a:solidFill>
                    <a:srgbClr val="128986"/>
                  </a:solidFill>
                  <a:latin typeface="Century Gothic"/>
                </a:rPr>
                <a:t> </a:t>
              </a:r>
              <a:r>
                <a:rPr lang="en-GB" sz="1800" b="0" err="1">
                  <a:solidFill>
                    <a:srgbClr val="128986"/>
                  </a:solidFill>
                  <a:latin typeface="Century Gothic"/>
                </a:rPr>
                <a:t>акти</a:t>
              </a:r>
              <a:endParaRPr lang="en-US" err="1"/>
            </a:p>
          </p:txBody>
        </p:sp>
      </p:grpSp>
      <p:pic>
        <p:nvPicPr>
          <p:cNvPr id="24" name="Graphic 23" descr="Checkbox Ticked with solid fill">
            <a:extLst>
              <a:ext uri="{FF2B5EF4-FFF2-40B4-BE49-F238E27FC236}">
                <a16:creationId xmlns:a16="http://schemas.microsoft.com/office/drawing/2014/main" id="{46114945-EA39-9932-9678-547998B0A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90" y="1284597"/>
            <a:ext cx="914400" cy="914400"/>
          </a:xfrm>
          <a:prstGeom prst="rect">
            <a:avLst/>
          </a:prstGeom>
        </p:spPr>
      </p:pic>
      <p:pic>
        <p:nvPicPr>
          <p:cNvPr id="27" name="Graphic 26" descr="Checkbox Ticked with solid fill">
            <a:extLst>
              <a:ext uri="{FF2B5EF4-FFF2-40B4-BE49-F238E27FC236}">
                <a16:creationId xmlns:a16="http://schemas.microsoft.com/office/drawing/2014/main" id="{97BABAE8-A7F1-B2FB-BACC-BD514A8FF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807" y="1228230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B79B9A-5D4E-3A98-D4D2-22C09A721E15}"/>
              </a:ext>
            </a:extLst>
          </p:cNvPr>
          <p:cNvSpPr txBox="1"/>
          <p:nvPr/>
        </p:nvSpPr>
        <p:spPr>
          <a:xfrm>
            <a:off x="252711" y="3765743"/>
            <a:ext cx="256178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err="1">
                <a:ea typeface="+mn-lt"/>
                <a:cs typeface="+mn-lt"/>
              </a:rPr>
              <a:t>Кабінетом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Міністрів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України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затверджено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Примірний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енергосервісний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договір</a:t>
            </a:r>
            <a:r>
              <a:rPr lang="en-US" sz="12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315E6D-EEB4-A8E8-F78F-5669FED3111E}"/>
              </a:ext>
            </a:extLst>
          </p:cNvPr>
          <p:cNvSpPr txBox="1"/>
          <p:nvPr/>
        </p:nvSpPr>
        <p:spPr>
          <a:xfrm>
            <a:off x="226106" y="3459586"/>
            <a:ext cx="289343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200" b="1" err="1">
                <a:ea typeface="+mn-lt"/>
                <a:cs typeface="+mn-lt"/>
              </a:rPr>
              <a:t>Постанова</a:t>
            </a:r>
            <a:r>
              <a:rPr lang="en-GB" sz="1200" b="1">
                <a:ea typeface="+mn-lt"/>
                <a:cs typeface="+mn-lt"/>
              </a:rPr>
              <a:t> № 845 </a:t>
            </a:r>
            <a:r>
              <a:rPr lang="en-GB" sz="1200" b="1" err="1">
                <a:ea typeface="+mn-lt"/>
                <a:cs typeface="+mn-lt"/>
              </a:rPr>
              <a:t>від</a:t>
            </a:r>
            <a:r>
              <a:rPr lang="en-GB" sz="1200" b="1">
                <a:ea typeface="+mn-lt"/>
                <a:cs typeface="+mn-lt"/>
              </a:rPr>
              <a:t> 21 </a:t>
            </a:r>
            <a:r>
              <a:rPr lang="en-GB" sz="1200" b="1" err="1">
                <a:ea typeface="+mn-lt"/>
                <a:cs typeface="+mn-lt"/>
              </a:rPr>
              <a:t>жовтня</a:t>
            </a:r>
            <a:r>
              <a:rPr lang="en-GB" sz="1200" b="1">
                <a:ea typeface="+mn-lt"/>
                <a:cs typeface="+mn-lt"/>
              </a:rPr>
              <a:t> 2015 р. </a:t>
            </a:r>
            <a:endParaRPr lang="en-US" b="1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735944-2EC1-3C5E-2924-0415CD39456E}"/>
              </a:ext>
            </a:extLst>
          </p:cNvPr>
          <p:cNvSpPr txBox="1"/>
          <p:nvPr/>
        </p:nvSpPr>
        <p:spPr>
          <a:xfrm>
            <a:off x="3225771" y="3340603"/>
            <a:ext cx="170456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>
                <a:ea typeface="+mn-lt"/>
                <a:cs typeface="+mn-lt"/>
              </a:rPr>
              <a:t>№996 </a:t>
            </a:r>
            <a:r>
              <a:rPr lang="en-US" sz="1200" b="1" err="1">
                <a:ea typeface="+mn-lt"/>
                <a:cs typeface="+mn-lt"/>
              </a:rPr>
              <a:t>від</a:t>
            </a:r>
            <a:r>
              <a:rPr lang="en-US" sz="1200" b="1">
                <a:ea typeface="+mn-lt"/>
                <a:cs typeface="+mn-lt"/>
              </a:rPr>
              <a:t> 06.11.15</a:t>
            </a:r>
            <a:endParaRPr lang="en-US" b="1">
              <a:ea typeface="+mn-lt"/>
              <a:cs typeface="+mn-lt"/>
            </a:endParaRPr>
          </a:p>
          <a:p>
            <a:r>
              <a:rPr lang="en-US" sz="1200" err="1">
                <a:ea typeface="+mn-lt"/>
                <a:cs typeface="+mn-lt"/>
              </a:rPr>
              <a:t>Класифікатор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видатків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доповнено</a:t>
            </a:r>
            <a:r>
              <a:rPr lang="en-US" sz="1200">
                <a:ea typeface="+mn-lt"/>
                <a:cs typeface="+mn-lt"/>
              </a:rPr>
              <a:t>:</a:t>
            </a:r>
            <a:endParaRPr lang="en-UA"/>
          </a:p>
          <a:p>
            <a:r>
              <a:rPr lang="en-US" sz="1200">
                <a:ea typeface="+mn-lt"/>
                <a:cs typeface="+mn-lt"/>
              </a:rPr>
              <a:t>2276 «</a:t>
            </a:r>
            <a:r>
              <a:rPr lang="en-US" sz="1200" err="1">
                <a:ea typeface="+mn-lt"/>
                <a:cs typeface="+mn-lt"/>
              </a:rPr>
              <a:t>Оплата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енергосервісу</a:t>
            </a:r>
            <a:r>
              <a:rPr lang="en-US" sz="1200">
                <a:ea typeface="+mn-lt"/>
                <a:cs typeface="+mn-lt"/>
              </a:rPr>
              <a:t>»</a:t>
            </a:r>
            <a:endParaRPr lang="en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AC9246-7F8C-D868-E342-BBBEB28AB8B7}"/>
              </a:ext>
            </a:extLst>
          </p:cNvPr>
          <p:cNvSpPr txBox="1"/>
          <p:nvPr/>
        </p:nvSpPr>
        <p:spPr>
          <a:xfrm>
            <a:off x="4846827" y="3340603"/>
            <a:ext cx="200034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>
                <a:ea typeface="+mn-lt"/>
                <a:cs typeface="+mn-lt"/>
              </a:rPr>
              <a:t>№1118 </a:t>
            </a:r>
            <a:r>
              <a:rPr lang="en-US" sz="1200" b="1" err="1">
                <a:ea typeface="+mn-lt"/>
                <a:cs typeface="+mn-lt"/>
              </a:rPr>
              <a:t>від</a:t>
            </a:r>
            <a:r>
              <a:rPr lang="en-US" sz="1200" b="1">
                <a:ea typeface="+mn-lt"/>
                <a:cs typeface="+mn-lt"/>
              </a:rPr>
              <a:t> 04.12.15</a:t>
            </a:r>
            <a:endParaRPr lang="en-US" b="1">
              <a:ea typeface="+mn-lt"/>
              <a:cs typeface="+mn-lt"/>
            </a:endParaRPr>
          </a:p>
          <a:p>
            <a:r>
              <a:rPr lang="en-US" sz="1200" err="1">
                <a:ea typeface="+mn-lt"/>
                <a:cs typeface="+mn-lt"/>
              </a:rPr>
              <a:t>Кошторис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видатків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бюджетних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установ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можливо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формувати</a:t>
            </a:r>
            <a:r>
              <a:rPr lang="en-US" sz="1200">
                <a:ea typeface="+mn-lt"/>
                <a:cs typeface="+mn-lt"/>
              </a:rPr>
              <a:t> з </a:t>
            </a:r>
            <a:r>
              <a:rPr lang="en-US" sz="1200" err="1">
                <a:ea typeface="+mn-lt"/>
                <a:cs typeface="+mn-lt"/>
              </a:rPr>
              <a:t>урахуванням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видатків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на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оплату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енергосервісу</a:t>
            </a:r>
            <a:endParaRPr lang="en-UA" err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B40D89-6186-50E5-04A7-A499FEB620BE}"/>
              </a:ext>
            </a:extLst>
          </p:cNvPr>
          <p:cNvSpPr txBox="1"/>
          <p:nvPr/>
        </p:nvSpPr>
        <p:spPr>
          <a:xfrm>
            <a:off x="6782730" y="3340603"/>
            <a:ext cx="239390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>
                <a:ea typeface="+mn-lt"/>
                <a:cs typeface="+mn-lt"/>
              </a:rPr>
              <a:t>№1117 </a:t>
            </a:r>
            <a:r>
              <a:rPr lang="en-US" sz="1200" b="1" err="1">
                <a:ea typeface="+mn-lt"/>
                <a:cs typeface="+mn-lt"/>
              </a:rPr>
              <a:t>від</a:t>
            </a:r>
            <a:r>
              <a:rPr lang="en-US" sz="1200" b="1">
                <a:ea typeface="+mn-lt"/>
                <a:cs typeface="+mn-lt"/>
              </a:rPr>
              <a:t> 04.12.15</a:t>
            </a:r>
            <a:endParaRPr lang="en-US" b="1">
              <a:ea typeface="+mn-lt"/>
              <a:cs typeface="+mn-lt"/>
            </a:endParaRPr>
          </a:p>
          <a:p>
            <a:r>
              <a:rPr lang="en-US" sz="1200" err="1">
                <a:ea typeface="+mn-lt"/>
                <a:cs typeface="+mn-lt"/>
              </a:rPr>
              <a:t>Інструкцію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застосування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економічної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класифікації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видатків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бюджету</a:t>
            </a:r>
            <a:r>
              <a:rPr lang="en-US" sz="1200">
                <a:ea typeface="+mn-lt"/>
                <a:cs typeface="+mn-lt"/>
              </a:rPr>
              <a:t>  </a:t>
            </a:r>
            <a:r>
              <a:rPr lang="en-US" sz="1200" err="1">
                <a:ea typeface="+mn-lt"/>
                <a:cs typeface="+mn-lt"/>
              </a:rPr>
              <a:t>доповнено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кодом</a:t>
            </a:r>
            <a:r>
              <a:rPr lang="en-US" sz="1200">
                <a:ea typeface="+mn-lt"/>
                <a:cs typeface="+mn-lt"/>
              </a:rPr>
              <a:t> 2276 «</a:t>
            </a:r>
            <a:r>
              <a:rPr lang="en-US" sz="1200" err="1">
                <a:ea typeface="+mn-lt"/>
                <a:cs typeface="+mn-lt"/>
              </a:rPr>
              <a:t>Оплата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енергосервісу</a:t>
            </a:r>
            <a:endParaRPr lang="en-UA" err="1">
              <a:ea typeface="+mn-lt"/>
              <a:cs typeface="+mn-lt"/>
            </a:endParaRPr>
          </a:p>
        </p:txBody>
      </p:sp>
      <p:pic>
        <p:nvPicPr>
          <p:cNvPr id="38" name="Graphic 37" descr="Checkbox Ticked with solid fill">
            <a:extLst>
              <a:ext uri="{FF2B5EF4-FFF2-40B4-BE49-F238E27FC236}">
                <a16:creationId xmlns:a16="http://schemas.microsoft.com/office/drawing/2014/main" id="{8B8E51F7-DCB3-AECE-A5BB-3527865A4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513" y="2812222"/>
            <a:ext cx="621760" cy="621760"/>
          </a:xfrm>
          <a:prstGeom prst="rect">
            <a:avLst/>
          </a:prstGeom>
        </p:spPr>
      </p:pic>
      <p:pic>
        <p:nvPicPr>
          <p:cNvPr id="39" name="Graphic 38" descr="Checkbox Ticked with solid fill">
            <a:extLst>
              <a:ext uri="{FF2B5EF4-FFF2-40B4-BE49-F238E27FC236}">
                <a16:creationId xmlns:a16="http://schemas.microsoft.com/office/drawing/2014/main" id="{AD76838C-BFC2-48C0-6CA7-41409B7F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4759" y="2762861"/>
            <a:ext cx="621760" cy="621760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B85BCD4C-4753-E96F-08CE-F2F58D286B2D}"/>
              </a:ext>
            </a:extLst>
          </p:cNvPr>
          <p:cNvSpPr txBox="1">
            <a:spLocks/>
          </p:cNvSpPr>
          <p:nvPr/>
        </p:nvSpPr>
        <p:spPr>
          <a:xfrm>
            <a:off x="3867571" y="2837636"/>
            <a:ext cx="3315111" cy="49399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i="1">
                <a:solidFill>
                  <a:schemeClr val="tx2"/>
                </a:solidFill>
                <a:latin typeface="Corbel" panose="020B0503020204020204" pitchFamily="34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GB" sz="1400" b="0" i="0" err="1">
                <a:solidFill>
                  <a:srgbClr val="128986"/>
                </a:solidFill>
                <a:latin typeface="Corbel"/>
                <a:cs typeface="Times New Roman"/>
              </a:rPr>
              <a:t>Накази</a:t>
            </a:r>
            <a:r>
              <a:rPr lang="en-GB" sz="1400" b="0" i="0">
                <a:solidFill>
                  <a:srgbClr val="128986"/>
                </a:solidFill>
                <a:latin typeface="Corbel"/>
                <a:cs typeface="Times New Roman"/>
              </a:rPr>
              <a:t> </a:t>
            </a:r>
            <a:r>
              <a:rPr lang="en-GB" sz="1400" b="0" i="0" err="1">
                <a:solidFill>
                  <a:srgbClr val="128986"/>
                </a:solidFill>
                <a:latin typeface="Corbel"/>
                <a:cs typeface="Times New Roman"/>
              </a:rPr>
              <a:t>Мінфіну</a:t>
            </a:r>
            <a:endParaRPr lang="en-US" err="1">
              <a:cs typeface="Times New Roman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65A761-3FF7-B058-13C5-8E4B6729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3E268A99-D41A-6F17-A87A-4C62468DA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4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C99FCC30-6555-5150-7E27-FDC8EC2F0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EDE27243-6008-605D-6D8F-282B405AA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30233B4E-BC16-62D1-66B0-DFBB0CB5AAA5}"/>
              </a:ext>
            </a:extLst>
          </p:cNvPr>
          <p:cNvSpPr txBox="1">
            <a:spLocks/>
          </p:cNvSpPr>
          <p:nvPr/>
        </p:nvSpPr>
        <p:spPr>
          <a:xfrm>
            <a:off x="218478" y="118839"/>
            <a:ext cx="7758203" cy="1252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000" b="1" dirty="0">
                <a:solidFill>
                  <a:srgbClr val="C00000"/>
                </a:solidFill>
                <a:ea typeface="+mj-lt"/>
                <a:cs typeface="+mj-lt"/>
              </a:rPr>
              <a:t>Понад 700</a:t>
            </a:r>
            <a:r>
              <a:rPr lang="en-GB" sz="2000" b="1" dirty="0">
                <a:solidFill>
                  <a:srgbClr val="C00000"/>
                </a:solidFill>
                <a:ea typeface="+mj-lt"/>
                <a:cs typeface="+mj-lt"/>
              </a:rPr>
              <a:t> ЕСКО-</a:t>
            </a:r>
            <a:r>
              <a:rPr lang="en-GB" sz="2000" b="1" dirty="0" err="1">
                <a:solidFill>
                  <a:srgbClr val="C00000"/>
                </a:solidFill>
                <a:ea typeface="+mj-lt"/>
                <a:cs typeface="+mj-lt"/>
              </a:rPr>
              <a:t>договорів</a:t>
            </a:r>
            <a:r>
              <a:rPr lang="en-GB" sz="2000" b="1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на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суму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понад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uk-UA" sz="2000" b="1" dirty="0">
                <a:solidFill>
                  <a:srgbClr val="C00000"/>
                </a:solidFill>
                <a:ea typeface="+mj-lt"/>
                <a:cs typeface="+mj-lt"/>
              </a:rPr>
              <a:t>3,2</a:t>
            </a:r>
            <a:r>
              <a:rPr lang="en-GB" sz="2000" b="1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ea typeface="+mj-lt"/>
                <a:cs typeface="+mj-lt"/>
              </a:rPr>
              <a:t>м</a:t>
            </a:r>
            <a:r>
              <a:rPr lang="uk-UA" sz="2000" b="1" dirty="0" err="1">
                <a:solidFill>
                  <a:srgbClr val="C00000"/>
                </a:solidFill>
                <a:ea typeface="+mj-lt"/>
                <a:cs typeface="+mj-lt"/>
              </a:rPr>
              <a:t>лрд</a:t>
            </a:r>
            <a:r>
              <a:rPr lang="en-GB" sz="2000" b="1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uk-UA" sz="2000" b="1" dirty="0">
                <a:solidFill>
                  <a:srgbClr val="C00000"/>
                </a:solidFill>
                <a:ea typeface="+mj-lt"/>
                <a:cs typeface="+mj-lt"/>
              </a:rPr>
              <a:t>грн</a:t>
            </a:r>
            <a:endParaRPr lang="en-GB" sz="2000" b="1" dirty="0">
              <a:solidFill>
                <a:srgbClr val="C00000"/>
              </a:solidFill>
              <a:ea typeface="+mj-lt"/>
              <a:cs typeface="+mj-lt"/>
            </a:endParaRPr>
          </a:p>
          <a:p>
            <a:pPr algn="l"/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укладено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та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реалізовано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 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в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Україні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станом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на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202</a:t>
            </a:r>
            <a:r>
              <a:rPr lang="uk-UA" sz="2000" b="1" dirty="0">
                <a:solidFill>
                  <a:srgbClr val="148986"/>
                </a:solidFill>
                <a:ea typeface="+mj-lt"/>
                <a:cs typeface="+mj-lt"/>
              </a:rPr>
              <a:t>5</a:t>
            </a:r>
            <a:r>
              <a:rPr lang="en-GB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GB" sz="2000" b="1" dirty="0" err="1">
                <a:solidFill>
                  <a:srgbClr val="148986"/>
                </a:solidFill>
                <a:ea typeface="+mj-lt"/>
                <a:cs typeface="+mj-lt"/>
              </a:rPr>
              <a:t>рік</a:t>
            </a:r>
            <a:endParaRPr lang="en-GB" sz="2000" b="1" dirty="0">
              <a:solidFill>
                <a:srgbClr val="148986"/>
              </a:solidFill>
              <a:latin typeface="Calibri"/>
              <a:cs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9438A5-913F-86CD-C0EC-53589E37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F02B5CE6-8AA1-45F6-290A-D6FAEA05E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6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2AE0A956-3844-109F-8F2B-C8C75AF59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pic>
        <p:nvPicPr>
          <p:cNvPr id="7" name="Picture 6" descr="A map of the world with blue squares and white text&#10;&#10;Description automatically generated">
            <a:extLst>
              <a:ext uri="{FF2B5EF4-FFF2-40B4-BE49-F238E27FC236}">
                <a16:creationId xmlns:a16="http://schemas.microsoft.com/office/drawing/2014/main" id="{6911C1DC-D679-625A-FF02-8C73BE68E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2" y="1014813"/>
            <a:ext cx="6321834" cy="3888337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9A15C83-CFBC-8480-250F-F2B0DC6F4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57830"/>
              </p:ext>
            </p:extLst>
          </p:nvPr>
        </p:nvGraphicFramePr>
        <p:xfrm>
          <a:off x="6560630" y="1003835"/>
          <a:ext cx="2464838" cy="3394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121">
                  <a:extLst>
                    <a:ext uri="{9D8B030D-6E8A-4147-A177-3AD203B41FA5}">
                      <a16:colId xmlns:a16="http://schemas.microsoft.com/office/drawing/2014/main" val="631047343"/>
                    </a:ext>
                  </a:extLst>
                </a:gridCol>
                <a:gridCol w="740239">
                  <a:extLst>
                    <a:ext uri="{9D8B030D-6E8A-4147-A177-3AD203B41FA5}">
                      <a16:colId xmlns:a16="http://schemas.microsoft.com/office/drawing/2014/main" val="3442037153"/>
                    </a:ext>
                  </a:extLst>
                </a:gridCol>
                <a:gridCol w="740239">
                  <a:extLst>
                    <a:ext uri="{9D8B030D-6E8A-4147-A177-3AD203B41FA5}">
                      <a16:colId xmlns:a16="http://schemas.microsoft.com/office/drawing/2014/main" val="3881663139"/>
                    </a:ext>
                  </a:extLst>
                </a:gridCol>
                <a:gridCol w="740239">
                  <a:extLst>
                    <a:ext uri="{9D8B030D-6E8A-4147-A177-3AD203B41FA5}">
                      <a16:colId xmlns:a16="http://schemas.microsoft.com/office/drawing/2014/main" val="3740803285"/>
                    </a:ext>
                  </a:extLst>
                </a:gridCol>
              </a:tblGrid>
              <a:tr h="322870"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№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Регіон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К-сть укладених 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ЕСКО-договорів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Ціна 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ЕСКО-договорів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4178971566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Київська (+м.Київ)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175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436 135 256,77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583019083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Одеська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98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159 029 870,93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43388877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3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Волинська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56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317 802 687,33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934283761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4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Кіровоградська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50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232 904 897,76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945922144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5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45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103 933 004,90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254659975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6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Запорізька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44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189 927 507,27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474149055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7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Херсонська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361 428 427,98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762037021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8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Дніпропетровська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34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160 964 952,23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190033429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9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Харківська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26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66 370 408,07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997026657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10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Хмельницька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24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80 057 411,40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542335624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11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Львівська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19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127 807 666,13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334667747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12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Чернігівська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18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41 867 183,41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199719428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13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Донецька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15 928 645,12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797650448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14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Рівненська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39 730 960,48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524569750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15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Сумська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18 801 841,07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285314116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16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Луганська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9 230 354,63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409394152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17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Полтавська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47 023 306,58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018080949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18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Житомирська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67 840 032,10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362286373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19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Миколаївська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7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116 381 888,00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820460988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20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Черкаська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6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21 680 592,72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485374789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21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Вінницька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3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13 295 193,04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579942742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22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Івано-Франківська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1 849 014,82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3935670602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23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Закарпатська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641602265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24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Чернівецька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1679389765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ctr" fontAlgn="b"/>
                      <a:r>
                        <a:rPr lang="ru-UA" sz="700" u="none" strike="noStrike">
                          <a:effectLst/>
                        </a:rPr>
                        <a:t>25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Тернопільська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-</a:t>
                      </a:r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2684015399"/>
                  </a:ext>
                </a:extLst>
              </a:tr>
              <a:tr h="118123">
                <a:tc>
                  <a:txBody>
                    <a:bodyPr/>
                    <a:lstStyle/>
                    <a:p>
                      <a:pPr algn="l" fontAlgn="b"/>
                      <a:endParaRPr lang="ru-UA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Всього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>
                          <a:effectLst/>
                        </a:rPr>
                        <a:t>711</a:t>
                      </a:r>
                      <a:endParaRPr lang="ru-UA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700" u="none" strike="noStrike" dirty="0">
                          <a:effectLst/>
                        </a:rPr>
                        <a:t>2 629 991 103</a:t>
                      </a:r>
                      <a:endParaRPr lang="ru-UA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6" marR="5906" marT="5906" marB="0" anchor="ctr"/>
                </a:tc>
                <a:extLst>
                  <a:ext uri="{0D108BD9-81ED-4DB2-BD59-A6C34878D82A}">
                    <a16:rowId xmlns:a16="http://schemas.microsoft.com/office/drawing/2014/main" val="849139028"/>
                  </a:ext>
                </a:extLst>
              </a:tr>
            </a:tbl>
          </a:graphicData>
        </a:graphic>
      </p:graphicFrame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7D476161-7531-EA11-C457-D66043A65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2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B49F427F-05A0-31FF-570D-EF447968D730}"/>
              </a:ext>
            </a:extLst>
          </p:cNvPr>
          <p:cNvSpPr txBox="1">
            <a:spLocks/>
          </p:cNvSpPr>
          <p:nvPr/>
        </p:nvSpPr>
        <p:spPr>
          <a:xfrm>
            <a:off x="250315" y="137678"/>
            <a:ext cx="6653405" cy="12148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Дерегуляція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скоротила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закупівельний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цикл</a:t>
            </a:r>
            <a:r>
              <a:rPr lang="uk-UA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+mj-lt"/>
                <a:cs typeface="+mj-lt"/>
              </a:rPr>
              <a:t>енергосервісу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з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9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до</a:t>
            </a:r>
            <a:r>
              <a:rPr lang="en-US" sz="2000" b="1" dirty="0">
                <a:solidFill>
                  <a:srgbClr val="148986"/>
                </a:solidFill>
                <a:ea typeface="+mj-lt"/>
                <a:cs typeface="+mj-lt"/>
              </a:rPr>
              <a:t> 3 </a:t>
            </a:r>
            <a:r>
              <a:rPr lang="en-US" sz="2000" b="1" dirty="0" err="1">
                <a:solidFill>
                  <a:srgbClr val="148986"/>
                </a:solidFill>
                <a:ea typeface="+mj-lt"/>
                <a:cs typeface="+mj-lt"/>
              </a:rPr>
              <a:t>місяців</a:t>
            </a:r>
            <a:endParaRPr lang="en-US" sz="2000" b="1" dirty="0">
              <a:cs typeface="Calibri"/>
            </a:endParaRPr>
          </a:p>
        </p:txBody>
      </p:sp>
      <p:grpSp>
        <p:nvGrpSpPr>
          <p:cNvPr id="5" name="Группа 1">
            <a:extLst>
              <a:ext uri="{FF2B5EF4-FFF2-40B4-BE49-F238E27FC236}">
                <a16:creationId xmlns:a16="http://schemas.microsoft.com/office/drawing/2014/main" id="{C612447D-DB63-35E1-AB73-DB29646D659F}"/>
              </a:ext>
            </a:extLst>
          </p:cNvPr>
          <p:cNvGrpSpPr/>
          <p:nvPr/>
        </p:nvGrpSpPr>
        <p:grpSpPr>
          <a:xfrm>
            <a:off x="323850" y="1385196"/>
            <a:ext cx="7344816" cy="3460755"/>
            <a:chOff x="307973" y="1638433"/>
            <a:chExt cx="8435820" cy="4614340"/>
          </a:xfrm>
        </p:grpSpPr>
        <p:sp>
          <p:nvSpPr>
            <p:cNvPr id="7" name="Пятиугольник 12">
              <a:extLst>
                <a:ext uri="{FF2B5EF4-FFF2-40B4-BE49-F238E27FC236}">
                  <a16:creationId xmlns:a16="http://schemas.microsoft.com/office/drawing/2014/main" id="{8CDB869D-13AC-0A1E-938E-BB695FC77614}"/>
                </a:ext>
              </a:extLst>
            </p:cNvPr>
            <p:cNvSpPr/>
            <p:nvPr/>
          </p:nvSpPr>
          <p:spPr>
            <a:xfrm rot="10800000">
              <a:off x="6712990" y="5662679"/>
              <a:ext cx="224792" cy="327574"/>
            </a:xfrm>
            <a:prstGeom prst="homePlate">
              <a:avLst/>
            </a:prstGeom>
            <a:solidFill>
              <a:srgbClr val="BBE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C:\Users\kornylova\Downloads\contract.png">
              <a:extLst>
                <a:ext uri="{FF2B5EF4-FFF2-40B4-BE49-F238E27FC236}">
                  <a16:creationId xmlns:a16="http://schemas.microsoft.com/office/drawing/2014/main" id="{83D39CF0-1055-2179-24D5-87D1BFB52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562" y="5518013"/>
              <a:ext cx="587219" cy="587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4">
              <a:extLst>
                <a:ext uri="{FF2B5EF4-FFF2-40B4-BE49-F238E27FC236}">
                  <a16:creationId xmlns:a16="http://schemas.microsoft.com/office/drawing/2014/main" id="{316A274C-B73A-28E5-A70D-CB3F3E1F1891}"/>
                </a:ext>
              </a:extLst>
            </p:cNvPr>
            <p:cNvGrpSpPr/>
            <p:nvPr/>
          </p:nvGrpSpPr>
          <p:grpSpPr>
            <a:xfrm>
              <a:off x="307973" y="1638433"/>
              <a:ext cx="8435820" cy="4614340"/>
              <a:chOff x="307974" y="1161905"/>
              <a:chExt cx="7928307" cy="5265942"/>
            </a:xfrm>
          </p:grpSpPr>
          <p:sp>
            <p:nvSpPr>
              <p:cNvPr id="15" name="Прямоугольник 17">
                <a:extLst>
                  <a:ext uri="{FF2B5EF4-FFF2-40B4-BE49-F238E27FC236}">
                    <a16:creationId xmlns:a16="http://schemas.microsoft.com/office/drawing/2014/main" id="{9A1DC8E6-0686-0893-8F32-9E476B90310D}"/>
                  </a:ext>
                </a:extLst>
              </p:cNvPr>
              <p:cNvSpPr/>
              <p:nvPr/>
            </p:nvSpPr>
            <p:spPr>
              <a:xfrm>
                <a:off x="307974" y="1511398"/>
                <a:ext cx="1476711" cy="10830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Відбір</a:t>
                </a:r>
                <a:r>
                  <a:rPr lang="ru-RU" sz="11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потенційних</a:t>
                </a:r>
                <a:r>
                  <a:rPr lang="ru-RU" sz="11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об’єктів</a:t>
                </a:r>
                <a:r>
                  <a:rPr lang="ru-RU" sz="11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</a:rPr>
                  <a:t>енергосервісу</a:t>
                </a:r>
                <a:endParaRPr lang="ru-RU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itchFamily="2" charset="77"/>
                </a:endParaRPr>
              </a:p>
            </p:txBody>
          </p:sp>
          <p:sp>
            <p:nvSpPr>
              <p:cNvPr id="16" name="Прямоугольник 18">
                <a:extLst>
                  <a:ext uri="{FF2B5EF4-FFF2-40B4-BE49-F238E27FC236}">
                    <a16:creationId xmlns:a16="http://schemas.microsoft.com/office/drawing/2014/main" id="{307CFCE1-90F9-BE07-3EB9-5BB3856E2FFF}"/>
                  </a:ext>
                </a:extLst>
              </p:cNvPr>
              <p:cNvSpPr/>
              <p:nvPr/>
            </p:nvSpPr>
            <p:spPr>
              <a:xfrm>
                <a:off x="3263903" y="1398049"/>
                <a:ext cx="2028176" cy="10196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Визначення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базового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рівня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споживання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енергоресурсів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на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об’єкті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енергосервісу</a:t>
                </a:r>
                <a:endParaRPr lang="ru-RU" sz="1100">
                  <a:solidFill>
                    <a:srgbClr val="128986"/>
                  </a:solidFill>
                  <a:latin typeface="Raleway" pitchFamily="2" charset="77"/>
                </a:endParaRPr>
              </a:p>
            </p:txBody>
          </p:sp>
          <p:sp>
            <p:nvSpPr>
              <p:cNvPr id="17" name="Прямоугольник 19">
                <a:extLst>
                  <a:ext uri="{FF2B5EF4-FFF2-40B4-BE49-F238E27FC236}">
                    <a16:creationId xmlns:a16="http://schemas.microsoft.com/office/drawing/2014/main" id="{22070D97-9D13-24E1-DBBE-7621A4B97131}"/>
                  </a:ext>
                </a:extLst>
              </p:cNvPr>
              <p:cNvSpPr/>
              <p:nvPr/>
            </p:nvSpPr>
            <p:spPr>
              <a:xfrm>
                <a:off x="6350782" y="1398049"/>
                <a:ext cx="1579454" cy="9582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Затвердження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базового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рівня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споживання</a:t>
                </a:r>
                <a:endParaRPr lang="ru-RU" sz="1100">
                  <a:solidFill>
                    <a:prstClr val="black"/>
                  </a:solidFill>
                  <a:latin typeface="Raleway" pitchFamily="2" charset="77"/>
                </a:endParaRPr>
              </a:p>
            </p:txBody>
          </p:sp>
          <p:sp>
            <p:nvSpPr>
              <p:cNvPr id="18" name="Прямоугольник 20">
                <a:extLst>
                  <a:ext uri="{FF2B5EF4-FFF2-40B4-BE49-F238E27FC236}">
                    <a16:creationId xmlns:a16="http://schemas.microsoft.com/office/drawing/2014/main" id="{888F9C51-BE87-ED8E-B62A-960AC9A6CC34}"/>
                  </a:ext>
                </a:extLst>
              </p:cNvPr>
              <p:cNvSpPr/>
              <p:nvPr/>
            </p:nvSpPr>
            <p:spPr>
              <a:xfrm>
                <a:off x="4866431" y="3047191"/>
                <a:ext cx="1563356" cy="9232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Проведення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закупівлі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енергосервісу</a:t>
                </a:r>
                <a:endParaRPr lang="ru-RU" sz="1100">
                  <a:solidFill>
                    <a:srgbClr val="128986"/>
                  </a:solidFill>
                  <a:latin typeface="Raleway" pitchFamily="2" charset="77"/>
                </a:endParaRPr>
              </a:p>
            </p:txBody>
          </p:sp>
          <p:sp>
            <p:nvSpPr>
              <p:cNvPr id="19" name="Прямоугольник 21">
                <a:extLst>
                  <a:ext uri="{FF2B5EF4-FFF2-40B4-BE49-F238E27FC236}">
                    <a16:creationId xmlns:a16="http://schemas.microsoft.com/office/drawing/2014/main" id="{D3CA9168-0E86-88FC-5717-73733CE7536F}"/>
                  </a:ext>
                </a:extLst>
              </p:cNvPr>
              <p:cNvSpPr/>
              <p:nvPr/>
            </p:nvSpPr>
            <p:spPr>
              <a:xfrm>
                <a:off x="1692359" y="3182753"/>
                <a:ext cx="1932675" cy="789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Затвердження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істотних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умов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енергосервісного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договору</a:t>
                </a:r>
              </a:p>
            </p:txBody>
          </p:sp>
          <p:sp>
            <p:nvSpPr>
              <p:cNvPr id="20" name="Прямоугольник 22">
                <a:extLst>
                  <a:ext uri="{FF2B5EF4-FFF2-40B4-BE49-F238E27FC236}">
                    <a16:creationId xmlns:a16="http://schemas.microsoft.com/office/drawing/2014/main" id="{22B08EA7-A753-591A-F460-AF7F9297C15D}"/>
                  </a:ext>
                </a:extLst>
              </p:cNvPr>
              <p:cNvSpPr/>
              <p:nvPr/>
            </p:nvSpPr>
            <p:spPr>
              <a:xfrm>
                <a:off x="3056148" y="4531850"/>
                <a:ext cx="1759962" cy="9662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Укладення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srgbClr val="128986"/>
                    </a:solidFill>
                    <a:latin typeface="Raleway" pitchFamily="2" charset="77"/>
                  </a:rPr>
                  <a:t>енергосервісного</a:t>
                </a:r>
                <a:r>
                  <a:rPr lang="ru-RU" sz="1100">
                    <a:solidFill>
                      <a:srgbClr val="128986"/>
                    </a:solidFill>
                    <a:latin typeface="Raleway" pitchFamily="2" charset="77"/>
                  </a:rPr>
                  <a:t> договору</a:t>
                </a:r>
              </a:p>
            </p:txBody>
          </p:sp>
          <p:sp>
            <p:nvSpPr>
              <p:cNvPr id="21" name="Прямоугольник 23">
                <a:extLst>
                  <a:ext uri="{FF2B5EF4-FFF2-40B4-BE49-F238E27FC236}">
                    <a16:creationId xmlns:a16="http://schemas.microsoft.com/office/drawing/2014/main" id="{1B6644BC-0860-0ABB-C2C5-985453B53539}"/>
                  </a:ext>
                </a:extLst>
              </p:cNvPr>
              <p:cNvSpPr/>
              <p:nvPr/>
            </p:nvSpPr>
            <p:spPr>
              <a:xfrm>
                <a:off x="6768386" y="4872627"/>
                <a:ext cx="1438832" cy="5927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Оплата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енергосервісу</a:t>
                </a:r>
                <a:endParaRPr lang="ru-RU" sz="1100">
                  <a:solidFill>
                    <a:prstClr val="black"/>
                  </a:solidFill>
                  <a:latin typeface="Raleway" pitchFamily="2" charset="77"/>
                </a:endParaRPr>
              </a:p>
            </p:txBody>
          </p:sp>
          <p:sp>
            <p:nvSpPr>
              <p:cNvPr id="22" name="Прямоугольник 24">
                <a:extLst>
                  <a:ext uri="{FF2B5EF4-FFF2-40B4-BE49-F238E27FC236}">
                    <a16:creationId xmlns:a16="http://schemas.microsoft.com/office/drawing/2014/main" id="{F85DFF72-C3F9-4003-58C8-769890ADBB6C}"/>
                  </a:ext>
                </a:extLst>
              </p:cNvPr>
              <p:cNvSpPr/>
              <p:nvPr/>
            </p:nvSpPr>
            <p:spPr>
              <a:xfrm>
                <a:off x="4480682" y="5498080"/>
                <a:ext cx="1949104" cy="929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Підписання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акту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передачі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обладнання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 у </a:t>
                </a:r>
                <a:r>
                  <a:rPr lang="ru-RU" sz="1100" err="1">
                    <a:solidFill>
                      <a:prstClr val="black"/>
                    </a:solidFill>
                    <a:latin typeface="Raleway" pitchFamily="2" charset="77"/>
                  </a:rPr>
                  <a:t>власність</a:t>
                </a:r>
                <a:r>
                  <a:rPr lang="ru-RU" sz="1100">
                    <a:solidFill>
                      <a:prstClr val="black"/>
                    </a:solidFill>
                    <a:latin typeface="Raleway" pitchFamily="2" charset="77"/>
                  </a:rPr>
                  <a:t> </a:t>
                </a:r>
              </a:p>
            </p:txBody>
          </p:sp>
          <p:sp>
            <p:nvSpPr>
              <p:cNvPr id="23" name="Прямоугольник 28">
                <a:extLst>
                  <a:ext uri="{FF2B5EF4-FFF2-40B4-BE49-F238E27FC236}">
                    <a16:creationId xmlns:a16="http://schemas.microsoft.com/office/drawing/2014/main" id="{66EB3EBA-FC3F-F8B4-5765-09F85CAF6F94}"/>
                  </a:ext>
                </a:extLst>
              </p:cNvPr>
              <p:cNvSpPr/>
              <p:nvPr/>
            </p:nvSpPr>
            <p:spPr>
              <a:xfrm>
                <a:off x="1064507" y="1305438"/>
                <a:ext cx="6891869" cy="71276"/>
              </a:xfrm>
              <a:prstGeom prst="rect">
                <a:avLst/>
              </a:prstGeom>
              <a:solidFill>
                <a:srgbClr val="01454A"/>
              </a:solidFill>
              <a:ln>
                <a:solidFill>
                  <a:srgbClr val="014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ятиугольник 29">
                <a:extLst>
                  <a:ext uri="{FF2B5EF4-FFF2-40B4-BE49-F238E27FC236}">
                    <a16:creationId xmlns:a16="http://schemas.microsoft.com/office/drawing/2014/main" id="{C1270497-4830-8CA8-A9F4-E7543FA22E75}"/>
                  </a:ext>
                </a:extLst>
              </p:cNvPr>
              <p:cNvSpPr/>
              <p:nvPr/>
            </p:nvSpPr>
            <p:spPr>
              <a:xfrm>
                <a:off x="307975" y="1162464"/>
                <a:ext cx="1167681" cy="358072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1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25" name="Пятиугольник 30">
                <a:extLst>
                  <a:ext uri="{FF2B5EF4-FFF2-40B4-BE49-F238E27FC236}">
                    <a16:creationId xmlns:a16="http://schemas.microsoft.com/office/drawing/2014/main" id="{47B923BC-4DEA-950E-58F0-D2E3B015FE62}"/>
                  </a:ext>
                </a:extLst>
              </p:cNvPr>
              <p:cNvSpPr/>
              <p:nvPr/>
            </p:nvSpPr>
            <p:spPr>
              <a:xfrm>
                <a:off x="2195057" y="1161905"/>
                <a:ext cx="1123243" cy="404314"/>
              </a:xfrm>
              <a:prstGeom prst="homePlate">
                <a:avLst/>
              </a:prstGeom>
              <a:solidFill>
                <a:srgbClr val="BBE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2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26" name="Пятиугольник 31">
                <a:extLst>
                  <a:ext uri="{FF2B5EF4-FFF2-40B4-BE49-F238E27FC236}">
                    <a16:creationId xmlns:a16="http://schemas.microsoft.com/office/drawing/2014/main" id="{DB1D0F59-5BEC-DD9D-E336-2400F9DA92BF}"/>
                  </a:ext>
                </a:extLst>
              </p:cNvPr>
              <p:cNvSpPr/>
              <p:nvPr/>
            </p:nvSpPr>
            <p:spPr>
              <a:xfrm>
                <a:off x="5292080" y="1190975"/>
                <a:ext cx="1123243" cy="346173"/>
              </a:xfrm>
              <a:prstGeom prst="homePlate">
                <a:avLst/>
              </a:prstGeom>
              <a:solidFill>
                <a:srgbClr val="2ABB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3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27" name="Правая круглая скобка 32">
                <a:extLst>
                  <a:ext uri="{FF2B5EF4-FFF2-40B4-BE49-F238E27FC236}">
                    <a16:creationId xmlns:a16="http://schemas.microsoft.com/office/drawing/2014/main" id="{142FB24B-B525-434E-A50A-ADE276CB6F7A}"/>
                  </a:ext>
                </a:extLst>
              </p:cNvPr>
              <p:cNvSpPr/>
              <p:nvPr/>
            </p:nvSpPr>
            <p:spPr>
              <a:xfrm>
                <a:off x="7943811" y="1341501"/>
                <a:ext cx="230466" cy="1691090"/>
              </a:xfrm>
              <a:prstGeom prst="rightBracket">
                <a:avLst>
                  <a:gd name="adj" fmla="val 77895"/>
                </a:avLst>
              </a:prstGeom>
              <a:ln w="63500">
                <a:solidFill>
                  <a:srgbClr val="014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Прямоугольник 35">
                <a:extLst>
                  <a:ext uri="{FF2B5EF4-FFF2-40B4-BE49-F238E27FC236}">
                    <a16:creationId xmlns:a16="http://schemas.microsoft.com/office/drawing/2014/main" id="{6DDF02FC-EE85-69F6-A640-FBBFA7E169AF}"/>
                  </a:ext>
                </a:extLst>
              </p:cNvPr>
              <p:cNvSpPr/>
              <p:nvPr/>
            </p:nvSpPr>
            <p:spPr>
              <a:xfrm>
                <a:off x="1296460" y="2996952"/>
                <a:ext cx="6679795" cy="71276"/>
              </a:xfrm>
              <a:prstGeom prst="rect">
                <a:avLst/>
              </a:prstGeom>
              <a:solidFill>
                <a:srgbClr val="01454A"/>
              </a:solidFill>
              <a:ln>
                <a:solidFill>
                  <a:srgbClr val="014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рямоугольник 36">
                <a:extLst>
                  <a:ext uri="{FF2B5EF4-FFF2-40B4-BE49-F238E27FC236}">
                    <a16:creationId xmlns:a16="http://schemas.microsoft.com/office/drawing/2014/main" id="{1228FE75-8E11-0C7B-EBF3-763297571B39}"/>
                  </a:ext>
                </a:extLst>
              </p:cNvPr>
              <p:cNvSpPr/>
              <p:nvPr/>
            </p:nvSpPr>
            <p:spPr>
              <a:xfrm>
                <a:off x="6538923" y="2859504"/>
                <a:ext cx="1123243" cy="346173"/>
              </a:xfrm>
              <a:prstGeom prst="rect">
                <a:avLst/>
              </a:prstGeom>
              <a:solidFill>
                <a:srgbClr val="BBE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4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30" name="Прямоугольник 37">
                <a:extLst>
                  <a:ext uri="{FF2B5EF4-FFF2-40B4-BE49-F238E27FC236}">
                    <a16:creationId xmlns:a16="http://schemas.microsoft.com/office/drawing/2014/main" id="{4297FF6D-1742-43D1-8027-2D47EE976A37}"/>
                  </a:ext>
                </a:extLst>
              </p:cNvPr>
              <p:cNvSpPr/>
              <p:nvPr/>
            </p:nvSpPr>
            <p:spPr>
              <a:xfrm>
                <a:off x="3892319" y="2868121"/>
                <a:ext cx="1032469" cy="373833"/>
              </a:xfrm>
              <a:prstGeom prst="rect">
                <a:avLst/>
              </a:prstGeom>
              <a:solidFill>
                <a:srgbClr val="2ABB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5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31" name="Правая круглая скобка 38">
                <a:extLst>
                  <a:ext uri="{FF2B5EF4-FFF2-40B4-BE49-F238E27FC236}">
                    <a16:creationId xmlns:a16="http://schemas.microsoft.com/office/drawing/2014/main" id="{0759D524-7EEC-9E35-84ED-8FAC3FAA629B}"/>
                  </a:ext>
                </a:extLst>
              </p:cNvPr>
              <p:cNvSpPr/>
              <p:nvPr/>
            </p:nvSpPr>
            <p:spPr>
              <a:xfrm rot="10800000">
                <a:off x="1064508" y="3032588"/>
                <a:ext cx="269948" cy="1404523"/>
              </a:xfrm>
              <a:prstGeom prst="rightBracket">
                <a:avLst>
                  <a:gd name="adj" fmla="val 77895"/>
                </a:avLst>
              </a:prstGeom>
              <a:ln w="76200">
                <a:solidFill>
                  <a:srgbClr val="014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Прямоугольник 39">
                <a:extLst>
                  <a:ext uri="{FF2B5EF4-FFF2-40B4-BE49-F238E27FC236}">
                    <a16:creationId xmlns:a16="http://schemas.microsoft.com/office/drawing/2014/main" id="{4F8F06FC-BEA1-43BD-7673-5B491A7403B3}"/>
                  </a:ext>
                </a:extLst>
              </p:cNvPr>
              <p:cNvSpPr/>
              <p:nvPr/>
            </p:nvSpPr>
            <p:spPr>
              <a:xfrm>
                <a:off x="1334456" y="4401473"/>
                <a:ext cx="6679795" cy="71276"/>
              </a:xfrm>
              <a:prstGeom prst="rect">
                <a:avLst/>
              </a:prstGeom>
              <a:solidFill>
                <a:srgbClr val="01454A"/>
              </a:solidFill>
              <a:ln>
                <a:solidFill>
                  <a:srgbClr val="014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>
                  <a:solidFill>
                    <a:prstClr val="white"/>
                  </a:solidFill>
                  <a:latin typeface="Raleway" pitchFamily="2" charset="77"/>
                </a:endParaRPr>
              </a:p>
            </p:txBody>
          </p:sp>
          <p:sp>
            <p:nvSpPr>
              <p:cNvPr id="33" name="Правая круглая скобка 40">
                <a:extLst>
                  <a:ext uri="{FF2B5EF4-FFF2-40B4-BE49-F238E27FC236}">
                    <a16:creationId xmlns:a16="http://schemas.microsoft.com/office/drawing/2014/main" id="{C4AC4057-B903-6545-923A-EA8869C6181F}"/>
                  </a:ext>
                </a:extLst>
              </p:cNvPr>
              <p:cNvSpPr/>
              <p:nvPr/>
            </p:nvSpPr>
            <p:spPr>
              <a:xfrm>
                <a:off x="8005815" y="4437168"/>
                <a:ext cx="230466" cy="1504173"/>
              </a:xfrm>
              <a:prstGeom prst="rightBracket">
                <a:avLst>
                  <a:gd name="adj" fmla="val 77895"/>
                </a:avLst>
              </a:prstGeom>
              <a:ln w="63500">
                <a:solidFill>
                  <a:srgbClr val="014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Прямоугольник 41">
                <a:extLst>
                  <a:ext uri="{FF2B5EF4-FFF2-40B4-BE49-F238E27FC236}">
                    <a16:creationId xmlns:a16="http://schemas.microsoft.com/office/drawing/2014/main" id="{A8790511-54EA-7FE9-DA07-19FE7F877C3F}"/>
                  </a:ext>
                </a:extLst>
              </p:cNvPr>
              <p:cNvSpPr/>
              <p:nvPr/>
            </p:nvSpPr>
            <p:spPr>
              <a:xfrm>
                <a:off x="6707896" y="5900833"/>
                <a:ext cx="1363585" cy="71276"/>
              </a:xfrm>
              <a:prstGeom prst="rect">
                <a:avLst/>
              </a:prstGeom>
              <a:solidFill>
                <a:srgbClr val="01454A"/>
              </a:solidFill>
              <a:ln>
                <a:solidFill>
                  <a:srgbClr val="014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ятиугольник 42">
                <a:extLst>
                  <a:ext uri="{FF2B5EF4-FFF2-40B4-BE49-F238E27FC236}">
                    <a16:creationId xmlns:a16="http://schemas.microsoft.com/office/drawing/2014/main" id="{C072D83C-384C-8A7B-EC8B-DE562C08DDB5}"/>
                  </a:ext>
                </a:extLst>
              </p:cNvPr>
              <p:cNvSpPr/>
              <p:nvPr/>
            </p:nvSpPr>
            <p:spPr>
              <a:xfrm>
                <a:off x="2216616" y="4250195"/>
                <a:ext cx="1133240" cy="373833"/>
              </a:xfrm>
              <a:prstGeom prst="homePlate">
                <a:avLst/>
              </a:prstGeom>
              <a:solidFill>
                <a:srgbClr val="BBE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6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36" name="Пятиугольник 43">
                <a:extLst>
                  <a:ext uri="{FF2B5EF4-FFF2-40B4-BE49-F238E27FC236}">
                    <a16:creationId xmlns:a16="http://schemas.microsoft.com/office/drawing/2014/main" id="{A92D6BBF-4B49-3BE4-5F0F-60DC4316FC70}"/>
                  </a:ext>
                </a:extLst>
              </p:cNvPr>
              <p:cNvSpPr/>
              <p:nvPr/>
            </p:nvSpPr>
            <p:spPr>
              <a:xfrm>
                <a:off x="4590126" y="4264210"/>
                <a:ext cx="1133240" cy="373832"/>
              </a:xfrm>
              <a:prstGeom prst="homePlate">
                <a:avLst/>
              </a:prstGeom>
              <a:solidFill>
                <a:srgbClr val="2ABB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7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sp>
            <p:nvSpPr>
              <p:cNvPr id="37" name="Прямоугольник 44">
                <a:extLst>
                  <a:ext uri="{FF2B5EF4-FFF2-40B4-BE49-F238E27FC236}">
                    <a16:creationId xmlns:a16="http://schemas.microsoft.com/office/drawing/2014/main" id="{D7E1F69C-4497-7419-1115-93D3A8AB6040}"/>
                  </a:ext>
                </a:extLst>
              </p:cNvPr>
              <p:cNvSpPr/>
              <p:nvPr/>
            </p:nvSpPr>
            <p:spPr>
              <a:xfrm>
                <a:off x="6504074" y="5754424"/>
                <a:ext cx="1133240" cy="373833"/>
              </a:xfrm>
              <a:prstGeom prst="rect">
                <a:avLst/>
              </a:prstGeom>
              <a:solidFill>
                <a:srgbClr val="BBE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77"/>
                  </a:rPr>
                  <a:t>9 етап</a:t>
                </a:r>
                <a:endParaRPr lang="ru-RU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Raleway" pitchFamily="2" charset="77"/>
                </a:endParaRPr>
              </a:p>
            </p:txBody>
          </p:sp>
          <p:pic>
            <p:nvPicPr>
              <p:cNvPr id="38" name="Picture 3" descr="C:\Users\kornylova\Downloads\light-bulb.png">
                <a:extLst>
                  <a:ext uri="{FF2B5EF4-FFF2-40B4-BE49-F238E27FC236}">
                    <a16:creationId xmlns:a16="http://schemas.microsoft.com/office/drawing/2014/main" id="{88AAA8F7-07DA-9210-9364-98C68E9EC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3202" y="1669468"/>
                <a:ext cx="602294" cy="748267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39" name="Picture 4" descr="C:\Users\kornylova\Downloads\renewable-energy.png">
                <a:extLst>
                  <a:ext uri="{FF2B5EF4-FFF2-40B4-BE49-F238E27FC236}">
                    <a16:creationId xmlns:a16="http://schemas.microsoft.com/office/drawing/2014/main" id="{95FAE7BD-41FC-E47D-0CDD-169823203B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1550" y="1615707"/>
                <a:ext cx="507986" cy="697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" descr="C:\Users\kornylova\Downloads\file.png">
                <a:extLst>
                  <a:ext uri="{FF2B5EF4-FFF2-40B4-BE49-F238E27FC236}">
                    <a16:creationId xmlns:a16="http://schemas.microsoft.com/office/drawing/2014/main" id="{28E0B4E9-33C9-CB6D-A988-5BB9FE47E4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7870" y="3331421"/>
                <a:ext cx="492571" cy="588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7" descr="C:\Users\kornylova\Downloads\speech-bubble.png">
                <a:extLst>
                  <a:ext uri="{FF2B5EF4-FFF2-40B4-BE49-F238E27FC236}">
                    <a16:creationId xmlns:a16="http://schemas.microsoft.com/office/drawing/2014/main" id="{B6CCA350-A415-F258-0B2E-51C04C0C84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9322" y="3241955"/>
                <a:ext cx="411576" cy="482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9" descr="C:\Users\kornylova\Downloads\handshake.png">
                <a:extLst>
                  <a:ext uri="{FF2B5EF4-FFF2-40B4-BE49-F238E27FC236}">
                    <a16:creationId xmlns:a16="http://schemas.microsoft.com/office/drawing/2014/main" id="{2355BAB3-89EC-B094-C118-4959E6394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2860" y="4678549"/>
                <a:ext cx="612636" cy="767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Пятиугольник 52">
              <a:extLst>
                <a:ext uri="{FF2B5EF4-FFF2-40B4-BE49-F238E27FC236}">
                  <a16:creationId xmlns:a16="http://schemas.microsoft.com/office/drawing/2014/main" id="{0427BC2D-6376-AFD7-BDC3-DB20231C8BD4}"/>
                </a:ext>
              </a:extLst>
            </p:cNvPr>
            <p:cNvSpPr/>
            <p:nvPr/>
          </p:nvSpPr>
          <p:spPr>
            <a:xfrm rot="10800000">
              <a:off x="3957217" y="3133523"/>
              <a:ext cx="241554" cy="327575"/>
            </a:xfrm>
            <a:prstGeom prst="homePlate">
              <a:avLst/>
            </a:prstGeom>
            <a:solidFill>
              <a:srgbClr val="2ABB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14" name="Пятиугольник 53">
              <a:extLst>
                <a:ext uri="{FF2B5EF4-FFF2-40B4-BE49-F238E27FC236}">
                  <a16:creationId xmlns:a16="http://schemas.microsoft.com/office/drawing/2014/main" id="{5EC5B0C5-CFC9-F01D-DEC2-CACD30CBECB0}"/>
                </a:ext>
              </a:extLst>
            </p:cNvPr>
            <p:cNvSpPr/>
            <p:nvPr/>
          </p:nvSpPr>
          <p:spPr>
            <a:xfrm rot="10800000">
              <a:off x="6776977" y="3124223"/>
              <a:ext cx="230769" cy="305087"/>
            </a:xfrm>
            <a:prstGeom prst="homePlate">
              <a:avLst/>
            </a:prstGeom>
            <a:solidFill>
              <a:srgbClr val="BBE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prstClr val="white"/>
                </a:solidFill>
              </a:endParaRPr>
            </a:p>
          </p:txBody>
        </p:sp>
      </p:grpSp>
      <p:sp>
        <p:nvSpPr>
          <p:cNvPr id="46" name="Пятиугольник 57">
            <a:extLst>
              <a:ext uri="{FF2B5EF4-FFF2-40B4-BE49-F238E27FC236}">
                <a16:creationId xmlns:a16="http://schemas.microsoft.com/office/drawing/2014/main" id="{391C02D5-3216-1125-C035-3180A7601B17}"/>
              </a:ext>
            </a:extLst>
          </p:cNvPr>
          <p:cNvSpPr/>
          <p:nvPr/>
        </p:nvSpPr>
        <p:spPr>
          <a:xfrm>
            <a:off x="6347914" y="3404344"/>
            <a:ext cx="1049806" cy="245681"/>
          </a:xfrm>
          <a:prstGeom prst="homePlate">
            <a:avLst/>
          </a:prstGeom>
          <a:solidFill>
            <a:srgbClr val="2A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>
                <a:solidFill>
                  <a:prstClr val="black">
                    <a:lumMod val="75000"/>
                    <a:lumOff val="25000"/>
                  </a:prstClr>
                </a:solidFill>
              </a:rPr>
              <a:t>8 </a:t>
            </a:r>
            <a:r>
              <a:rPr lang="uk-UA" sz="1800" b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етап</a:t>
            </a:r>
            <a:endParaRPr lang="ru-RU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280C12-2E9D-F527-E3AC-A9CE5A8F840B}"/>
              </a:ext>
            </a:extLst>
          </p:cNvPr>
          <p:cNvSpPr txBox="1"/>
          <p:nvPr/>
        </p:nvSpPr>
        <p:spPr>
          <a:xfrm>
            <a:off x="1269242" y="1178963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>
                <a:latin typeface="Raleway" pitchFamily="2" charset="77"/>
              </a:rPr>
              <a:t>1-2 </a:t>
            </a:r>
            <a:r>
              <a:rPr lang="uk-UA" sz="1200" b="1"/>
              <a:t>міс.</a:t>
            </a:r>
            <a:endParaRPr lang="uk-UA" sz="1200" b="1">
              <a:latin typeface="Raleway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936AF0-0904-A61A-625D-FDE39EB94AE5}"/>
              </a:ext>
            </a:extLst>
          </p:cNvPr>
          <p:cNvSpPr txBox="1"/>
          <p:nvPr/>
        </p:nvSpPr>
        <p:spPr>
          <a:xfrm>
            <a:off x="3524529" y="1175788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0.5</a:t>
            </a:r>
            <a:r>
              <a:rPr lang="uk-UA" sz="1200" b="1">
                <a:latin typeface="Raleway" pitchFamily="2" charset="77"/>
              </a:rPr>
              <a:t> </a:t>
            </a:r>
            <a:r>
              <a:rPr lang="uk-UA" sz="1200" b="1"/>
              <a:t>міс.</a:t>
            </a:r>
            <a:endParaRPr lang="uk-UA" sz="1200" b="1">
              <a:latin typeface="Raleway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D2AF32-A21C-2491-B417-D5D8E9FE2B7D}"/>
              </a:ext>
            </a:extLst>
          </p:cNvPr>
          <p:cNvSpPr txBox="1"/>
          <p:nvPr/>
        </p:nvSpPr>
        <p:spPr>
          <a:xfrm>
            <a:off x="6307101" y="1173058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89745"/>
                </a:solidFill>
                <a:latin typeface="Raleway" pitchFamily="2" charset="77"/>
              </a:rPr>
              <a:t>0</a:t>
            </a:r>
            <a:r>
              <a:rPr lang="uk-UA" sz="1200" b="1">
                <a:solidFill>
                  <a:srgbClr val="F89745"/>
                </a:solidFill>
                <a:latin typeface="Raleway" pitchFamily="2" charset="77"/>
              </a:rPr>
              <a:t> міс. </a:t>
            </a:r>
          </a:p>
        </p:txBody>
      </p:sp>
      <p:grpSp>
        <p:nvGrpSpPr>
          <p:cNvPr id="50" name="Группа 27">
            <a:extLst>
              <a:ext uri="{FF2B5EF4-FFF2-40B4-BE49-F238E27FC236}">
                <a16:creationId xmlns:a16="http://schemas.microsoft.com/office/drawing/2014/main" id="{83B0D91A-C144-D464-B1F5-949E646BB5B3}"/>
              </a:ext>
            </a:extLst>
          </p:cNvPr>
          <p:cNvGrpSpPr/>
          <p:nvPr/>
        </p:nvGrpSpPr>
        <p:grpSpPr>
          <a:xfrm>
            <a:off x="6123128" y="1465260"/>
            <a:ext cx="1249200" cy="837000"/>
            <a:chOff x="6535221" y="1126831"/>
            <a:chExt cx="1249200" cy="83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1" name="Рукописный ввод 25">
                  <a:extLst>
                    <a:ext uri="{FF2B5EF4-FFF2-40B4-BE49-F238E27FC236}">
                      <a16:creationId xmlns:a16="http://schemas.microsoft.com/office/drawing/2014/main" id="{595B3C19-B9AC-A9A1-81C2-1C9D18B41641}"/>
                    </a:ext>
                  </a:extLst>
                </p14:cNvPr>
                <p14:cNvContentPartPr/>
                <p14:nvPr/>
              </p14:nvContentPartPr>
              <p14:xfrm>
                <a:off x="6541701" y="1176871"/>
                <a:ext cx="1109520" cy="742680"/>
              </p14:xfrm>
            </p:contentPart>
          </mc:Choice>
          <mc:Fallback xmlns="">
            <p:pic>
              <p:nvPicPr>
                <p:cNvPr id="51" name="Рукописный ввод 25">
                  <a:extLst>
                    <a:ext uri="{FF2B5EF4-FFF2-40B4-BE49-F238E27FC236}">
                      <a16:creationId xmlns:a16="http://schemas.microsoft.com/office/drawing/2014/main" id="{595B3C19-B9AC-A9A1-81C2-1C9D18B416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32701" y="1167871"/>
                  <a:ext cx="112716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2" name="Рукописный ввод 26">
                  <a:extLst>
                    <a:ext uri="{FF2B5EF4-FFF2-40B4-BE49-F238E27FC236}">
                      <a16:creationId xmlns:a16="http://schemas.microsoft.com/office/drawing/2014/main" id="{E9977978-C70B-F02B-0E1D-81D864AA92AC}"/>
                    </a:ext>
                  </a:extLst>
                </p14:cNvPr>
                <p14:cNvContentPartPr/>
                <p14:nvPr/>
              </p14:nvContentPartPr>
              <p14:xfrm>
                <a:off x="6535221" y="1126831"/>
                <a:ext cx="1249200" cy="837000"/>
              </p14:xfrm>
            </p:contentPart>
          </mc:Choice>
          <mc:Fallback xmlns="">
            <p:pic>
              <p:nvPicPr>
                <p:cNvPr id="52" name="Рукописный ввод 26">
                  <a:extLst>
                    <a:ext uri="{FF2B5EF4-FFF2-40B4-BE49-F238E27FC236}">
                      <a16:creationId xmlns:a16="http://schemas.microsoft.com/office/drawing/2014/main" id="{E9977978-C70B-F02B-0E1D-81D864AA92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26221" y="1117831"/>
                  <a:ext cx="1266840" cy="854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D031CAD-38E6-21A2-5A90-1D06FBFC276D}"/>
              </a:ext>
            </a:extLst>
          </p:cNvPr>
          <p:cNvSpPr txBox="1"/>
          <p:nvPr/>
        </p:nvSpPr>
        <p:spPr>
          <a:xfrm>
            <a:off x="4772762" y="2321536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2-3</a:t>
            </a:r>
            <a:r>
              <a:rPr lang="uk-UA" sz="1200" b="1">
                <a:latin typeface="Raleway" pitchFamily="2" charset="77"/>
              </a:rPr>
              <a:t> </a:t>
            </a:r>
            <a:r>
              <a:rPr lang="uk-UA" sz="1200" b="1"/>
              <a:t>міс.</a:t>
            </a:r>
            <a:endParaRPr lang="uk-UA" sz="1200" b="1">
              <a:latin typeface="Raleway" pitchFamily="2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BE671E-5C5C-69DF-348E-B466A36CFF56}"/>
              </a:ext>
            </a:extLst>
          </p:cNvPr>
          <p:cNvSpPr txBox="1"/>
          <p:nvPr/>
        </p:nvSpPr>
        <p:spPr>
          <a:xfrm>
            <a:off x="2062171" y="2328991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89745"/>
                </a:solidFill>
                <a:latin typeface="Raleway" pitchFamily="2" charset="77"/>
              </a:rPr>
              <a:t>0</a:t>
            </a:r>
            <a:r>
              <a:rPr lang="uk-UA" sz="1200" b="1">
                <a:solidFill>
                  <a:srgbClr val="F89745"/>
                </a:solidFill>
                <a:latin typeface="Raleway" pitchFamily="2" charset="77"/>
              </a:rPr>
              <a:t> міс.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5" name="Рукописный ввод 16">
                <a:extLst>
                  <a:ext uri="{FF2B5EF4-FFF2-40B4-BE49-F238E27FC236}">
                    <a16:creationId xmlns:a16="http://schemas.microsoft.com/office/drawing/2014/main" id="{8992D31B-2A9A-3CE6-FB01-65E068FBB50F}"/>
                  </a:ext>
                </a:extLst>
              </p14:cNvPr>
              <p14:cNvContentPartPr/>
              <p14:nvPr/>
            </p14:nvContentPartPr>
            <p14:xfrm>
              <a:off x="1730739" y="2642444"/>
              <a:ext cx="1509480" cy="687240"/>
            </p14:xfrm>
          </p:contentPart>
        </mc:Choice>
        <mc:Fallback xmlns="">
          <p:pic>
            <p:nvPicPr>
              <p:cNvPr id="55" name="Рукописный ввод 16">
                <a:extLst>
                  <a:ext uri="{FF2B5EF4-FFF2-40B4-BE49-F238E27FC236}">
                    <a16:creationId xmlns:a16="http://schemas.microsoft.com/office/drawing/2014/main" id="{8992D31B-2A9A-3CE6-FB01-65E068FBB5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21739" y="2633444"/>
                <a:ext cx="1527120" cy="70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6" name="Рукописный ввод 15">
                <a:extLst>
                  <a:ext uri="{FF2B5EF4-FFF2-40B4-BE49-F238E27FC236}">
                    <a16:creationId xmlns:a16="http://schemas.microsoft.com/office/drawing/2014/main" id="{7C62C00F-2CBA-AE54-26C2-DEE513E02AB4}"/>
                  </a:ext>
                </a:extLst>
              </p14:cNvPr>
              <p14:cNvContentPartPr/>
              <p14:nvPr/>
            </p14:nvContentPartPr>
            <p14:xfrm>
              <a:off x="1691880" y="2753193"/>
              <a:ext cx="1557000" cy="587880"/>
            </p14:xfrm>
          </p:contentPart>
        </mc:Choice>
        <mc:Fallback xmlns="">
          <p:pic>
            <p:nvPicPr>
              <p:cNvPr id="56" name="Рукописный ввод 15">
                <a:extLst>
                  <a:ext uri="{FF2B5EF4-FFF2-40B4-BE49-F238E27FC236}">
                    <a16:creationId xmlns:a16="http://schemas.microsoft.com/office/drawing/2014/main" id="{7C62C00F-2CBA-AE54-26C2-DEE513E02AB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2880" y="2744193"/>
                <a:ext cx="1574640" cy="60552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1B47429F-AE87-32D8-68ED-FE6E8992BBB0}"/>
              </a:ext>
            </a:extLst>
          </p:cNvPr>
          <p:cNvSpPr txBox="1"/>
          <p:nvPr/>
        </p:nvSpPr>
        <p:spPr>
          <a:xfrm>
            <a:off x="3225730" y="3247699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0.5</a:t>
            </a:r>
            <a:r>
              <a:rPr lang="uk-UA" sz="1200" b="1">
                <a:latin typeface="Raleway" pitchFamily="2" charset="77"/>
              </a:rPr>
              <a:t> </a:t>
            </a:r>
            <a:r>
              <a:rPr lang="uk-UA" sz="1200" b="1"/>
              <a:t>міс.</a:t>
            </a:r>
            <a:endParaRPr lang="uk-UA" sz="1200" b="1">
              <a:latin typeface="Raleway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E421843-123B-CDF7-7547-A6ED19B989B9}"/>
              </a:ext>
            </a:extLst>
          </p:cNvPr>
          <p:cNvSpPr txBox="1"/>
          <p:nvPr/>
        </p:nvSpPr>
        <p:spPr>
          <a:xfrm>
            <a:off x="5347731" y="3232520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4-9</a:t>
            </a:r>
            <a:r>
              <a:rPr lang="uk-UA" sz="1200" b="1">
                <a:latin typeface="Raleway" pitchFamily="2" charset="77"/>
              </a:rPr>
              <a:t> </a:t>
            </a:r>
            <a:r>
              <a:rPr lang="uk-UA" sz="1200" b="1"/>
              <a:t>міс.</a:t>
            </a:r>
            <a:endParaRPr lang="uk-UA" sz="1200" b="1">
              <a:latin typeface="Raleway" pitchFamily="2" charset="77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ED38844-092D-A15D-5E31-B7036B2B8327}"/>
              </a:ext>
            </a:extLst>
          </p:cNvPr>
          <p:cNvSpPr/>
          <p:nvPr/>
        </p:nvSpPr>
        <p:spPr>
          <a:xfrm>
            <a:off x="5040086" y="3590089"/>
            <a:ext cx="1412277" cy="683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err="1">
                <a:solidFill>
                  <a:srgbClr val="128986"/>
                </a:solidFill>
                <a:latin typeface="Corbel" panose="020B0503020204020204" pitchFamily="34" charset="0"/>
              </a:rPr>
              <a:t>Впровадження</a:t>
            </a:r>
            <a:r>
              <a:rPr lang="ru-RU" sz="1100">
                <a:solidFill>
                  <a:srgbClr val="128986"/>
                </a:solidFill>
                <a:latin typeface="Corbel" panose="020B0503020204020204" pitchFamily="34" charset="0"/>
              </a:rPr>
              <a:t> </a:t>
            </a:r>
            <a:r>
              <a:rPr lang="ru-RU" sz="1100" err="1">
                <a:solidFill>
                  <a:srgbClr val="128986"/>
                </a:solidFill>
                <a:latin typeface="Corbel" panose="020B0503020204020204" pitchFamily="34" charset="0"/>
              </a:rPr>
              <a:t>енергоефективних</a:t>
            </a:r>
            <a:r>
              <a:rPr lang="ru-RU" sz="1100">
                <a:solidFill>
                  <a:srgbClr val="128986"/>
                </a:solidFill>
                <a:latin typeface="Corbel" panose="020B0503020204020204" pitchFamily="34" charset="0"/>
              </a:rPr>
              <a:t> </a:t>
            </a:r>
            <a:r>
              <a:rPr lang="ru-RU" sz="1100" err="1">
                <a:solidFill>
                  <a:srgbClr val="128986"/>
                </a:solidFill>
                <a:latin typeface="Corbel" panose="020B0503020204020204" pitchFamily="34" charset="0"/>
              </a:rPr>
              <a:t>заходів</a:t>
            </a:r>
            <a:r>
              <a:rPr lang="ru-RU" sz="1100">
                <a:solidFill>
                  <a:srgbClr val="128986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E98EF8-6926-71C9-3C20-87A0D2203B41}"/>
              </a:ext>
            </a:extLst>
          </p:cNvPr>
          <p:cNvSpPr txBox="1"/>
          <p:nvPr/>
        </p:nvSpPr>
        <p:spPr>
          <a:xfrm>
            <a:off x="7723127" y="3739209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5-10 </a:t>
            </a:r>
            <a:r>
              <a:rPr lang="uk-UA" sz="1200" b="1">
                <a:latin typeface="Raleway" pitchFamily="2" charset="77"/>
              </a:rPr>
              <a:t>років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2787E2-8B52-847E-C2D1-AEB13A114BF8}"/>
              </a:ext>
            </a:extLst>
          </p:cNvPr>
          <p:cNvSpPr txBox="1"/>
          <p:nvPr/>
        </p:nvSpPr>
        <p:spPr>
          <a:xfrm>
            <a:off x="5347731" y="4688849"/>
            <a:ext cx="166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Raleway" pitchFamily="2" charset="77"/>
              </a:rPr>
              <a:t>0.5</a:t>
            </a:r>
            <a:r>
              <a:rPr lang="uk-UA" sz="1200" b="1">
                <a:latin typeface="Raleway" pitchFamily="2" charset="77"/>
              </a:rPr>
              <a:t> міс.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77C04C-C067-8BFC-7675-197091CD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94886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304AF1FA-F9C7-7FAA-95B3-A6F7B2470E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6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4BB8E355-2747-8C50-889D-C09A9675FF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08139970-EA36-942D-1F67-9F86F882CF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8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FBCDB3-1EA0-CC8A-529B-73A745C18CC8}"/>
              </a:ext>
            </a:extLst>
          </p:cNvPr>
          <p:cNvSpPr txBox="1"/>
          <p:nvPr/>
        </p:nvSpPr>
        <p:spPr>
          <a:xfrm>
            <a:off x="356695" y="1463903"/>
            <a:ext cx="389423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Raleway"/>
                <a:cs typeface="Calibri"/>
              </a:rPr>
              <a:t>1</a:t>
            </a:r>
            <a:r>
              <a:rPr lang="uk-UA" sz="1400" b="1" dirty="0">
                <a:solidFill>
                  <a:srgbClr val="FF0000"/>
                </a:solidFill>
                <a:latin typeface="Raleway"/>
                <a:cs typeface="Calibri"/>
              </a:rPr>
              <a:t>3 </a:t>
            </a:r>
            <a:r>
              <a:rPr lang="en-US" sz="1400" b="1" dirty="0">
                <a:solidFill>
                  <a:srgbClr val="FF0000"/>
                </a:solidFill>
                <a:latin typeface="Raleway"/>
                <a:cs typeface="Calibri"/>
              </a:rPr>
              <a:t>EСКО-</a:t>
            </a:r>
            <a:r>
              <a:rPr lang="uk-UA" sz="1400" b="1" dirty="0">
                <a:solidFill>
                  <a:srgbClr val="FF0000"/>
                </a:solidFill>
                <a:latin typeface="Raleway"/>
                <a:cs typeface="Calibri"/>
              </a:rPr>
              <a:t>СЕС</a:t>
            </a:r>
            <a:r>
              <a:rPr lang="en-US" sz="1400" b="1" dirty="0">
                <a:solidFill>
                  <a:srgbClr val="FF0000"/>
                </a:solidFill>
                <a:latin typeface="Raleway"/>
                <a:cs typeface="Calibri"/>
              </a:rPr>
              <a:t> </a:t>
            </a:r>
            <a:r>
              <a:rPr lang="uk-UA" sz="1400" b="1" dirty="0">
                <a:latin typeface="Raleway"/>
                <a:cs typeface="Calibri"/>
              </a:rPr>
              <a:t>контрактів у </a:t>
            </a:r>
            <a:r>
              <a:rPr lang="uk-UA" sz="1400" b="1" dirty="0">
                <a:solidFill>
                  <a:srgbClr val="C00000"/>
                </a:solidFill>
                <a:latin typeface="Raleway"/>
                <a:cs typeface="Calibri"/>
              </a:rPr>
              <a:t>лікарнях</a:t>
            </a:r>
            <a:endParaRPr lang="en-US" sz="1400" b="1" dirty="0">
              <a:solidFill>
                <a:srgbClr val="C00000"/>
              </a:solidFill>
              <a:latin typeface="Raleway"/>
              <a:cs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2ADADB-A05D-4580-13F6-575C73ADC48F}"/>
              </a:ext>
            </a:extLst>
          </p:cNvPr>
          <p:cNvSpPr/>
          <p:nvPr/>
        </p:nvSpPr>
        <p:spPr>
          <a:xfrm>
            <a:off x="173647" y="1986196"/>
            <a:ext cx="1592705" cy="786037"/>
          </a:xfrm>
          <a:prstGeom prst="roundRect">
            <a:avLst>
              <a:gd name="adj" fmla="val 10113"/>
            </a:avLst>
          </a:prstGeom>
          <a:solidFill>
            <a:srgbClr val="2ABBA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0" name="Google Shape;144;p17">
            <a:extLst>
              <a:ext uri="{FF2B5EF4-FFF2-40B4-BE49-F238E27FC236}">
                <a16:creationId xmlns:a16="http://schemas.microsoft.com/office/drawing/2014/main" id="{C09679B5-F80A-A704-85B3-E5D0B995E1F7}"/>
              </a:ext>
            </a:extLst>
          </p:cNvPr>
          <p:cNvSpPr txBox="1">
            <a:spLocks/>
          </p:cNvSpPr>
          <p:nvPr/>
        </p:nvSpPr>
        <p:spPr>
          <a:xfrm>
            <a:off x="1169420" y="294960"/>
            <a:ext cx="6805160" cy="69756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  <a:latin typeface="Raleway"/>
              </a:rPr>
              <a:t>30 ЕСКО-</a:t>
            </a:r>
            <a:r>
              <a:rPr lang="ru-RU" sz="2000" b="1" dirty="0" err="1">
                <a:solidFill>
                  <a:srgbClr val="C00000"/>
                </a:solidFill>
                <a:latin typeface="Raleway"/>
              </a:rPr>
              <a:t>контрактів</a:t>
            </a:r>
            <a:r>
              <a:rPr lang="ru-RU" sz="2000" b="1" dirty="0">
                <a:solidFill>
                  <a:srgbClr val="C00000"/>
                </a:solidFill>
                <a:latin typeface="Raleway"/>
              </a:rPr>
              <a:t> </a:t>
            </a:r>
            <a:r>
              <a:rPr lang="ru-RU" sz="2000" b="1" dirty="0" err="1">
                <a:solidFill>
                  <a:srgbClr val="148986"/>
                </a:solidFill>
                <a:latin typeface="Raleway"/>
              </a:rPr>
              <a:t>щодо</a:t>
            </a:r>
            <a:r>
              <a:rPr lang="ru-RU" sz="2000" b="1" dirty="0">
                <a:solidFill>
                  <a:srgbClr val="148986"/>
                </a:solidFill>
                <a:latin typeface="Raleway"/>
              </a:rPr>
              <a:t> СЕС у 18 </a:t>
            </a:r>
            <a:r>
              <a:rPr lang="ru-RU" sz="2000" b="1" dirty="0" err="1">
                <a:solidFill>
                  <a:srgbClr val="148986"/>
                </a:solidFill>
                <a:latin typeface="Raleway"/>
              </a:rPr>
              <a:t>містах</a:t>
            </a:r>
            <a:r>
              <a:rPr lang="ru-RU" sz="2000" b="1" dirty="0">
                <a:solidFill>
                  <a:srgbClr val="148986"/>
                </a:solidFill>
                <a:latin typeface="Raleway"/>
              </a:rPr>
              <a:t> </a:t>
            </a:r>
            <a:r>
              <a:rPr lang="uk-UA" sz="2000" b="1" dirty="0">
                <a:solidFill>
                  <a:srgbClr val="148986"/>
                </a:solidFill>
                <a:latin typeface="Raleway"/>
              </a:rPr>
              <a:t>у</a:t>
            </a:r>
            <a:r>
              <a:rPr lang="en-GB" sz="2000" b="1" dirty="0">
                <a:solidFill>
                  <a:srgbClr val="148986"/>
                </a:solidFill>
                <a:latin typeface="Raleway"/>
              </a:rPr>
              <a:t> 2024</a:t>
            </a:r>
            <a:r>
              <a:rPr lang="uk-UA" sz="2000" b="1" dirty="0">
                <a:solidFill>
                  <a:srgbClr val="148986"/>
                </a:solidFill>
                <a:latin typeface="Raleway"/>
              </a:rPr>
              <a:t> році</a:t>
            </a:r>
            <a:r>
              <a:rPr lang="en-GB" sz="2000" b="1" dirty="0">
                <a:solidFill>
                  <a:srgbClr val="148986"/>
                </a:solidFill>
                <a:latin typeface="Raleway"/>
              </a:rPr>
              <a:t> </a:t>
            </a:r>
            <a:r>
              <a:rPr lang="uk-UA" sz="2000" b="1" dirty="0">
                <a:solidFill>
                  <a:srgbClr val="148986"/>
                </a:solidFill>
                <a:latin typeface="Raleway"/>
              </a:rPr>
              <a:t>укладено за підтримки </a:t>
            </a:r>
            <a:r>
              <a:rPr lang="uk-UA" sz="2000" b="1" dirty="0" err="1">
                <a:solidFill>
                  <a:srgbClr val="148986"/>
                </a:solidFill>
                <a:latin typeface="Raleway"/>
              </a:rPr>
              <a:t>Проєкту</a:t>
            </a:r>
            <a:r>
              <a:rPr lang="uk-UA" sz="2000" b="1" dirty="0">
                <a:solidFill>
                  <a:srgbClr val="148986"/>
                </a:solidFill>
                <a:latin typeface="Raleway"/>
              </a:rPr>
              <a:t> ПРООН</a:t>
            </a:r>
            <a:endParaRPr lang="ru-RU" sz="2000" b="1" dirty="0">
              <a:solidFill>
                <a:srgbClr val="ABE33F"/>
              </a:solidFill>
              <a:latin typeface="Raleway" pitchFamily="2" charset="77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F7312FC-293B-983A-265F-D8D924F18161}"/>
              </a:ext>
            </a:extLst>
          </p:cNvPr>
          <p:cNvSpPr/>
          <p:nvPr/>
        </p:nvSpPr>
        <p:spPr>
          <a:xfrm>
            <a:off x="323850" y="285508"/>
            <a:ext cx="7650730" cy="915420"/>
          </a:xfrm>
          <a:prstGeom prst="roundRect">
            <a:avLst>
              <a:gd name="adj" fmla="val 10113"/>
            </a:avLst>
          </a:prstGeom>
          <a:noFill/>
          <a:ln w="12700">
            <a:solidFill>
              <a:srgbClr val="1289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295BA0-8A61-0D8C-36DC-865C05830002}"/>
              </a:ext>
            </a:extLst>
          </p:cNvPr>
          <p:cNvSpPr txBox="1"/>
          <p:nvPr/>
        </p:nvSpPr>
        <p:spPr>
          <a:xfrm>
            <a:off x="6688819" y="1001972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Khmelnytskyi</a:t>
            </a:r>
            <a:r>
              <a:rPr lang="en-US" sz="1100" b="1" dirty="0">
                <a:solidFill>
                  <a:schemeClr val="bg1"/>
                </a:solidFill>
              </a:rPr>
              <a:t> region</a:t>
            </a:r>
            <a:endParaRPr lang="ru-UA" sz="1100" b="1">
              <a:solidFill>
                <a:schemeClr val="bg1"/>
              </a:solidFill>
            </a:endParaRPr>
          </a:p>
        </p:txBody>
      </p:sp>
      <p:pic>
        <p:nvPicPr>
          <p:cNvPr id="4" name="Graphic 3" descr="Solar Panels with solid fill">
            <a:extLst>
              <a:ext uri="{FF2B5EF4-FFF2-40B4-BE49-F238E27FC236}">
                <a16:creationId xmlns:a16="http://schemas.microsoft.com/office/drawing/2014/main" id="{276F65A4-6B33-949A-42B5-88EA55D2B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106" y="417586"/>
            <a:ext cx="578170" cy="578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4BE75B-ADEC-1436-8550-ABBF18DB028A}"/>
              </a:ext>
            </a:extLst>
          </p:cNvPr>
          <p:cNvSpPr txBox="1"/>
          <p:nvPr/>
        </p:nvSpPr>
        <p:spPr>
          <a:xfrm>
            <a:off x="173647" y="2042338"/>
            <a:ext cx="159270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DBBAD"/>
              </a:buClr>
            </a:pPr>
            <a:r>
              <a:rPr lang="uk-UA" sz="1300" b="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Ціна</a:t>
            </a:r>
            <a:r>
              <a:rPr lang="en-GB" sz="1300" b="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: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 </a:t>
            </a: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78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 </a:t>
            </a: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млн грн</a:t>
            </a:r>
            <a:endParaRPr lang="en-US" sz="1300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>
              <a:buClr>
                <a:srgbClr val="2DBBAD"/>
              </a:buClr>
            </a:pP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Економія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: </a:t>
            </a: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17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%</a:t>
            </a:r>
            <a:endParaRPr lang="uk-UA" sz="1300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>
              <a:buClr>
                <a:srgbClr val="2DBBAD"/>
              </a:buClr>
            </a:pP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Термін</a:t>
            </a:r>
            <a:r>
              <a:rPr lang="en-US" sz="1300" dirty="0">
                <a:solidFill>
                  <a:schemeClr val="bg1"/>
                </a:solidFill>
                <a:latin typeface="Raleway" pitchFamily="2" charset="77"/>
              </a:rPr>
              <a:t>:</a:t>
            </a: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 13</a:t>
            </a:r>
            <a:r>
              <a:rPr lang="en-US" sz="13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uk-UA" sz="1300" dirty="0" err="1">
                <a:solidFill>
                  <a:schemeClr val="bg1"/>
                </a:solidFill>
                <a:latin typeface="Raleway" pitchFamily="2" charset="77"/>
              </a:rPr>
              <a:t>р</a:t>
            </a:r>
            <a:endParaRPr lang="en-US" sz="1300" b="1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8C97A-9458-2CD2-C1DD-22DA1E8F019B}"/>
              </a:ext>
            </a:extLst>
          </p:cNvPr>
          <p:cNvSpPr txBox="1"/>
          <p:nvPr/>
        </p:nvSpPr>
        <p:spPr>
          <a:xfrm>
            <a:off x="4703938" y="1463903"/>
            <a:ext cx="403831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400" b="1" dirty="0">
                <a:solidFill>
                  <a:srgbClr val="FF0000"/>
                </a:solidFill>
                <a:latin typeface="Raleway"/>
                <a:cs typeface="Calibri"/>
              </a:rPr>
              <a:t>17 </a:t>
            </a:r>
            <a:r>
              <a:rPr lang="en-US" sz="1400" b="1" dirty="0">
                <a:solidFill>
                  <a:srgbClr val="FF0000"/>
                </a:solidFill>
                <a:latin typeface="Raleway"/>
                <a:cs typeface="Calibri"/>
              </a:rPr>
              <a:t>EСКО-</a:t>
            </a:r>
            <a:r>
              <a:rPr lang="uk-UA" sz="1400" b="1" dirty="0">
                <a:solidFill>
                  <a:srgbClr val="FF0000"/>
                </a:solidFill>
                <a:latin typeface="Raleway"/>
                <a:cs typeface="Calibri"/>
              </a:rPr>
              <a:t>СЕС</a:t>
            </a:r>
            <a:r>
              <a:rPr lang="en-US" sz="1400" b="1" dirty="0">
                <a:solidFill>
                  <a:srgbClr val="FF0000"/>
                </a:solidFill>
                <a:latin typeface="Raleway"/>
                <a:cs typeface="Calibri"/>
              </a:rPr>
              <a:t> </a:t>
            </a:r>
            <a:r>
              <a:rPr lang="uk-UA" sz="1400" b="1" dirty="0">
                <a:latin typeface="Raleway"/>
                <a:cs typeface="Calibri"/>
              </a:rPr>
              <a:t>контрактів на </a:t>
            </a:r>
            <a:r>
              <a:rPr lang="uk-UA" sz="1400" b="1" dirty="0">
                <a:solidFill>
                  <a:srgbClr val="C00000"/>
                </a:solidFill>
                <a:latin typeface="Raleway"/>
                <a:cs typeface="Calibri"/>
              </a:rPr>
              <a:t>водоканалах</a:t>
            </a:r>
            <a:endParaRPr lang="ru-RU" sz="1400" b="1" dirty="0">
              <a:solidFill>
                <a:srgbClr val="C00000"/>
              </a:solidFill>
              <a:latin typeface="Raleway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F97E1-EE3E-6F23-3864-63C7E9F71416}"/>
              </a:ext>
            </a:extLst>
          </p:cNvPr>
          <p:cNvSpPr txBox="1"/>
          <p:nvPr/>
        </p:nvSpPr>
        <p:spPr>
          <a:xfrm>
            <a:off x="4404067" y="4181527"/>
            <a:ext cx="43381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Raleway" pitchFamily="2" charset="77"/>
                <a:cs typeface="Calibri" panose="020F0502020204030204" pitchFamily="34" charset="0"/>
              </a:rPr>
              <a:t>11 ЕСКО-контрактів очікується</a:t>
            </a:r>
            <a:endParaRPr lang="en-US" sz="1400" b="1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Дубно, Чернівці, Боярка, Фастів, Яготин, Ніжин</a:t>
            </a:r>
            <a:endParaRPr lang="uk-UA" sz="1200" dirty="0">
              <a:latin typeface="Raleway" pitchFamily="2" charset="77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06FDE4-352D-0697-2AF5-B1B6F936EC57}"/>
              </a:ext>
            </a:extLst>
          </p:cNvPr>
          <p:cNvSpPr/>
          <p:nvPr/>
        </p:nvSpPr>
        <p:spPr>
          <a:xfrm>
            <a:off x="4323352" y="2442552"/>
            <a:ext cx="1551926" cy="793903"/>
          </a:xfrm>
          <a:prstGeom prst="roundRect">
            <a:avLst>
              <a:gd name="adj" fmla="val 10113"/>
            </a:avLst>
          </a:prstGeom>
          <a:solidFill>
            <a:srgbClr val="2ABBA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5C043-528D-142B-9932-830A4654A729}"/>
              </a:ext>
            </a:extLst>
          </p:cNvPr>
          <p:cNvSpPr txBox="1"/>
          <p:nvPr/>
        </p:nvSpPr>
        <p:spPr>
          <a:xfrm>
            <a:off x="4298560" y="2452475"/>
            <a:ext cx="157829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DBBAD"/>
              </a:buClr>
            </a:pP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Ціна</a:t>
            </a:r>
            <a:r>
              <a:rPr lang="en-GB" sz="1300" b="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:</a:t>
            </a:r>
            <a:r>
              <a:rPr lang="en-US" sz="1300" b="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 </a:t>
            </a:r>
            <a:r>
              <a:rPr lang="uk-UA" sz="1300" b="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342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 </a:t>
            </a: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млн грн</a:t>
            </a:r>
            <a:endParaRPr lang="en-US" sz="1300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>
              <a:buClr>
                <a:srgbClr val="2DBBAD"/>
              </a:buClr>
            </a:pP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Економія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: 1</a:t>
            </a:r>
            <a:r>
              <a:rPr lang="uk-UA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6</a:t>
            </a:r>
            <a:r>
              <a:rPr lang="en-US" sz="1300" i="0" u="none" strike="noStrike" dirty="0">
                <a:solidFill>
                  <a:schemeClr val="bg1"/>
                </a:solidFill>
                <a:effectLst/>
                <a:latin typeface="Raleway" pitchFamily="2" charset="77"/>
              </a:rPr>
              <a:t>%</a:t>
            </a:r>
            <a:endParaRPr lang="uk-UA" sz="1300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>
              <a:buClr>
                <a:srgbClr val="2DBBAD"/>
              </a:buClr>
            </a:pP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Термін</a:t>
            </a:r>
            <a:r>
              <a:rPr lang="en-US" sz="1300" dirty="0">
                <a:solidFill>
                  <a:schemeClr val="bg1"/>
                </a:solidFill>
                <a:latin typeface="Raleway" pitchFamily="2" charset="77"/>
              </a:rPr>
              <a:t>:</a:t>
            </a:r>
            <a:r>
              <a:rPr lang="uk-UA" sz="1300" dirty="0">
                <a:solidFill>
                  <a:schemeClr val="bg1"/>
                </a:solidFill>
                <a:latin typeface="Raleway" pitchFamily="2" charset="77"/>
              </a:rPr>
              <a:t> 14</a:t>
            </a:r>
            <a:r>
              <a:rPr lang="en-US" sz="13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uk-UA" sz="1300" dirty="0" err="1">
                <a:solidFill>
                  <a:schemeClr val="bg1"/>
                </a:solidFill>
                <a:latin typeface="Raleway" pitchFamily="2" charset="77"/>
              </a:rPr>
              <a:t>р</a:t>
            </a:r>
            <a:endParaRPr lang="en-US" sz="1300" b="1" i="0" u="none" strike="noStrike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A7BA20-8DA2-E404-F9A2-4F9970EABB31}"/>
              </a:ext>
            </a:extLst>
          </p:cNvPr>
          <p:cNvSpPr txBox="1"/>
          <p:nvPr/>
        </p:nvSpPr>
        <p:spPr>
          <a:xfrm>
            <a:off x="1836876" y="1846853"/>
            <a:ext cx="2266777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200" b="1" dirty="0">
                <a:latin typeface="Raleway"/>
                <a:cs typeface="Calibri"/>
              </a:rPr>
              <a:t>Дрогобич</a:t>
            </a:r>
            <a:r>
              <a:rPr lang="en-US" sz="1200" dirty="0">
                <a:latin typeface="Raleway"/>
                <a:cs typeface="Calibri"/>
              </a:rPr>
              <a:t>: </a:t>
            </a:r>
            <a:r>
              <a:rPr lang="uk-UA" sz="1200" dirty="0">
                <a:latin typeface="Raleway"/>
                <a:cs typeface="Calibri"/>
              </a:rPr>
              <a:t>СЕС</a:t>
            </a:r>
            <a:r>
              <a:rPr lang="en-US" sz="1200" dirty="0">
                <a:latin typeface="Raleway"/>
                <a:cs typeface="Calibri"/>
              </a:rPr>
              <a:t> 144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endParaRPr lang="en-US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/>
                <a:cs typeface="Calibri"/>
              </a:rPr>
              <a:t>Кривий Ріг (5)</a:t>
            </a:r>
            <a:r>
              <a:rPr lang="en-US" sz="1200" b="1" dirty="0">
                <a:latin typeface="Raleway"/>
                <a:cs typeface="Calibri"/>
              </a:rPr>
              <a:t>: </a:t>
            </a:r>
            <a:r>
              <a:rPr lang="uk-UA" sz="1200" dirty="0">
                <a:latin typeface="Raleway"/>
                <a:cs typeface="Calibri"/>
              </a:rPr>
              <a:t>СЕС </a:t>
            </a:r>
            <a:r>
              <a:rPr lang="en-US" sz="1200" dirty="0">
                <a:latin typeface="Raleway"/>
                <a:cs typeface="Calibri"/>
              </a:rPr>
              <a:t>100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r>
              <a:rPr lang="en-US" sz="1200" dirty="0">
                <a:latin typeface="Raleway"/>
                <a:cs typeface="Calibri"/>
              </a:rPr>
              <a:t>, 40 </a:t>
            </a:r>
            <a:r>
              <a:rPr lang="uk-UA" sz="1200" dirty="0">
                <a:latin typeface="Raleway"/>
                <a:cs typeface="Calibri"/>
              </a:rPr>
              <a:t>кВт</a:t>
            </a:r>
            <a:r>
              <a:rPr lang="en-US" sz="1200" dirty="0">
                <a:latin typeface="Raleway"/>
                <a:cs typeface="Calibri"/>
              </a:rPr>
              <a:t>, </a:t>
            </a:r>
            <a:r>
              <a:rPr lang="uk-UA" sz="1200" dirty="0">
                <a:latin typeface="Raleway"/>
                <a:cs typeface="Calibri"/>
              </a:rPr>
              <a:t>3</a:t>
            </a:r>
            <a:r>
              <a:rPr lang="en-US" sz="1200" dirty="0">
                <a:latin typeface="Raleway"/>
                <a:cs typeface="Calibri"/>
              </a:rPr>
              <a:t>0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r>
              <a:rPr lang="en-US" sz="1200" dirty="0">
                <a:latin typeface="Raleway"/>
                <a:cs typeface="Calibri"/>
              </a:rPr>
              <a:t>, </a:t>
            </a:r>
            <a:r>
              <a:rPr lang="uk-UA" sz="1200" dirty="0">
                <a:latin typeface="Raleway"/>
                <a:cs typeface="Calibri"/>
              </a:rPr>
              <a:t>4</a:t>
            </a:r>
            <a:r>
              <a:rPr lang="en-US" sz="1200" dirty="0">
                <a:latin typeface="Raleway"/>
                <a:cs typeface="Calibri"/>
              </a:rPr>
              <a:t>0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r>
              <a:rPr lang="en-US" sz="1200" dirty="0">
                <a:latin typeface="Raleway"/>
                <a:cs typeface="Calibri"/>
              </a:rPr>
              <a:t>, </a:t>
            </a:r>
            <a:r>
              <a:rPr lang="uk-UA" sz="1200" dirty="0">
                <a:latin typeface="Raleway"/>
                <a:cs typeface="Calibri"/>
              </a:rPr>
              <a:t>25</a:t>
            </a:r>
            <a:r>
              <a:rPr lang="en-US" sz="1200" dirty="0">
                <a:latin typeface="Raleway"/>
                <a:cs typeface="Calibri"/>
              </a:rPr>
              <a:t>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endParaRPr lang="en-US" sz="1200" dirty="0">
              <a:latin typeface="Raleway"/>
              <a:cs typeface="Calibri"/>
            </a:endParaRPr>
          </a:p>
          <a:p>
            <a:r>
              <a:rPr lang="uk-UA" sz="1200" b="1" dirty="0">
                <a:latin typeface="Raleway"/>
                <a:cs typeface="Calibri"/>
              </a:rPr>
              <a:t>Трускавець</a:t>
            </a:r>
            <a:r>
              <a:rPr lang="en-US" sz="1200" dirty="0">
                <a:latin typeface="Raleway"/>
                <a:cs typeface="Calibri"/>
              </a:rPr>
              <a:t>:</a:t>
            </a:r>
            <a:r>
              <a:rPr lang="ru-RU" sz="1200" dirty="0">
                <a:latin typeface="Raleway"/>
                <a:cs typeface="Calibri"/>
              </a:rPr>
              <a:t> </a:t>
            </a:r>
            <a:r>
              <a:rPr lang="uk-UA" sz="1200" dirty="0">
                <a:latin typeface="Raleway"/>
                <a:cs typeface="Calibri"/>
              </a:rPr>
              <a:t>СЕС</a:t>
            </a:r>
            <a:r>
              <a:rPr lang="en-US" sz="1200" dirty="0">
                <a:latin typeface="Raleway"/>
                <a:cs typeface="Calibri"/>
              </a:rPr>
              <a:t> 105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endParaRPr lang="en-US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/>
                <a:cs typeface="Calibri"/>
              </a:rPr>
              <a:t>Яготин</a:t>
            </a:r>
            <a:r>
              <a:rPr lang="en-US" sz="1200" dirty="0">
                <a:latin typeface="Raleway"/>
                <a:cs typeface="Calibri"/>
              </a:rPr>
              <a:t>: </a:t>
            </a:r>
            <a:r>
              <a:rPr lang="uk-UA" sz="1200" dirty="0">
                <a:latin typeface="Raleway"/>
                <a:cs typeface="Calibri"/>
              </a:rPr>
              <a:t>СЕС</a:t>
            </a:r>
            <a:r>
              <a:rPr lang="en-US" sz="1200" dirty="0">
                <a:latin typeface="Raleway"/>
                <a:cs typeface="Calibri"/>
              </a:rPr>
              <a:t> </a:t>
            </a:r>
            <a:r>
              <a:rPr lang="uk-UA" sz="1200" dirty="0">
                <a:latin typeface="Raleway"/>
                <a:cs typeface="Calibri"/>
              </a:rPr>
              <a:t>5</a:t>
            </a:r>
            <a:r>
              <a:rPr lang="en-US" sz="1200" dirty="0">
                <a:latin typeface="Raleway"/>
                <a:cs typeface="Calibri"/>
              </a:rPr>
              <a:t>0 </a:t>
            </a:r>
            <a:r>
              <a:rPr lang="en-US" sz="1200" dirty="0" err="1">
                <a:latin typeface="Raleway"/>
                <a:cs typeface="Calibri"/>
              </a:rPr>
              <a:t>к</a:t>
            </a:r>
            <a:r>
              <a:rPr lang="uk-UA" sz="1200" dirty="0">
                <a:latin typeface="Raleway"/>
                <a:cs typeface="Calibri"/>
              </a:rPr>
              <a:t>Вт</a:t>
            </a:r>
            <a:endParaRPr lang="uk-UA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solidFill>
                  <a:prstClr val="black"/>
                </a:solidFill>
                <a:latin typeface="Raleway"/>
                <a:cs typeface="Calibri"/>
              </a:rPr>
              <a:t>Южноукраїнськ</a:t>
            </a:r>
            <a:r>
              <a:rPr lang="en-US" sz="1200" b="1" dirty="0">
                <a:solidFill>
                  <a:prstClr val="black"/>
                </a:solidFill>
                <a:latin typeface="Raleway"/>
                <a:cs typeface="Calibri"/>
              </a:rPr>
              <a:t>: </a:t>
            </a:r>
            <a:r>
              <a:rPr lang="uk-UA" sz="1200" dirty="0">
                <a:latin typeface="Raleway"/>
                <a:cs typeface="Calibri"/>
              </a:rPr>
              <a:t>СЕС</a:t>
            </a:r>
            <a:r>
              <a:rPr lang="uk-UA" sz="1200" dirty="0">
                <a:solidFill>
                  <a:srgbClr val="0D0D0D"/>
                </a:solidFill>
                <a:highlight>
                  <a:srgbClr val="FFFFFF"/>
                </a:highlight>
                <a:latin typeface="Raleway"/>
                <a:cs typeface="Calibri"/>
              </a:rPr>
              <a:t>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Raleway"/>
                <a:cs typeface="Calibri"/>
              </a:rPr>
              <a:t>55</a:t>
            </a:r>
            <a:r>
              <a:rPr lang="uk-UA" sz="1200" dirty="0">
                <a:solidFill>
                  <a:srgbClr val="0D0D0D"/>
                </a:solidFill>
                <a:highlight>
                  <a:srgbClr val="FFFFFF"/>
                </a:highlight>
                <a:latin typeface="Raleway"/>
                <a:cs typeface="Calibri"/>
              </a:rPr>
              <a:t> к</a:t>
            </a:r>
            <a:r>
              <a:rPr lang="uk-UA" sz="1200" dirty="0">
                <a:latin typeface="Raleway"/>
                <a:cs typeface="Calibri"/>
              </a:rPr>
              <a:t>Вт</a:t>
            </a:r>
          </a:p>
          <a:p>
            <a:r>
              <a:rPr lang="uk-UA" sz="1200" b="1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Хмельницький: </a:t>
            </a:r>
            <a:r>
              <a:rPr lang="uk-UA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СЕС 59 кВт</a:t>
            </a:r>
          </a:p>
          <a:p>
            <a:r>
              <a:rPr lang="uk-UA" sz="1200" b="1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Ніжин: </a:t>
            </a:r>
            <a:r>
              <a:rPr lang="uk-UA" sz="1200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СЕС 45 кВт</a:t>
            </a:r>
          </a:p>
          <a:p>
            <a:r>
              <a:rPr lang="uk-UA" sz="1200" b="1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Рокитне </a:t>
            </a:r>
            <a:r>
              <a:rPr lang="uk-UA" sz="1200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СЕС 50 кВт</a:t>
            </a:r>
            <a:endParaRPr lang="uk-UA" sz="1200" b="1" dirty="0">
              <a:solidFill>
                <a:prstClr val="black"/>
              </a:solidFill>
              <a:highlight>
                <a:srgbClr val="FFFFFF"/>
              </a:highlight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Мала Виска </a:t>
            </a:r>
            <a:r>
              <a:rPr lang="uk-UA" sz="1200" dirty="0">
                <a:solidFill>
                  <a:prstClr val="black"/>
                </a:solidFill>
                <a:highlight>
                  <a:srgbClr val="FFFFFF"/>
                </a:highlight>
                <a:latin typeface="Raleway" pitchFamily="2" charset="77"/>
                <a:cs typeface="Calibri" panose="020F0502020204030204" pitchFamily="34" charset="0"/>
              </a:rPr>
              <a:t>СЕС 100 кВт</a:t>
            </a:r>
            <a:endParaRPr lang="en-US" sz="1200" b="1" dirty="0">
              <a:solidFill>
                <a:srgbClr val="0D0D0D"/>
              </a:solidFill>
              <a:highlight>
                <a:srgbClr val="FFFFFF"/>
              </a:highlight>
              <a:latin typeface="Raleway" pitchFamily="2" charset="77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61528B-6154-C999-F191-8615F665C808}"/>
              </a:ext>
            </a:extLst>
          </p:cNvPr>
          <p:cNvSpPr txBox="1"/>
          <p:nvPr/>
        </p:nvSpPr>
        <p:spPr>
          <a:xfrm>
            <a:off x="5875279" y="1801635"/>
            <a:ext cx="31893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Коростень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: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100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endParaRPr lang="ru-RU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Вишгород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: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100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endParaRPr lang="ru-RU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Первомайський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: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350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endParaRPr lang="ru-RU" sz="1200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 err="1">
                <a:latin typeface="Raleway" pitchFamily="2" charset="77"/>
                <a:cs typeface="Calibri" panose="020F0502020204030204" pitchFamily="34" charset="0"/>
              </a:rPr>
              <a:t>Чорноморськ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: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400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+</a:t>
            </a:r>
            <a:r>
              <a:rPr lang="ru-RU" sz="100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150 </a:t>
            </a:r>
            <a:r>
              <a:rPr lang="uk-UA" sz="100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кВт-г</a:t>
            </a:r>
            <a:r>
              <a:rPr lang="en-US" sz="100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000" b="1" dirty="0" err="1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ак</a:t>
            </a:r>
            <a:r>
              <a:rPr lang="uk-UA" sz="100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.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Львів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: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</a:t>
            </a:r>
            <a:r>
              <a:rPr lang="en-US" sz="1200" dirty="0"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600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r>
              <a:rPr lang="ru-RU" sz="1200" dirty="0">
                <a:latin typeface="Raleway" pitchFamily="2" charset="77"/>
                <a:cs typeface="Calibri" panose="020F0502020204030204" pitchFamily="34" charset="0"/>
              </a:rPr>
              <a:t> + </a:t>
            </a:r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350 </a:t>
            </a:r>
            <a:r>
              <a:rPr lang="uk-UA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кВт-г.</a:t>
            </a: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050" b="1" dirty="0" err="1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акум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 err="1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Чорноморськ</a:t>
            </a:r>
            <a:r>
              <a:rPr lang="en-US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СЕС </a:t>
            </a:r>
            <a:r>
              <a:rPr lang="en-US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11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</a:p>
          <a:p>
            <a:r>
              <a:rPr lang="uk-UA" sz="1200" b="1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Бровари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 (</a:t>
            </a:r>
            <a:r>
              <a:rPr lang="en-US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2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): 180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, 250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</a:t>
            </a:r>
          </a:p>
          <a:p>
            <a:r>
              <a:rPr lang="uk-UA" sz="1200" b="1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Хмельницький</a:t>
            </a:r>
            <a:r>
              <a:rPr lang="en-US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 500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кВт 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+</a:t>
            </a:r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250 </a:t>
            </a:r>
            <a:r>
              <a:rPr lang="uk-UA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кВт-г.</a:t>
            </a: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 </a:t>
            </a:r>
            <a:r>
              <a:rPr lang="uk-UA" sz="1050" b="1" dirty="0" err="1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акум</a:t>
            </a:r>
            <a:endParaRPr lang="uk-UA" sz="1050" b="1" dirty="0">
              <a:solidFill>
                <a:schemeClr val="accent6">
                  <a:lumMod val="75000"/>
                </a:schemeClr>
              </a:solidFill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Звягель: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100 кВт + </a:t>
            </a:r>
            <a:r>
              <a:rPr lang="uk-UA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20 кВт-г. </a:t>
            </a:r>
            <a:r>
              <a:rPr lang="uk-UA" sz="1050" b="1" dirty="0" err="1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акум</a:t>
            </a:r>
            <a:r>
              <a:rPr lang="uk-UA" sz="1050" b="1" dirty="0">
                <a:solidFill>
                  <a:schemeClr val="accent6">
                    <a:lumMod val="75000"/>
                  </a:schemeClr>
                </a:solidFill>
                <a:latin typeface="Raleway" pitchFamily="2" charset="77"/>
                <a:cs typeface="Calibri" panose="020F0502020204030204" pitchFamily="34" charset="0"/>
              </a:rPr>
              <a:t>.</a:t>
            </a: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Кропивницький (2): 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190 кВт, 100 кВт </a:t>
            </a: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Рокитне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: 40 кВт</a:t>
            </a:r>
          </a:p>
          <a:p>
            <a:r>
              <a:rPr lang="uk-UA" sz="1200" b="1" dirty="0">
                <a:latin typeface="Raleway" pitchFamily="2" charset="77"/>
                <a:cs typeface="Calibri" panose="020F0502020204030204" pitchFamily="34" charset="0"/>
              </a:rPr>
              <a:t>Миколаїв</a:t>
            </a:r>
            <a:r>
              <a:rPr lang="uk-UA" sz="1200" dirty="0">
                <a:latin typeface="Raleway" pitchFamily="2" charset="77"/>
                <a:cs typeface="Calibri" panose="020F0502020204030204" pitchFamily="34" charset="0"/>
              </a:rPr>
              <a:t> (4): 300 кВт, 150 кВт, 40 кВт, 30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44C9221-6596-F84F-2BC4-E7748DE9A15F}"/>
              </a:ext>
            </a:extLst>
          </p:cNvPr>
          <p:cNvSpPr/>
          <p:nvPr/>
        </p:nvSpPr>
        <p:spPr>
          <a:xfrm>
            <a:off x="4250925" y="1332445"/>
            <a:ext cx="4819923" cy="3516095"/>
          </a:xfrm>
          <a:prstGeom prst="roundRect">
            <a:avLst>
              <a:gd name="adj" fmla="val 10113"/>
            </a:avLst>
          </a:prstGeom>
          <a:noFill/>
          <a:ln w="12700">
            <a:solidFill>
              <a:srgbClr val="2ABB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CED5E49-70AE-B9B1-AC95-64DCAEF009A3}"/>
              </a:ext>
            </a:extLst>
          </p:cNvPr>
          <p:cNvSpPr/>
          <p:nvPr/>
        </p:nvSpPr>
        <p:spPr>
          <a:xfrm>
            <a:off x="79419" y="1332445"/>
            <a:ext cx="4037486" cy="3516095"/>
          </a:xfrm>
          <a:prstGeom prst="roundRect">
            <a:avLst>
              <a:gd name="adj" fmla="val 10113"/>
            </a:avLst>
          </a:prstGeom>
          <a:noFill/>
          <a:ln w="12700">
            <a:solidFill>
              <a:srgbClr val="2ABB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46" name="Graphic 45" descr="Hospital outline">
            <a:extLst>
              <a:ext uri="{FF2B5EF4-FFF2-40B4-BE49-F238E27FC236}">
                <a16:creationId xmlns:a16="http://schemas.microsoft.com/office/drawing/2014/main" id="{DE2DC04B-8067-1F1A-2C97-699F5CA30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240" y="2772233"/>
            <a:ext cx="1235347" cy="123534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D697487-45AF-DC32-C54E-DE3C7543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CA559FA4-727F-2761-247A-0DC76D084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6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BA8C4C66-C95B-44B3-F0F1-FE1F32BFD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6343C7-9102-8E92-E2CD-9062D5DF3E02}"/>
              </a:ext>
            </a:extLst>
          </p:cNvPr>
          <p:cNvSpPr txBox="1"/>
          <p:nvPr/>
        </p:nvSpPr>
        <p:spPr>
          <a:xfrm>
            <a:off x="316954" y="4195904"/>
            <a:ext cx="34046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Raleway" pitchFamily="2" charset="77"/>
                <a:cs typeface="Calibri" panose="020F0502020204030204" pitchFamily="34" charset="0"/>
              </a:rPr>
              <a:t>22 ЕСКО-контрактів очікується</a:t>
            </a:r>
            <a:endParaRPr lang="en-US" sz="1400" b="1" dirty="0">
              <a:latin typeface="Raleway" pitchFamily="2" charset="77"/>
              <a:cs typeface="Calibri" panose="020F0502020204030204" pitchFamily="34" charset="0"/>
            </a:endParaRPr>
          </a:p>
          <a:p>
            <a:r>
              <a:rPr lang="uk-UA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Кропивницький</a:t>
            </a:r>
            <a:r>
              <a:rPr lang="ru-RU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, </a:t>
            </a:r>
            <a:r>
              <a:rPr lang="uk-UA" sz="1200" dirty="0">
                <a:solidFill>
                  <a:prstClr val="black"/>
                </a:solidFill>
                <a:latin typeface="Raleway" pitchFamily="2" charset="77"/>
                <a:cs typeface="Calibri" panose="020F0502020204030204" pitchFamily="34" charset="0"/>
              </a:rPr>
              <a:t>Вишгород, Одеса, Бровари, Б-Церква, Ворзель, Тетіїв, Макарів</a:t>
            </a:r>
            <a:endParaRPr lang="ru-RU" sz="1200" dirty="0">
              <a:solidFill>
                <a:prstClr val="black"/>
              </a:solidFill>
              <a:latin typeface="Raleway" pitchFamily="2" charset="77"/>
              <a:cs typeface="Calibri" panose="020F0502020204030204" pitchFamily="34" charset="0"/>
            </a:endParaRP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3ACCEAF2-812E-7421-9D7A-3913B5489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3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F768A-C161-4A78-7C43-FBF45D6541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Равнобедренный треугольник 19">
            <a:extLst>
              <a:ext uri="{FF2B5EF4-FFF2-40B4-BE49-F238E27FC236}">
                <a16:creationId xmlns:a16="http://schemas.microsoft.com/office/drawing/2014/main" id="{552466FA-6B64-4655-116F-A2B933B05197}"/>
              </a:ext>
            </a:extLst>
          </p:cNvPr>
          <p:cNvSpPr/>
          <p:nvPr/>
        </p:nvSpPr>
        <p:spPr>
          <a:xfrm>
            <a:off x="683568" y="4689765"/>
            <a:ext cx="6219982" cy="453686"/>
          </a:xfrm>
          <a:prstGeom prst="triangle">
            <a:avLst>
              <a:gd name="adj" fmla="val 77898"/>
            </a:avLst>
          </a:prstGeom>
          <a:solidFill>
            <a:srgbClr val="004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Google Shape;144;p17">
            <a:extLst>
              <a:ext uri="{FF2B5EF4-FFF2-40B4-BE49-F238E27FC236}">
                <a16:creationId xmlns:a16="http://schemas.microsoft.com/office/drawing/2014/main" id="{2950C134-144B-E814-3ABC-36CFD9219931}"/>
              </a:ext>
            </a:extLst>
          </p:cNvPr>
          <p:cNvSpPr txBox="1">
            <a:spLocks/>
          </p:cNvSpPr>
          <p:nvPr/>
        </p:nvSpPr>
        <p:spPr>
          <a:xfrm>
            <a:off x="1083183" y="1878855"/>
            <a:ext cx="6977633" cy="138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914400"/>
            <a:r>
              <a:rPr lang="ru-RU" sz="2300" kern="0" dirty="0" err="1">
                <a:solidFill>
                  <a:srgbClr val="148986"/>
                </a:solidFill>
                <a:latin typeface="Raleway" pitchFamily="2" charset="77"/>
              </a:rPr>
              <a:t>Приклади</a:t>
            </a:r>
            <a:r>
              <a:rPr lang="ru-RU" sz="2300" kern="0" dirty="0">
                <a:solidFill>
                  <a:srgbClr val="148986"/>
                </a:solidFill>
                <a:latin typeface="Raleway" pitchFamily="2" charset="77"/>
              </a:rPr>
              <a:t> ЕСКО проєктів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4E5ACD-1B3E-03FD-649C-528A0973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2201" y="268288"/>
            <a:ext cx="347949" cy="705672"/>
          </a:xfrm>
          <a:prstGeom prst="rect">
            <a:avLst/>
          </a:prstGeom>
        </p:spPr>
      </p:pic>
      <p:pic>
        <p:nvPicPr>
          <p:cNvPr id="7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CA4962A7-F798-1002-23AE-DEF356316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73809"/>
            <a:ext cx="536679" cy="71557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05A2C705-19D6-CCE0-C5A6-E163CD245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81" y="268287"/>
            <a:ext cx="621717" cy="6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7CCE0E8C-87FD-476B-321A-015C5BE3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6784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51" name="Рисунок 5">
            <a:extLst>
              <a:ext uri="{FF2B5EF4-FFF2-40B4-BE49-F238E27FC236}">
                <a16:creationId xmlns:a16="http://schemas.microsoft.com/office/drawing/2014/main" id="{70C0E004-5A31-B967-BD93-1215F106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4010" y="167168"/>
            <a:ext cx="221194" cy="448602"/>
          </a:xfrm>
          <a:prstGeom prst="rect">
            <a:avLst/>
          </a:prstGeom>
        </p:spPr>
      </p:pic>
      <p:pic>
        <p:nvPicPr>
          <p:cNvPr id="52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38C9CD69-156C-89E6-5F05-E842A860B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1"/>
            <a:ext cx="341172" cy="454895"/>
          </a:xfrm>
          <a:prstGeom prst="rect">
            <a:avLst/>
          </a:prstGeom>
        </p:spPr>
      </p:pic>
      <p:sp>
        <p:nvSpPr>
          <p:cNvPr id="54" name="Google Shape;144;p17">
            <a:extLst>
              <a:ext uri="{FF2B5EF4-FFF2-40B4-BE49-F238E27FC236}">
                <a16:creationId xmlns:a16="http://schemas.microsoft.com/office/drawing/2014/main" id="{585A8472-09F6-8F9B-0CB7-14B1302ADBC4}"/>
              </a:ext>
            </a:extLst>
          </p:cNvPr>
          <p:cNvSpPr txBox="1">
            <a:spLocks/>
          </p:cNvSpPr>
          <p:nvPr/>
        </p:nvSpPr>
        <p:spPr>
          <a:xfrm>
            <a:off x="156368" y="105502"/>
            <a:ext cx="8183244" cy="461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м. </a:t>
            </a:r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Трускавець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2DBBAD"/>
                </a:solidFill>
                <a:latin typeface="Raleway" pitchFamily="2" charset="77"/>
              </a:rPr>
              <a:t>ЕСКО-СЕС</a:t>
            </a:r>
            <a:r>
              <a:rPr lang="ru-RU" sz="16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(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Міська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лікарня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)</a:t>
            </a:r>
            <a:endParaRPr lang="en-US" sz="2300" dirty="0">
              <a:solidFill>
                <a:srgbClr val="128986"/>
              </a:solidFill>
              <a:latin typeface="Raleway" pitchFamily="2" charset="77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25AAF130-C6FF-2270-D958-440283393E72}"/>
              </a:ext>
            </a:extLst>
          </p:cNvPr>
          <p:cNvGrpSpPr/>
          <p:nvPr/>
        </p:nvGrpSpPr>
        <p:grpSpPr>
          <a:xfrm>
            <a:off x="170970" y="616987"/>
            <a:ext cx="6513252" cy="1414552"/>
            <a:chOff x="227960" y="822649"/>
            <a:chExt cx="8684336" cy="1886069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A61ED11C-AF9D-1009-6716-B8E824953F1D}"/>
                </a:ext>
              </a:extLst>
            </p:cNvPr>
            <p:cNvGrpSpPr/>
            <p:nvPr/>
          </p:nvGrpSpPr>
          <p:grpSpPr>
            <a:xfrm>
              <a:off x="227960" y="822649"/>
              <a:ext cx="8684336" cy="1886069"/>
              <a:chOff x="227960" y="822649"/>
              <a:chExt cx="8684336" cy="188606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DCB495-FF64-6A23-D659-E5A8BC8FF40A}"/>
                  </a:ext>
                </a:extLst>
              </p:cNvPr>
              <p:cNvSpPr txBox="1"/>
              <p:nvPr/>
            </p:nvSpPr>
            <p:spPr>
              <a:xfrm>
                <a:off x="227961" y="844025"/>
                <a:ext cx="1528836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105 </a:t>
                </a:r>
                <a:r>
                  <a:rPr lang="uk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кВт</a:t>
                </a:r>
                <a:endParaRPr lang="en-UA">
                  <a:latin typeface="Raleway" pitchFamily="2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18E97C-F366-E551-1B93-98C4F06B26E9}"/>
                  </a:ext>
                </a:extLst>
              </p:cNvPr>
              <p:cNvSpPr txBox="1"/>
              <p:nvPr/>
            </p:nvSpPr>
            <p:spPr>
              <a:xfrm>
                <a:off x="227960" y="1234272"/>
                <a:ext cx="2129057" cy="410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uk-UA" sz="1400">
                    <a:latin typeface="Raleway" pitchFamily="2" charset="77"/>
                  </a:rPr>
                  <a:t>потужність СЕС</a:t>
                </a:r>
                <a:endParaRPr lang="en-UA" sz="1400">
                  <a:latin typeface="Raleway" pitchFamily="2" charset="77"/>
                </a:endParaRPr>
              </a:p>
            </p:txBody>
          </p: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4D8EC2B2-C00D-60C6-4DA5-42A06B0F1F7B}"/>
                  </a:ext>
                </a:extLst>
              </p:cNvPr>
              <p:cNvGrpSpPr/>
              <p:nvPr/>
            </p:nvGrpSpPr>
            <p:grpSpPr>
              <a:xfrm>
                <a:off x="2310089" y="867989"/>
                <a:ext cx="2480973" cy="738057"/>
                <a:chOff x="2411382" y="2662895"/>
                <a:chExt cx="2480973" cy="738057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14E62F3-A654-883F-B2AB-02B70111FCC5}"/>
                    </a:ext>
                  </a:extLst>
                </p:cNvPr>
                <p:cNvSpPr txBox="1"/>
                <p:nvPr/>
              </p:nvSpPr>
              <p:spPr>
                <a:xfrm>
                  <a:off x="2411382" y="2662895"/>
                  <a:ext cx="2480973" cy="4770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87</a:t>
                  </a:r>
                  <a:r>
                    <a:rPr lang="ru-UA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000</a:t>
                  </a:r>
                  <a:r>
                    <a:rPr lang="en-US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sz="1500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кВт-год</a:t>
                  </a:r>
                  <a:endParaRPr lang="en-UA" sz="1500">
                    <a:latin typeface="Raleway" pitchFamily="2" charset="77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1C897E4-69FD-087F-1088-6F21EE1A0645}"/>
                    </a:ext>
                  </a:extLst>
                </p:cNvPr>
                <p:cNvSpPr txBox="1"/>
                <p:nvPr/>
              </p:nvSpPr>
              <p:spPr>
                <a:xfrm>
                  <a:off x="2411382" y="3016231"/>
                  <a:ext cx="2480973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275" dirty="0" err="1">
                      <a:latin typeface="Raleway" pitchFamily="2" charset="77"/>
                    </a:rPr>
                    <a:t>річне</a:t>
                  </a:r>
                  <a:r>
                    <a:rPr lang="ru-RU" sz="1275" dirty="0">
                      <a:latin typeface="Raleway" pitchFamily="2" charset="77"/>
                    </a:rPr>
                    <a:t> </a:t>
                  </a:r>
                  <a:r>
                    <a:rPr lang="ru-RU" sz="1275" dirty="0" err="1">
                      <a:latin typeface="Raleway" pitchFamily="2" charset="77"/>
                    </a:rPr>
                    <a:t>виробн</a:t>
                  </a:r>
                  <a:r>
                    <a:rPr lang="ru-RU" sz="1275" dirty="0">
                      <a:latin typeface="Raleway" pitchFamily="2" charset="77"/>
                    </a:rPr>
                    <a:t>. ел/е 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69D114DC-AB1A-3EE4-4651-501BB909CCE1}"/>
                  </a:ext>
                </a:extLst>
              </p:cNvPr>
              <p:cNvGrpSpPr/>
              <p:nvPr/>
            </p:nvGrpSpPr>
            <p:grpSpPr>
              <a:xfrm>
                <a:off x="6511413" y="822649"/>
                <a:ext cx="2400883" cy="777542"/>
                <a:chOff x="4169037" y="3199971"/>
                <a:chExt cx="2400883" cy="777542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E573053-E1E4-7FF0-DFAD-A99385E71DAE}"/>
                    </a:ext>
                  </a:extLst>
                </p:cNvPr>
                <p:cNvSpPr txBox="1"/>
                <p:nvPr/>
              </p:nvSpPr>
              <p:spPr>
                <a:xfrm>
                  <a:off x="4169037" y="3199971"/>
                  <a:ext cx="2400883" cy="4924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600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тис грн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2EEB3A3-BBF8-672F-C8B1-962F75375C06}"/>
                    </a:ext>
                  </a:extLst>
                </p:cNvPr>
                <p:cNvSpPr txBox="1"/>
                <p:nvPr/>
              </p:nvSpPr>
              <p:spPr>
                <a:xfrm>
                  <a:off x="4193026" y="3592792"/>
                  <a:ext cx="2016840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річна економія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681DFBF8-129C-6A65-66BD-BDDE85BB1D3C}"/>
                  </a:ext>
                </a:extLst>
              </p:cNvPr>
              <p:cNvGrpSpPr/>
              <p:nvPr/>
            </p:nvGrpSpPr>
            <p:grpSpPr>
              <a:xfrm>
                <a:off x="4701253" y="1667080"/>
                <a:ext cx="2872538" cy="755648"/>
                <a:chOff x="2504852" y="2323032"/>
                <a:chExt cx="2154404" cy="566735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176123C-AB4D-19C9-AFA0-E0C4F1C2FE7C}"/>
                    </a:ext>
                  </a:extLst>
                </p:cNvPr>
                <p:cNvSpPr txBox="1"/>
                <p:nvPr/>
              </p:nvSpPr>
              <p:spPr>
                <a:xfrm>
                  <a:off x="2504852" y="2323032"/>
                  <a:ext cx="199449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25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років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6CD8AEF-B377-2B0D-7E24-D91254B3B05A}"/>
                    </a:ext>
                  </a:extLst>
                </p:cNvPr>
                <p:cNvSpPr txBox="1"/>
                <p:nvPr/>
              </p:nvSpPr>
              <p:spPr>
                <a:xfrm>
                  <a:off x="2504852" y="2601227"/>
                  <a:ext cx="2154404" cy="2885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строк експлуатації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F9657DB2-524A-5500-C438-3F088BB00987}"/>
                  </a:ext>
                </a:extLst>
              </p:cNvPr>
              <p:cNvGrpSpPr/>
              <p:nvPr/>
            </p:nvGrpSpPr>
            <p:grpSpPr>
              <a:xfrm>
                <a:off x="2310089" y="1709050"/>
                <a:ext cx="2659322" cy="999668"/>
                <a:chOff x="710932" y="4166896"/>
                <a:chExt cx="1994491" cy="749751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B1A851E-6CFA-41B4-D65A-2A30BAAD7627}"/>
                    </a:ext>
                  </a:extLst>
                </p:cNvPr>
                <p:cNvSpPr txBox="1"/>
                <p:nvPr/>
              </p:nvSpPr>
              <p:spPr>
                <a:xfrm>
                  <a:off x="710933" y="4431899"/>
                  <a:ext cx="1754949" cy="484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строк договору</a:t>
                  </a:r>
                  <a:endParaRPr lang="ru-UA" sz="1275" dirty="0">
                    <a:latin typeface="Raleway" pitchFamily="2" charset="77"/>
                  </a:endParaRPr>
                </a:p>
                <a:p>
                  <a:r>
                    <a:rPr lang="ru-UA" sz="1275" dirty="0">
                      <a:latin typeface="Raleway" pitchFamily="2" charset="77"/>
                    </a:rPr>
                    <a:t>9 </a:t>
                  </a:r>
                  <a:r>
                    <a:rPr lang="uk-UA" sz="1275" dirty="0">
                      <a:latin typeface="Raleway" pitchFamily="2" charset="77"/>
                    </a:rPr>
                    <a:t>років</a:t>
                  </a:r>
                  <a:r>
                    <a:rPr lang="ru-UA" sz="1275" dirty="0">
                      <a:latin typeface="Raleway" pitchFamily="2" charset="77"/>
                    </a:rPr>
                    <a:t> </a:t>
                  </a:r>
                  <a:r>
                    <a:rPr lang="uk-UA" sz="1275" dirty="0">
                      <a:latin typeface="Raleway" pitchFamily="2" charset="77"/>
                    </a:rPr>
                    <a:t>(очікуваний</a:t>
                  </a:r>
                  <a:r>
                    <a:rPr lang="ru-UA" sz="1275" dirty="0">
                      <a:latin typeface="Raleway" pitchFamily="2" charset="77"/>
                    </a:rPr>
                    <a:t>) 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A10329-8557-869E-F4DF-9C6DCABD72BB}"/>
                    </a:ext>
                  </a:extLst>
                </p:cNvPr>
                <p:cNvSpPr txBox="1"/>
                <p:nvPr/>
              </p:nvSpPr>
              <p:spPr>
                <a:xfrm>
                  <a:off x="710932" y="4166896"/>
                  <a:ext cx="19944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13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років</a:t>
                  </a:r>
                  <a:endParaRPr lang="en-UA">
                    <a:latin typeface="Raleway" pitchFamily="2" charset="77"/>
                  </a:endParaRPr>
                </a:p>
              </p:txBody>
            </p:sp>
          </p:grpSp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39069F2D-2C82-7C25-6044-2C7915B613C1}"/>
                  </a:ext>
                </a:extLst>
              </p:cNvPr>
              <p:cNvGrpSpPr/>
              <p:nvPr/>
            </p:nvGrpSpPr>
            <p:grpSpPr>
              <a:xfrm>
                <a:off x="227960" y="1713963"/>
                <a:ext cx="1868910" cy="818758"/>
                <a:chOff x="1096068" y="3235661"/>
                <a:chExt cx="1868910" cy="818758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9F899E9-4D29-608D-2814-EBB2B83CF660}"/>
                    </a:ext>
                  </a:extLst>
                </p:cNvPr>
                <p:cNvSpPr txBox="1"/>
                <p:nvPr/>
              </p:nvSpPr>
              <p:spPr>
                <a:xfrm>
                  <a:off x="1096068" y="3235661"/>
                  <a:ext cx="1868910" cy="4924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7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млн грн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B5BAD76-86E3-C8E7-2C54-E4953A71A492}"/>
                    </a:ext>
                  </a:extLst>
                </p:cNvPr>
                <p:cNvSpPr txBox="1"/>
                <p:nvPr/>
              </p:nvSpPr>
              <p:spPr>
                <a:xfrm>
                  <a:off x="1096071" y="3669698"/>
                  <a:ext cx="1755124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/>
                    </a:rPr>
                    <a:t>ціна договору</a:t>
                  </a:r>
                  <a:endParaRPr lang="en-UA" sz="1275"/>
                </a:p>
              </p:txBody>
            </p:sp>
          </p:grpSp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22717061-84E1-7A82-B2F9-5FF6ABFCAEBB}"/>
                </a:ext>
              </a:extLst>
            </p:cNvPr>
            <p:cNvGrpSpPr/>
            <p:nvPr/>
          </p:nvGrpSpPr>
          <p:grpSpPr>
            <a:xfrm>
              <a:off x="4701253" y="840491"/>
              <a:ext cx="2257496" cy="765556"/>
              <a:chOff x="5583693" y="666323"/>
              <a:chExt cx="2257496" cy="765556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3A3321-6C8A-F85E-2734-97BB9C86A2C1}"/>
                  </a:ext>
                </a:extLst>
              </p:cNvPr>
              <p:cNvSpPr txBox="1"/>
              <p:nvPr/>
            </p:nvSpPr>
            <p:spPr>
              <a:xfrm>
                <a:off x="5583693" y="666323"/>
                <a:ext cx="202891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1</a:t>
                </a:r>
                <a:r>
                  <a:rPr lang="uk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%</a:t>
                </a:r>
                <a:endParaRPr lang="en-UA">
                  <a:latin typeface="Raleway" pitchFamily="2" charset="7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E573B15-A46A-DC1D-B08C-EFED89C7FB2A}"/>
                  </a:ext>
                </a:extLst>
              </p:cNvPr>
              <p:cNvSpPr txBox="1"/>
              <p:nvPr/>
            </p:nvSpPr>
            <p:spPr>
              <a:xfrm>
                <a:off x="5583694" y="1047157"/>
                <a:ext cx="2257495" cy="384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uk-UA" sz="1275" dirty="0">
                    <a:latin typeface="Raleway" pitchFamily="2" charset="77"/>
                  </a:rPr>
                  <a:t>річне заміщення</a:t>
                </a:r>
                <a:endParaRPr lang="en-UA" sz="1275">
                  <a:latin typeface="Raleway" pitchFamily="2" charset="77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9A5F2D2-C8F6-B62B-D386-66715B9C1EAD}"/>
              </a:ext>
            </a:extLst>
          </p:cNvPr>
          <p:cNvGrpSpPr/>
          <p:nvPr/>
        </p:nvGrpSpPr>
        <p:grpSpPr>
          <a:xfrm>
            <a:off x="170971" y="2470985"/>
            <a:ext cx="3707753" cy="2691690"/>
            <a:chOff x="4444168" y="3210346"/>
            <a:chExt cx="4943671" cy="3588918"/>
          </a:xfrm>
        </p:grpSpPr>
        <p:graphicFrame>
          <p:nvGraphicFramePr>
            <p:cNvPr id="2" name="Диаграмма 1">
              <a:extLst>
                <a:ext uri="{FF2B5EF4-FFF2-40B4-BE49-F238E27FC236}">
                  <a16:creationId xmlns:a16="http://schemas.microsoft.com/office/drawing/2014/main" id="{02EBD15D-728E-5847-8EA6-2E8B13EF224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0189586"/>
                </p:ext>
              </p:extLst>
            </p:nvPr>
          </p:nvGraphicFramePr>
          <p:xfrm>
            <a:off x="4444168" y="3210346"/>
            <a:ext cx="494367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4E7FA9-CB55-8F52-6FB9-924C056978E4}"/>
                </a:ext>
              </a:extLst>
            </p:cNvPr>
            <p:cNvSpPr txBox="1"/>
            <p:nvPr/>
          </p:nvSpPr>
          <p:spPr>
            <a:xfrm rot="18530725">
              <a:off x="4906260" y="6086888"/>
              <a:ext cx="1137492" cy="28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800" dirty="0"/>
                <a:t>Базовий рівень</a:t>
              </a:r>
              <a:endParaRPr lang="ru-UA" sz="8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E6A1B6-2D2D-6FEB-AED2-B2243DED67F2}"/>
                </a:ext>
              </a:extLst>
            </p:cNvPr>
            <p:cNvSpPr txBox="1"/>
            <p:nvPr/>
          </p:nvSpPr>
          <p:spPr>
            <a:xfrm rot="18530725">
              <a:off x="5772126" y="6096254"/>
              <a:ext cx="1066958" cy="28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800" dirty="0"/>
                <a:t>Генерація СЕС</a:t>
              </a:r>
              <a:endParaRPr lang="ru-UA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D3B89A-402D-2880-BC2C-732E6A3A27BC}"/>
                </a:ext>
              </a:extLst>
            </p:cNvPr>
            <p:cNvSpPr txBox="1"/>
            <p:nvPr/>
          </p:nvSpPr>
          <p:spPr>
            <a:xfrm rot="18530725">
              <a:off x="6771766" y="6040070"/>
              <a:ext cx="881010" cy="28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800" dirty="0"/>
                <a:t>Заміщення</a:t>
              </a:r>
              <a:endParaRPr lang="ru-UA" sz="8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C8DFDB-6BD7-6646-53CA-EF9E7DE99B6A}"/>
                </a:ext>
              </a:extLst>
            </p:cNvPr>
            <p:cNvSpPr txBox="1"/>
            <p:nvPr/>
          </p:nvSpPr>
          <p:spPr>
            <a:xfrm rot="18530725">
              <a:off x="7500558" y="5957996"/>
              <a:ext cx="106054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800" dirty="0"/>
                <a:t>Економія</a:t>
              </a:r>
            </a:p>
            <a:p>
              <a:r>
                <a:rPr lang="uk-UA" sz="800" dirty="0"/>
                <a:t>(оплата ЕСКО)</a:t>
              </a:r>
              <a:endParaRPr lang="ru-UA" sz="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2FF347-0647-658C-01E5-82FC20D8EF5F}"/>
                </a:ext>
              </a:extLst>
            </p:cNvPr>
            <p:cNvSpPr txBox="1"/>
            <p:nvPr/>
          </p:nvSpPr>
          <p:spPr>
            <a:xfrm>
              <a:off x="7855958" y="5044000"/>
              <a:ext cx="667277" cy="28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800" dirty="0">
                  <a:solidFill>
                    <a:schemeClr val="bg2">
                      <a:lumMod val="25000"/>
                    </a:schemeClr>
                  </a:solidFill>
                </a:rPr>
                <a:t>107 тис</a:t>
              </a:r>
            </a:p>
          </p:txBody>
        </p:sp>
      </p:grpSp>
      <p:pic>
        <p:nvPicPr>
          <p:cNvPr id="11" name="Рисунок 10" descr="Изображение выглядит как одежда, на открытом воздухе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CE9284E5-542D-9F45-6324-1716C842F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21" y="1843276"/>
            <a:ext cx="4653974" cy="3102650"/>
          </a:xfrm>
          <a:prstGeom prst="rect">
            <a:avLst/>
          </a:prstGeom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C5119182-E7AA-3536-E584-B8017863B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DD63-BEFF-8E55-248A-490AF950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B914649D-6BC6-7A7B-E3A4-87D01994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6784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51" name="Рисунок 5">
            <a:extLst>
              <a:ext uri="{FF2B5EF4-FFF2-40B4-BE49-F238E27FC236}">
                <a16:creationId xmlns:a16="http://schemas.microsoft.com/office/drawing/2014/main" id="{9FFE1FB0-AB13-DCB1-A568-055C000D8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4010" y="167168"/>
            <a:ext cx="221194" cy="448602"/>
          </a:xfrm>
          <a:prstGeom prst="rect">
            <a:avLst/>
          </a:prstGeom>
        </p:spPr>
      </p:pic>
      <p:pic>
        <p:nvPicPr>
          <p:cNvPr id="52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94B9C292-C4EA-D66D-AD8E-46C9D857D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1"/>
            <a:ext cx="341172" cy="454895"/>
          </a:xfrm>
          <a:prstGeom prst="rect">
            <a:avLst/>
          </a:prstGeom>
        </p:spPr>
      </p:pic>
      <p:sp>
        <p:nvSpPr>
          <p:cNvPr id="54" name="Google Shape;144;p17">
            <a:extLst>
              <a:ext uri="{FF2B5EF4-FFF2-40B4-BE49-F238E27FC236}">
                <a16:creationId xmlns:a16="http://schemas.microsoft.com/office/drawing/2014/main" id="{7D7F0E14-1C69-6B71-DEBB-4F80C36944A7}"/>
              </a:ext>
            </a:extLst>
          </p:cNvPr>
          <p:cNvSpPr txBox="1">
            <a:spLocks/>
          </p:cNvSpPr>
          <p:nvPr/>
        </p:nvSpPr>
        <p:spPr>
          <a:xfrm>
            <a:off x="156368" y="105502"/>
            <a:ext cx="8183244" cy="461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м. </a:t>
            </a:r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Дрогобич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2DBBAD"/>
                </a:solidFill>
                <a:latin typeface="Raleway" pitchFamily="2" charset="77"/>
              </a:rPr>
              <a:t>ЕСКО-СЕС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(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Міська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1500" dirty="0" err="1">
                <a:solidFill>
                  <a:srgbClr val="128986"/>
                </a:solidFill>
                <a:latin typeface="Raleway" pitchFamily="2" charset="77"/>
              </a:rPr>
              <a:t>лікарня</a:t>
            </a:r>
            <a:r>
              <a:rPr lang="ru-RU" sz="1500" dirty="0">
                <a:solidFill>
                  <a:srgbClr val="128986"/>
                </a:solidFill>
                <a:latin typeface="Raleway" pitchFamily="2" charset="77"/>
              </a:rPr>
              <a:t>)</a:t>
            </a:r>
            <a:endParaRPr lang="en-US" sz="2300" dirty="0">
              <a:solidFill>
                <a:srgbClr val="128986"/>
              </a:solidFill>
              <a:latin typeface="Raleway" pitchFamily="2" charset="77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88ABAB92-BE63-05AF-D977-09942E23B206}"/>
              </a:ext>
            </a:extLst>
          </p:cNvPr>
          <p:cNvGrpSpPr/>
          <p:nvPr/>
        </p:nvGrpSpPr>
        <p:grpSpPr>
          <a:xfrm>
            <a:off x="170970" y="616987"/>
            <a:ext cx="6513252" cy="1414552"/>
            <a:chOff x="227960" y="822649"/>
            <a:chExt cx="8684336" cy="1886069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2BBE5D6C-D4EA-E835-7B6A-E4D3A219D359}"/>
                </a:ext>
              </a:extLst>
            </p:cNvPr>
            <p:cNvGrpSpPr/>
            <p:nvPr/>
          </p:nvGrpSpPr>
          <p:grpSpPr>
            <a:xfrm>
              <a:off x="227960" y="822649"/>
              <a:ext cx="8684336" cy="1886069"/>
              <a:chOff x="227960" y="822649"/>
              <a:chExt cx="8684336" cy="188606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FAEF4-0CEB-617B-139A-763C5359BC4B}"/>
                  </a:ext>
                </a:extLst>
              </p:cNvPr>
              <p:cNvSpPr txBox="1"/>
              <p:nvPr/>
            </p:nvSpPr>
            <p:spPr>
              <a:xfrm>
                <a:off x="227961" y="844025"/>
                <a:ext cx="1528836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105 </a:t>
                </a:r>
                <a:r>
                  <a:rPr lang="uk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кВт</a:t>
                </a:r>
                <a:endParaRPr lang="en-UA">
                  <a:latin typeface="Raleway" pitchFamily="2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EFDA8E-E742-48AF-25D8-C9D19CC650D6}"/>
                  </a:ext>
                </a:extLst>
              </p:cNvPr>
              <p:cNvSpPr txBox="1"/>
              <p:nvPr/>
            </p:nvSpPr>
            <p:spPr>
              <a:xfrm>
                <a:off x="227960" y="1234272"/>
                <a:ext cx="2129057" cy="410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uk-UA" sz="1400">
                    <a:latin typeface="Raleway" pitchFamily="2" charset="77"/>
                  </a:rPr>
                  <a:t>потужність СЕС</a:t>
                </a:r>
                <a:endParaRPr lang="en-UA" sz="1400">
                  <a:latin typeface="Raleway" pitchFamily="2" charset="77"/>
                </a:endParaRPr>
              </a:p>
            </p:txBody>
          </p: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C44C626F-9E0E-B243-C628-96ED7F38F35D}"/>
                  </a:ext>
                </a:extLst>
              </p:cNvPr>
              <p:cNvGrpSpPr/>
              <p:nvPr/>
            </p:nvGrpSpPr>
            <p:grpSpPr>
              <a:xfrm>
                <a:off x="2310089" y="867989"/>
                <a:ext cx="2480973" cy="738057"/>
                <a:chOff x="2411382" y="2662895"/>
                <a:chExt cx="2480973" cy="738057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FC08EF1-9BE8-CE40-08DD-4D2277E46A49}"/>
                    </a:ext>
                  </a:extLst>
                </p:cNvPr>
                <p:cNvSpPr txBox="1"/>
                <p:nvPr/>
              </p:nvSpPr>
              <p:spPr>
                <a:xfrm>
                  <a:off x="2411382" y="2662895"/>
                  <a:ext cx="2480973" cy="4770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87</a:t>
                  </a:r>
                  <a:r>
                    <a:rPr lang="ru-UA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000</a:t>
                  </a:r>
                  <a:r>
                    <a:rPr lang="en-US" sz="1725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sz="1500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кВт-год</a:t>
                  </a:r>
                  <a:endParaRPr lang="en-UA" sz="1500">
                    <a:latin typeface="Raleway" pitchFamily="2" charset="77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75D69A0-5024-52CF-2444-03F1EF9A07A8}"/>
                    </a:ext>
                  </a:extLst>
                </p:cNvPr>
                <p:cNvSpPr txBox="1"/>
                <p:nvPr/>
              </p:nvSpPr>
              <p:spPr>
                <a:xfrm>
                  <a:off x="2411382" y="3016231"/>
                  <a:ext cx="2480973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275" dirty="0" err="1">
                      <a:latin typeface="Raleway" pitchFamily="2" charset="77"/>
                    </a:rPr>
                    <a:t>річне</a:t>
                  </a:r>
                  <a:r>
                    <a:rPr lang="ru-RU" sz="1275" dirty="0">
                      <a:latin typeface="Raleway" pitchFamily="2" charset="77"/>
                    </a:rPr>
                    <a:t> </a:t>
                  </a:r>
                  <a:r>
                    <a:rPr lang="ru-RU" sz="1275" dirty="0" err="1">
                      <a:latin typeface="Raleway" pitchFamily="2" charset="77"/>
                    </a:rPr>
                    <a:t>виробн</a:t>
                  </a:r>
                  <a:r>
                    <a:rPr lang="ru-RU" sz="1275" dirty="0">
                      <a:latin typeface="Raleway" pitchFamily="2" charset="77"/>
                    </a:rPr>
                    <a:t>. ел/е 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CDAD148E-9C9B-DA18-0D2C-E4C2079AA438}"/>
                  </a:ext>
                </a:extLst>
              </p:cNvPr>
              <p:cNvGrpSpPr/>
              <p:nvPr/>
            </p:nvGrpSpPr>
            <p:grpSpPr>
              <a:xfrm>
                <a:off x="6511413" y="822649"/>
                <a:ext cx="2400883" cy="777542"/>
                <a:chOff x="4169037" y="3199971"/>
                <a:chExt cx="2400883" cy="777542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FA4E46F-B430-FC48-B518-3C0A5B2AD431}"/>
                    </a:ext>
                  </a:extLst>
                </p:cNvPr>
                <p:cNvSpPr txBox="1"/>
                <p:nvPr/>
              </p:nvSpPr>
              <p:spPr>
                <a:xfrm>
                  <a:off x="4169037" y="3199971"/>
                  <a:ext cx="2400883" cy="4924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600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тис грн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F4DC6CA-92F3-9EB5-052C-BFBA33829B6E}"/>
                    </a:ext>
                  </a:extLst>
                </p:cNvPr>
                <p:cNvSpPr txBox="1"/>
                <p:nvPr/>
              </p:nvSpPr>
              <p:spPr>
                <a:xfrm>
                  <a:off x="4193026" y="3592792"/>
                  <a:ext cx="2016840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річна економія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0C589397-0B0F-FB7E-4148-F3275E1B036E}"/>
                  </a:ext>
                </a:extLst>
              </p:cNvPr>
              <p:cNvGrpSpPr/>
              <p:nvPr/>
            </p:nvGrpSpPr>
            <p:grpSpPr>
              <a:xfrm>
                <a:off x="4701253" y="1667080"/>
                <a:ext cx="2872538" cy="755648"/>
                <a:chOff x="2504852" y="2323032"/>
                <a:chExt cx="2154404" cy="566735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9DD5BE5-BADE-5FCA-208B-E44B57D92077}"/>
                    </a:ext>
                  </a:extLst>
                </p:cNvPr>
                <p:cNvSpPr txBox="1"/>
                <p:nvPr/>
              </p:nvSpPr>
              <p:spPr>
                <a:xfrm>
                  <a:off x="2504852" y="2323032"/>
                  <a:ext cx="199449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25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років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980F75E-F6D7-91D9-2168-58BC974AE958}"/>
                    </a:ext>
                  </a:extLst>
                </p:cNvPr>
                <p:cNvSpPr txBox="1"/>
                <p:nvPr/>
              </p:nvSpPr>
              <p:spPr>
                <a:xfrm>
                  <a:off x="2504852" y="2601227"/>
                  <a:ext cx="2154404" cy="2885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строк експлуатації</a:t>
                  </a:r>
                  <a:endParaRPr lang="en-UA" sz="1275">
                    <a:latin typeface="Raleway" pitchFamily="2" charset="77"/>
                  </a:endParaRPr>
                </a:p>
              </p:txBody>
            </p:sp>
          </p:grp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3B52D7AB-5964-2E70-83FA-97195816BA1C}"/>
                  </a:ext>
                </a:extLst>
              </p:cNvPr>
              <p:cNvGrpSpPr/>
              <p:nvPr/>
            </p:nvGrpSpPr>
            <p:grpSpPr>
              <a:xfrm>
                <a:off x="2310089" y="1709050"/>
                <a:ext cx="2659322" cy="999668"/>
                <a:chOff x="710932" y="4166896"/>
                <a:chExt cx="1994491" cy="749751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ED69F95-0E55-6BB7-D40A-DB51F9AA0F4C}"/>
                    </a:ext>
                  </a:extLst>
                </p:cNvPr>
                <p:cNvSpPr txBox="1"/>
                <p:nvPr/>
              </p:nvSpPr>
              <p:spPr>
                <a:xfrm>
                  <a:off x="710933" y="4431899"/>
                  <a:ext cx="1754949" cy="484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275" dirty="0">
                      <a:latin typeface="Raleway" pitchFamily="2" charset="77"/>
                    </a:rPr>
                    <a:t>строк договору</a:t>
                  </a:r>
                  <a:endParaRPr lang="ru-UA" sz="1275" dirty="0">
                    <a:latin typeface="Raleway" pitchFamily="2" charset="77"/>
                  </a:endParaRPr>
                </a:p>
                <a:p>
                  <a:r>
                    <a:rPr lang="ru-UA" sz="1275" dirty="0">
                      <a:latin typeface="Raleway" pitchFamily="2" charset="77"/>
                    </a:rPr>
                    <a:t>9 </a:t>
                  </a:r>
                  <a:r>
                    <a:rPr lang="uk-UA" sz="1275" dirty="0">
                      <a:latin typeface="Raleway" pitchFamily="2" charset="77"/>
                    </a:rPr>
                    <a:t>років</a:t>
                  </a:r>
                  <a:r>
                    <a:rPr lang="ru-UA" sz="1275" dirty="0">
                      <a:latin typeface="Raleway" pitchFamily="2" charset="77"/>
                    </a:rPr>
                    <a:t> </a:t>
                  </a:r>
                  <a:r>
                    <a:rPr lang="uk-UA" sz="1275" dirty="0">
                      <a:latin typeface="Raleway" pitchFamily="2" charset="77"/>
                    </a:rPr>
                    <a:t>(очікуваний</a:t>
                  </a:r>
                  <a:r>
                    <a:rPr lang="ru-UA" sz="1275" dirty="0">
                      <a:latin typeface="Raleway" pitchFamily="2" charset="77"/>
                    </a:rPr>
                    <a:t>) 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BEF66E5-B904-DB99-35EF-F115D6CA383B}"/>
                    </a:ext>
                  </a:extLst>
                </p:cNvPr>
                <p:cNvSpPr txBox="1"/>
                <p:nvPr/>
              </p:nvSpPr>
              <p:spPr>
                <a:xfrm>
                  <a:off x="710932" y="4166896"/>
                  <a:ext cx="19944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13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років</a:t>
                  </a:r>
                  <a:endParaRPr lang="en-UA">
                    <a:latin typeface="Raleway" pitchFamily="2" charset="77"/>
                  </a:endParaRPr>
                </a:p>
              </p:txBody>
            </p:sp>
          </p:grpSp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D8F79712-C694-85F1-8EE9-05687A9F9FA5}"/>
                  </a:ext>
                </a:extLst>
              </p:cNvPr>
              <p:cNvGrpSpPr/>
              <p:nvPr/>
            </p:nvGrpSpPr>
            <p:grpSpPr>
              <a:xfrm>
                <a:off x="227961" y="1713963"/>
                <a:ext cx="1764109" cy="793117"/>
                <a:chOff x="1096069" y="3235661"/>
                <a:chExt cx="1764109" cy="793117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B47CEB5-986A-98D0-DDF7-5C9B8393BA3B}"/>
                    </a:ext>
                  </a:extLst>
                </p:cNvPr>
                <p:cNvSpPr txBox="1"/>
                <p:nvPr/>
              </p:nvSpPr>
              <p:spPr>
                <a:xfrm>
                  <a:off x="1096069" y="3235661"/>
                  <a:ext cx="1764109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7</a:t>
                  </a:r>
                  <a:r>
                    <a:rPr lang="en-US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 </a:t>
                  </a:r>
                  <a:r>
                    <a:rPr lang="uk-UA" b="1" dirty="0">
                      <a:solidFill>
                        <a:srgbClr val="2DBBAD"/>
                      </a:solidFill>
                      <a:latin typeface="Raleway" pitchFamily="2" charset="77"/>
                      <a:cs typeface="Times New Roman" panose="02020603050405020304" pitchFamily="18" charset="0"/>
                    </a:rPr>
                    <a:t>млн грн</a:t>
                  </a:r>
                  <a:endParaRPr lang="en-UA">
                    <a:latin typeface="Raleway" pitchFamily="2" charset="77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7664C68-4954-12AF-4A94-C1784272F8B5}"/>
                    </a:ext>
                  </a:extLst>
                </p:cNvPr>
                <p:cNvSpPr txBox="1"/>
                <p:nvPr/>
              </p:nvSpPr>
              <p:spPr>
                <a:xfrm>
                  <a:off x="1105054" y="3644057"/>
                  <a:ext cx="1755124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uk-UA" sz="1275" dirty="0">
                      <a:latin typeface="Raleway"/>
                    </a:rPr>
                    <a:t>ціна договору</a:t>
                  </a:r>
                  <a:endParaRPr lang="en-UA" sz="1275"/>
                </a:p>
              </p:txBody>
            </p:sp>
          </p:grpSp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E7EFBCC4-7BF2-A1A5-E8EC-4841261CEE15}"/>
                </a:ext>
              </a:extLst>
            </p:cNvPr>
            <p:cNvGrpSpPr/>
            <p:nvPr/>
          </p:nvGrpSpPr>
          <p:grpSpPr>
            <a:xfrm>
              <a:off x="4701253" y="840491"/>
              <a:ext cx="2257496" cy="765556"/>
              <a:chOff x="5583693" y="666323"/>
              <a:chExt cx="2257496" cy="765556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3836261-05C8-4889-ACF6-66B42E9F6570}"/>
                  </a:ext>
                </a:extLst>
              </p:cNvPr>
              <p:cNvSpPr txBox="1"/>
              <p:nvPr/>
            </p:nvSpPr>
            <p:spPr>
              <a:xfrm>
                <a:off x="5583693" y="666323"/>
                <a:ext cx="202891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1</a:t>
                </a:r>
                <a:r>
                  <a:rPr lang="uk-UA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solidFill>
                      <a:srgbClr val="2DBBAD"/>
                    </a:solidFill>
                    <a:latin typeface="Raleway" pitchFamily="2" charset="77"/>
                    <a:cs typeface="Times New Roman" panose="02020603050405020304" pitchFamily="18" charset="0"/>
                  </a:rPr>
                  <a:t>%</a:t>
                </a:r>
                <a:endParaRPr lang="en-UA">
                  <a:latin typeface="Raleway" pitchFamily="2" charset="7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D008C99-FF2F-A57A-C88F-69B451AEC487}"/>
                  </a:ext>
                </a:extLst>
              </p:cNvPr>
              <p:cNvSpPr txBox="1"/>
              <p:nvPr/>
            </p:nvSpPr>
            <p:spPr>
              <a:xfrm>
                <a:off x="5583694" y="1047157"/>
                <a:ext cx="2257495" cy="384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uk-UA" sz="1275" dirty="0">
                    <a:latin typeface="Raleway" pitchFamily="2" charset="77"/>
                  </a:rPr>
                  <a:t>річне заміщення</a:t>
                </a:r>
                <a:endParaRPr lang="en-UA" sz="1275">
                  <a:latin typeface="Raleway" pitchFamily="2" charset="77"/>
                </a:endParaRPr>
              </a:p>
            </p:txBody>
          </p:sp>
        </p:grpSp>
      </p:grpSp>
      <p:pic>
        <p:nvPicPr>
          <p:cNvPr id="12" name="Рисунок 11" descr="Изображение выглядит как на открытом воздухе, облако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80A37373-4CD1-505C-77BA-15F064D5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7"/>
          <a:stretch/>
        </p:blipFill>
        <p:spPr>
          <a:xfrm>
            <a:off x="1462254" y="2086989"/>
            <a:ext cx="6121861" cy="2969392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96ED6C5D-4190-018B-B834-A720CFFB9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;p17">
            <a:extLst>
              <a:ext uri="{FF2B5EF4-FFF2-40B4-BE49-F238E27FC236}">
                <a16:creationId xmlns:a16="http://schemas.microsoft.com/office/drawing/2014/main" id="{045A0B3F-D050-F03E-2B1A-B7C029FE7B02}"/>
              </a:ext>
            </a:extLst>
          </p:cNvPr>
          <p:cNvSpPr txBox="1">
            <a:spLocks/>
          </p:cNvSpPr>
          <p:nvPr/>
        </p:nvSpPr>
        <p:spPr>
          <a:xfrm>
            <a:off x="218477" y="118839"/>
            <a:ext cx="7789363" cy="1252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226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C00000"/>
                </a:solidFill>
                <a:latin typeface="Raleway" pitchFamily="2" charset="77"/>
              </a:rPr>
              <a:t>м.Яготин</a:t>
            </a:r>
            <a:r>
              <a:rPr lang="ru-RU" sz="2000" b="1" dirty="0">
                <a:solidFill>
                  <a:srgbClr val="C00000"/>
                </a:solidFill>
                <a:latin typeface="Raleway" pitchFamily="2" charset="77"/>
              </a:rPr>
              <a:t> 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ЕСКО-СЕС в </a:t>
            </a:r>
            <a:r>
              <a:rPr lang="ru-RU" sz="2000" b="1" dirty="0" err="1">
                <a:solidFill>
                  <a:srgbClr val="128986"/>
                </a:solidFill>
                <a:latin typeface="Raleway" pitchFamily="2" charset="77"/>
              </a:rPr>
              <a:t>Центральній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2000" b="1" dirty="0" err="1">
                <a:solidFill>
                  <a:srgbClr val="128986"/>
                </a:solidFill>
                <a:latin typeface="Raleway" pitchFamily="2" charset="77"/>
              </a:rPr>
              <a:t>міській</a:t>
            </a:r>
            <a:r>
              <a:rPr lang="ru-RU" sz="2000" b="1" dirty="0">
                <a:solidFill>
                  <a:srgbClr val="128986"/>
                </a:solidFill>
                <a:latin typeface="Raleway" pitchFamily="2" charset="77"/>
              </a:rPr>
              <a:t> </a:t>
            </a:r>
            <a:r>
              <a:rPr lang="ru-RU" sz="2000" b="1" dirty="0" err="1">
                <a:solidFill>
                  <a:srgbClr val="128986"/>
                </a:solidFill>
                <a:latin typeface="Raleway" pitchFamily="2" charset="77"/>
              </a:rPr>
              <a:t>лікарні</a:t>
            </a:r>
            <a:endParaRPr lang="ru-RU" sz="2000" b="1" dirty="0">
              <a:solidFill>
                <a:srgbClr val="128986"/>
              </a:solidFill>
              <a:latin typeface="Raleway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583FC-2103-69CB-293D-7623E2F8FEBC}"/>
              </a:ext>
            </a:extLst>
          </p:cNvPr>
          <p:cNvSpPr txBox="1"/>
          <p:nvPr/>
        </p:nvSpPr>
        <p:spPr>
          <a:xfrm>
            <a:off x="2253499" y="3944774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>
                <a:latin typeface="Raleway" pitchFamily="2" charset="77"/>
              </a:rPr>
              <a:t>очікуваний строк договору</a:t>
            </a:r>
            <a:endParaRPr lang="ru-UA" sz="1400">
              <a:latin typeface="Raleway" pitchFamily="2" charset="77"/>
            </a:endParaRPr>
          </a:p>
          <a:p>
            <a:r>
              <a:rPr lang="ru-UA" sz="1400">
                <a:latin typeface="Raleway" pitchFamily="2" charset="77"/>
              </a:rPr>
              <a:t>15 </a:t>
            </a:r>
            <a:r>
              <a:rPr lang="uk-UA" sz="1400">
                <a:latin typeface="Raleway" pitchFamily="2" charset="77"/>
              </a:rPr>
              <a:t>років</a:t>
            </a:r>
            <a:r>
              <a:rPr lang="ru-UA" sz="1400">
                <a:latin typeface="Raleway" pitchFamily="2" charset="77"/>
              </a:rPr>
              <a:t> </a:t>
            </a:r>
            <a:r>
              <a:rPr lang="uk-UA" sz="1400">
                <a:latin typeface="Raleway" pitchFamily="2" charset="77"/>
              </a:rPr>
              <a:t>(номінальний строк</a:t>
            </a:r>
            <a:r>
              <a:rPr lang="ru-UA" sz="1400">
                <a:latin typeface="Raleway" pitchFamily="2" charset="77"/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CB495-FF64-6A23-D659-E5A8BC8FF40A}"/>
              </a:ext>
            </a:extLst>
          </p:cNvPr>
          <p:cNvSpPr txBox="1"/>
          <p:nvPr/>
        </p:nvSpPr>
        <p:spPr>
          <a:xfrm>
            <a:off x="246074" y="1097624"/>
            <a:ext cx="935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5</a:t>
            </a:r>
            <a:r>
              <a:rPr lang="ru-UA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0 </a:t>
            </a:r>
            <a:r>
              <a:rPr lang="uk-UA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к</a:t>
            </a:r>
            <a:r>
              <a:rPr lang="uk-UA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Вт</a:t>
            </a:r>
            <a:endParaRPr lang="en-UA">
              <a:latin typeface="Raleway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331AE-3B2B-E99A-5232-F97CD8125099}"/>
              </a:ext>
            </a:extLst>
          </p:cNvPr>
          <p:cNvSpPr txBox="1"/>
          <p:nvPr/>
        </p:nvSpPr>
        <p:spPr>
          <a:xfrm>
            <a:off x="2253499" y="2041622"/>
            <a:ext cx="1800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400</a:t>
            </a:r>
            <a:r>
              <a:rPr lang="en-US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,000 UAH</a:t>
            </a:r>
            <a:endParaRPr lang="en-UA">
              <a:latin typeface="Raleway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0F0CE-6C70-94BA-8863-6CF0FC601310}"/>
              </a:ext>
            </a:extLst>
          </p:cNvPr>
          <p:cNvSpPr txBox="1"/>
          <p:nvPr/>
        </p:nvSpPr>
        <p:spPr>
          <a:xfrm>
            <a:off x="259008" y="3600914"/>
            <a:ext cx="1994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25</a:t>
            </a:r>
            <a:r>
              <a:rPr lang="en-US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 years</a:t>
            </a:r>
            <a:endParaRPr lang="en-UA">
              <a:latin typeface="Raleway" pitchFamily="2" charset="77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5D5F691-7CE0-8416-55CE-839EE994A8E2}"/>
              </a:ext>
            </a:extLst>
          </p:cNvPr>
          <p:cNvGrpSpPr/>
          <p:nvPr/>
        </p:nvGrpSpPr>
        <p:grpSpPr>
          <a:xfrm>
            <a:off x="2236776" y="1069647"/>
            <a:ext cx="1860730" cy="790632"/>
            <a:chOff x="246074" y="2041622"/>
            <a:chExt cx="1860730" cy="7906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1500D3-588B-7B2F-FBB9-87D2073688A8}"/>
                </a:ext>
              </a:extLst>
            </p:cNvPr>
            <p:cNvSpPr txBox="1"/>
            <p:nvPr/>
          </p:nvSpPr>
          <p:spPr>
            <a:xfrm>
              <a:off x="246074" y="2041622"/>
              <a:ext cx="1566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60</a:t>
              </a:r>
              <a:r>
                <a:rPr lang="ru-UA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000</a:t>
              </a:r>
              <a:r>
                <a:rPr lang="en-US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 </a:t>
              </a:r>
              <a:r>
                <a:rPr lang="uk-UA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к</a:t>
              </a:r>
              <a:r>
                <a:rPr lang="uk-UA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Вт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9C485D-294D-0A77-5F6E-C4D69F0F005E}"/>
                </a:ext>
              </a:extLst>
            </p:cNvPr>
            <p:cNvSpPr txBox="1"/>
            <p:nvPr/>
          </p:nvSpPr>
          <p:spPr>
            <a:xfrm>
              <a:off x="246074" y="2309034"/>
              <a:ext cx="18607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err="1">
                  <a:latin typeface="Raleway" pitchFamily="2" charset="77"/>
                </a:rPr>
                <a:t>річне</a:t>
              </a:r>
              <a:r>
                <a:rPr lang="ru-RU" sz="1400">
                  <a:latin typeface="Raleway" pitchFamily="2" charset="77"/>
                </a:rPr>
                <a:t> </a:t>
              </a:r>
              <a:r>
                <a:rPr lang="ru-RU" sz="1400" err="1">
                  <a:latin typeface="Raleway" pitchFamily="2" charset="77"/>
                </a:rPr>
                <a:t>виробництво</a:t>
              </a:r>
              <a:r>
                <a:rPr lang="ru-RU" sz="1400">
                  <a:latin typeface="Raleway" pitchFamily="2" charset="77"/>
                </a:rPr>
                <a:t> ел/е </a:t>
              </a:r>
              <a:endParaRPr lang="en-UA" sz="1400">
                <a:latin typeface="Raleway" pitchFamily="2" charset="7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18E97C-F366-E551-1B93-98C4F06B26E9}"/>
              </a:ext>
            </a:extLst>
          </p:cNvPr>
          <p:cNvSpPr txBox="1"/>
          <p:nvPr/>
        </p:nvSpPr>
        <p:spPr>
          <a:xfrm>
            <a:off x="246073" y="1390309"/>
            <a:ext cx="1952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>
                <a:latin typeface="Raleway" pitchFamily="2" charset="77"/>
              </a:rPr>
              <a:t>потужність СЕС</a:t>
            </a:r>
            <a:endParaRPr lang="en-UA" sz="1400">
              <a:latin typeface="Raleway" pitchFamily="2" charset="77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712930F-6FD5-3FAD-D023-455D260A1B34}"/>
              </a:ext>
            </a:extLst>
          </p:cNvPr>
          <p:cNvGrpSpPr/>
          <p:nvPr/>
        </p:nvGrpSpPr>
        <p:grpSpPr>
          <a:xfrm>
            <a:off x="279306" y="2066553"/>
            <a:ext cx="1693121" cy="590677"/>
            <a:chOff x="2253499" y="1107409"/>
            <a:chExt cx="1693121" cy="5906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4DD36-5B56-CFA2-1C09-7C4678B244C1}"/>
                </a:ext>
              </a:extLst>
            </p:cNvPr>
            <p:cNvSpPr txBox="1"/>
            <p:nvPr/>
          </p:nvSpPr>
          <p:spPr>
            <a:xfrm>
              <a:off x="2253499" y="1107409"/>
              <a:ext cx="15216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12</a:t>
              </a:r>
              <a:r>
                <a:rPr lang="en-US" sz="1800" b="1">
                  <a:solidFill>
                    <a:srgbClr val="2DBBAD"/>
                  </a:solidFill>
                  <a:latin typeface="Raleway" pitchFamily="2" charset="77"/>
                  <a:cs typeface="Times New Roman" panose="02020603050405020304" pitchFamily="18" charset="0"/>
                </a:rPr>
                <a:t>%</a:t>
              </a:r>
              <a:endParaRPr lang="en-UA">
                <a:latin typeface="Raleway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351BA-E258-D7F3-8DE9-27F9DE9AC84F}"/>
                </a:ext>
              </a:extLst>
            </p:cNvPr>
            <p:cNvSpPr txBox="1"/>
            <p:nvPr/>
          </p:nvSpPr>
          <p:spPr>
            <a:xfrm>
              <a:off x="2253499" y="1390309"/>
              <a:ext cx="16931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400">
                  <a:latin typeface="Raleway" pitchFamily="2" charset="77"/>
                </a:rPr>
                <a:t>річна економія</a:t>
              </a:r>
              <a:endParaRPr lang="en-UA" sz="1400">
                <a:latin typeface="Raleway" pitchFamily="2" charset="7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D3F42E2-9B98-4634-AEE5-8856932BF79E}"/>
              </a:ext>
            </a:extLst>
          </p:cNvPr>
          <p:cNvSpPr txBox="1"/>
          <p:nvPr/>
        </p:nvSpPr>
        <p:spPr>
          <a:xfrm>
            <a:off x="2253499" y="2309034"/>
            <a:ext cx="1512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>
                <a:latin typeface="Raleway" pitchFamily="2" charset="77"/>
              </a:rPr>
              <a:t>річна економія</a:t>
            </a:r>
            <a:endParaRPr lang="en-UA" sz="1400">
              <a:latin typeface="Raleway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A02609-300A-7802-8BDC-79D6FEBC0598}"/>
              </a:ext>
            </a:extLst>
          </p:cNvPr>
          <p:cNvSpPr txBox="1"/>
          <p:nvPr/>
        </p:nvSpPr>
        <p:spPr>
          <a:xfrm>
            <a:off x="2253499" y="2561065"/>
            <a:ext cx="268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>
                <a:latin typeface="Raleway" pitchFamily="2" charset="77"/>
              </a:rPr>
              <a:t>380,000</a:t>
            </a:r>
            <a:r>
              <a:rPr lang="en-GB" sz="1200">
                <a:latin typeface="Raleway" pitchFamily="2" charset="77"/>
              </a:rPr>
              <a:t> </a:t>
            </a:r>
            <a:r>
              <a:rPr lang="uk-UA" sz="1200" b="1">
                <a:latin typeface="Raleway" pitchFamily="2" charset="77"/>
              </a:rPr>
              <a:t>грн</a:t>
            </a:r>
            <a:r>
              <a:rPr lang="en-GB" sz="1200">
                <a:latin typeface="Raleway" pitchFamily="2" charset="77"/>
              </a:rPr>
              <a:t> (</a:t>
            </a:r>
            <a:r>
              <a:rPr lang="ru-RU" sz="1200">
                <a:latin typeface="Raleway" pitchFamily="2" charset="77"/>
              </a:rPr>
              <a:t>оплата ЕСКО як </a:t>
            </a:r>
            <a:r>
              <a:rPr lang="ru-RU" sz="1200" err="1">
                <a:latin typeface="Raleway" pitchFamily="2" charset="77"/>
              </a:rPr>
              <a:t>повернення</a:t>
            </a:r>
            <a:r>
              <a:rPr lang="ru-RU" sz="1200">
                <a:latin typeface="Raleway" pitchFamily="2" charset="77"/>
              </a:rPr>
              <a:t> </a:t>
            </a:r>
            <a:r>
              <a:rPr lang="ru-RU" sz="1200" err="1">
                <a:latin typeface="Raleway" pitchFamily="2" charset="77"/>
              </a:rPr>
              <a:t>інвестицій</a:t>
            </a:r>
            <a:r>
              <a:rPr lang="en-GB" sz="1200">
                <a:latin typeface="Raleway" pitchFamily="2" charset="77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>
                <a:latin typeface="Raleway" pitchFamily="2" charset="77"/>
              </a:rPr>
              <a:t>20,000</a:t>
            </a:r>
            <a:r>
              <a:rPr lang="en-GB" sz="1200">
                <a:latin typeface="Raleway" pitchFamily="2" charset="77"/>
              </a:rPr>
              <a:t> </a:t>
            </a:r>
            <a:r>
              <a:rPr lang="uk-UA" sz="1200" b="1">
                <a:latin typeface="Raleway" pitchFamily="2" charset="77"/>
              </a:rPr>
              <a:t>грн</a:t>
            </a:r>
            <a:r>
              <a:rPr lang="en-GB" sz="1200">
                <a:latin typeface="Raleway" pitchFamily="2" charset="77"/>
              </a:rPr>
              <a:t> (</a:t>
            </a:r>
            <a:r>
              <a:rPr lang="ru-RU" sz="1200" err="1">
                <a:latin typeface="Raleway" pitchFamily="2" charset="77"/>
              </a:rPr>
              <a:t>економія</a:t>
            </a:r>
            <a:r>
              <a:rPr lang="ru-RU" sz="1200">
                <a:latin typeface="Raleway" pitchFamily="2" charset="77"/>
              </a:rPr>
              <a:t> </a:t>
            </a:r>
            <a:r>
              <a:rPr lang="ru-RU" sz="1200" err="1">
                <a:latin typeface="Raleway" pitchFamily="2" charset="77"/>
              </a:rPr>
              <a:t>що</a:t>
            </a:r>
            <a:r>
              <a:rPr lang="ru-RU" sz="1200">
                <a:latin typeface="Raleway" pitchFamily="2" charset="77"/>
              </a:rPr>
              <a:t> </a:t>
            </a:r>
            <a:r>
              <a:rPr lang="ru-RU" sz="1200" err="1">
                <a:latin typeface="Raleway" pitchFamily="2" charset="77"/>
              </a:rPr>
              <a:t>залишається</a:t>
            </a:r>
            <a:r>
              <a:rPr lang="ru-RU" sz="1200">
                <a:latin typeface="Raleway" pitchFamily="2" charset="77"/>
              </a:rPr>
              <a:t> для </a:t>
            </a:r>
            <a:r>
              <a:rPr lang="ru-RU" sz="1200" err="1">
                <a:latin typeface="Raleway" pitchFamily="2" charset="77"/>
              </a:rPr>
              <a:t>лікарні</a:t>
            </a:r>
            <a:r>
              <a:rPr lang="en-GB" sz="1200">
                <a:latin typeface="Raleway" pitchFamily="2" charset="77"/>
              </a:rPr>
              <a:t>)</a:t>
            </a:r>
            <a:endParaRPr lang="ru-UA" sz="1200">
              <a:latin typeface="Raleway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62306F-3A95-57B0-72F1-87F8703B0456}"/>
              </a:ext>
            </a:extLst>
          </p:cNvPr>
          <p:cNvSpPr txBox="1"/>
          <p:nvPr/>
        </p:nvSpPr>
        <p:spPr>
          <a:xfrm>
            <a:off x="259008" y="3944774"/>
            <a:ext cx="1994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>
                <a:latin typeface="Raleway" pitchFamily="2" charset="77"/>
              </a:rPr>
              <a:t>строк експлуатації</a:t>
            </a:r>
            <a:endParaRPr lang="en-UA" sz="1400">
              <a:latin typeface="Raleway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B195E-F24A-32E0-97C3-3047049EE592}"/>
              </a:ext>
            </a:extLst>
          </p:cNvPr>
          <p:cNvSpPr txBox="1"/>
          <p:nvPr/>
        </p:nvSpPr>
        <p:spPr>
          <a:xfrm>
            <a:off x="2253499" y="3600914"/>
            <a:ext cx="1994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2DBBAD"/>
                </a:solidFill>
                <a:latin typeface="Raleway" pitchFamily="2" charset="77"/>
                <a:cs typeface="Times New Roman" panose="02020603050405020304" pitchFamily="18" charset="0"/>
              </a:rPr>
              <a:t>10 years</a:t>
            </a:r>
            <a:endParaRPr lang="en-UA">
              <a:latin typeface="Raleway" pitchFamily="2" charset="77"/>
            </a:endParaRPr>
          </a:p>
        </p:txBody>
      </p:sp>
      <p:pic>
        <p:nvPicPr>
          <p:cNvPr id="2" name="Рисунок 13" descr="Изображение выглядит как Солнечная энергия, солнечная энергия, солнечный фотоэлемент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6124FF1-EACC-8507-31C9-A58D49E61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6"/>
          <a:stretch/>
        </p:blipFill>
        <p:spPr>
          <a:xfrm>
            <a:off x="5511616" y="2174108"/>
            <a:ext cx="2939149" cy="2765669"/>
          </a:xfrm>
          <a:prstGeom prst="rect">
            <a:avLst/>
          </a:prstGeom>
        </p:spPr>
      </p:pic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D06389FA-5335-35AD-9520-56F20DD285BB}"/>
              </a:ext>
            </a:extLst>
          </p:cNvPr>
          <p:cNvSpPr txBox="1">
            <a:spLocks/>
          </p:cNvSpPr>
          <p:nvPr/>
        </p:nvSpPr>
        <p:spPr>
          <a:xfrm>
            <a:off x="7563418" y="4645710"/>
            <a:ext cx="887347" cy="246033"/>
          </a:xfrm>
          <a:prstGeom prst="rect">
            <a:avLst/>
          </a:prstGeom>
        </p:spPr>
        <p:txBody>
          <a:bodyPr wrap="square" lIns="91252" tIns="45627" rIns="91252" bIns="45627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defTabSz="91224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00" b="1" err="1">
                <a:solidFill>
                  <a:schemeClr val="bg1"/>
                </a:solidFill>
                <a:latin typeface="+mn-lt"/>
              </a:rPr>
              <a:t>Yahotyn</a:t>
            </a:r>
            <a:r>
              <a:rPr lang="en-US" sz="1000" b="1">
                <a:solidFill>
                  <a:schemeClr val="bg1"/>
                </a:solidFill>
                <a:latin typeface="+mn-lt"/>
              </a:rPr>
              <a:t> SPP</a:t>
            </a:r>
            <a:endParaRPr lang="en-GB" sz="1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3BAA49FF-4640-3AE7-2C55-58E77128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49560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29" name="Рисунок 5">
            <a:extLst>
              <a:ext uri="{FF2B5EF4-FFF2-40B4-BE49-F238E27FC236}">
                <a16:creationId xmlns:a16="http://schemas.microsoft.com/office/drawing/2014/main" id="{0A7A935D-E06B-CB98-C47E-C5BF484E9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009" y="167168"/>
            <a:ext cx="221194" cy="448602"/>
          </a:xfrm>
          <a:prstGeom prst="rect">
            <a:avLst/>
          </a:prstGeom>
        </p:spPr>
      </p:pic>
      <p:pic>
        <p:nvPicPr>
          <p:cNvPr id="50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D7AD98AA-7B24-450F-CAC8-33F36151C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07" y="179580"/>
            <a:ext cx="341172" cy="454895"/>
          </a:xfrm>
          <a:prstGeom prst="rect">
            <a:avLst/>
          </a:prstGeom>
        </p:spPr>
      </p:pic>
      <p:grpSp>
        <p:nvGrpSpPr>
          <p:cNvPr id="5" name="Группа 35">
            <a:extLst>
              <a:ext uri="{FF2B5EF4-FFF2-40B4-BE49-F238E27FC236}">
                <a16:creationId xmlns:a16="http://schemas.microsoft.com/office/drawing/2014/main" id="{CD2720DB-009F-82D1-4B36-2432C503F791}"/>
              </a:ext>
            </a:extLst>
          </p:cNvPr>
          <p:cNvGrpSpPr/>
          <p:nvPr/>
        </p:nvGrpSpPr>
        <p:grpSpPr>
          <a:xfrm>
            <a:off x="4903558" y="876577"/>
            <a:ext cx="3900788" cy="1189976"/>
            <a:chOff x="5288001" y="558397"/>
            <a:chExt cx="3900788" cy="1189976"/>
          </a:xfrm>
        </p:grpSpPr>
        <p:grpSp>
          <p:nvGrpSpPr>
            <p:cNvPr id="51" name="Группа 27">
              <a:extLst>
                <a:ext uri="{FF2B5EF4-FFF2-40B4-BE49-F238E27FC236}">
                  <a16:creationId xmlns:a16="http://schemas.microsoft.com/office/drawing/2014/main" id="{05BD69F7-0A12-9DD9-B1B7-190E9B6C647E}"/>
                </a:ext>
              </a:extLst>
            </p:cNvPr>
            <p:cNvGrpSpPr/>
            <p:nvPr/>
          </p:nvGrpSpPr>
          <p:grpSpPr>
            <a:xfrm>
              <a:off x="5288001" y="987898"/>
              <a:ext cx="3900788" cy="760475"/>
              <a:chOff x="1430738" y="855873"/>
              <a:chExt cx="4193145" cy="760475"/>
            </a:xfrm>
          </p:grpSpPr>
          <p:cxnSp>
            <p:nvCxnSpPr>
              <p:cNvPr id="59" name="Прямая соединительная линия 4">
                <a:extLst>
                  <a:ext uri="{FF2B5EF4-FFF2-40B4-BE49-F238E27FC236}">
                    <a16:creationId xmlns:a16="http://schemas.microsoft.com/office/drawing/2014/main" id="{D4E53251-04E7-0488-9172-0700A3422A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9310" y="1131590"/>
                <a:ext cx="322674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BF4FB3B-877A-3E0D-EE63-FE3EE494D2D4}"/>
                  </a:ext>
                </a:extLst>
              </p:cNvPr>
              <p:cNvSpPr txBox="1"/>
              <p:nvPr/>
            </p:nvSpPr>
            <p:spPr>
              <a:xfrm>
                <a:off x="1430738" y="855873"/>
                <a:ext cx="82400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>
                    <a:latin typeface="Raleway" pitchFamily="2" charset="77"/>
                  </a:rPr>
                  <a:t>лист.</a:t>
                </a:r>
                <a:r>
                  <a:rPr lang="en-US" sz="900" b="1">
                    <a:latin typeface="Raleway" pitchFamily="2" charset="77"/>
                  </a:rPr>
                  <a:t> 2023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9284AE-490F-1C3C-68B9-7E1567348F0E}"/>
                  </a:ext>
                </a:extLst>
              </p:cNvPr>
              <p:cNvSpPr txBox="1"/>
              <p:nvPr/>
            </p:nvSpPr>
            <p:spPr>
              <a:xfrm>
                <a:off x="1487489" y="1154683"/>
                <a:ext cx="8102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UA" sz="800"/>
                  <a:t> оголошено </a:t>
                </a:r>
              </a:p>
              <a:p>
                <a:pPr algn="ctr"/>
                <a:r>
                  <a:rPr lang="ru-UA" sz="800"/>
                  <a:t>ЕСКО-тендер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9F03B80-34D7-4241-23E1-AFDC73956935}"/>
                  </a:ext>
                </a:extLst>
              </p:cNvPr>
              <p:cNvSpPr txBox="1"/>
              <p:nvPr/>
            </p:nvSpPr>
            <p:spPr>
              <a:xfrm>
                <a:off x="3443933" y="855873"/>
                <a:ext cx="7809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 err="1">
                    <a:latin typeface="Raleway" pitchFamily="2" charset="77"/>
                  </a:rPr>
                  <a:t>лют</a:t>
                </a:r>
                <a:r>
                  <a:rPr lang="uk-UA" sz="900" b="1">
                    <a:latin typeface="Raleway" pitchFamily="2" charset="77"/>
                  </a:rPr>
                  <a:t>.</a:t>
                </a:r>
                <a:r>
                  <a:rPr lang="en-US" sz="900" b="1">
                    <a:latin typeface="Raleway" pitchFamily="2" charset="77"/>
                  </a:rPr>
                  <a:t> 2024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2DAF9B7-C2D8-9A87-5D8A-0BD426235A78}"/>
                  </a:ext>
                </a:extLst>
              </p:cNvPr>
              <p:cNvSpPr txBox="1"/>
              <p:nvPr/>
            </p:nvSpPr>
            <p:spPr>
              <a:xfrm>
                <a:off x="3360048" y="1154683"/>
                <a:ext cx="647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UA" sz="800"/>
                  <a:t>укладено </a:t>
                </a:r>
              </a:p>
              <a:p>
                <a:pPr algn="ctr"/>
                <a:r>
                  <a:rPr lang="ru-UA" sz="800"/>
                  <a:t>ЕСКО-договір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B112E8A-3B37-9947-75E5-5094DF066F05}"/>
                  </a:ext>
                </a:extLst>
              </p:cNvPr>
              <p:cNvSpPr txBox="1"/>
              <p:nvPr/>
            </p:nvSpPr>
            <p:spPr>
              <a:xfrm>
                <a:off x="4109254" y="855873"/>
                <a:ext cx="77403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>
                    <a:latin typeface="Raleway" pitchFamily="2" charset="77"/>
                  </a:rPr>
                  <a:t>бер.</a:t>
                </a:r>
                <a:r>
                  <a:rPr lang="en-US" sz="900" b="1">
                    <a:latin typeface="Raleway" pitchFamily="2" charset="77"/>
                  </a:rPr>
                  <a:t> 2024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5D4AF7D-8C06-9891-12AE-EA59EC8881C1}"/>
                  </a:ext>
                </a:extLst>
              </p:cNvPr>
              <p:cNvSpPr txBox="1"/>
              <p:nvPr/>
            </p:nvSpPr>
            <p:spPr>
              <a:xfrm>
                <a:off x="4767681" y="855873"/>
                <a:ext cx="77748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>
                    <a:latin typeface="Raleway" pitchFamily="2" charset="77"/>
                  </a:rPr>
                  <a:t>квіт.</a:t>
                </a:r>
                <a:r>
                  <a:rPr lang="en-US" sz="900" b="1">
                    <a:latin typeface="Raleway" pitchFamily="2" charset="77"/>
                  </a:rPr>
                  <a:t> 2024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7FE8C92-35EA-6B34-BCA5-949F2D7CD404}"/>
                  </a:ext>
                </a:extLst>
              </p:cNvPr>
              <p:cNvSpPr txBox="1"/>
              <p:nvPr/>
            </p:nvSpPr>
            <p:spPr>
              <a:xfrm>
                <a:off x="3907669" y="1154683"/>
                <a:ext cx="899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UA" sz="800"/>
                  <a:t> проектування,</a:t>
                </a:r>
              </a:p>
              <a:p>
                <a:pPr algn="ctr"/>
                <a:r>
                  <a:rPr lang="ru-UA" sz="800"/>
                  <a:t>комплектація </a:t>
                </a:r>
              </a:p>
              <a:p>
                <a:pPr algn="ctr"/>
                <a:r>
                  <a:rPr lang="ru-UA" sz="800"/>
                  <a:t>монтаж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632910-33FE-534A-A05D-BC45B4E4DA3D}"/>
                  </a:ext>
                </a:extLst>
              </p:cNvPr>
              <p:cNvSpPr txBox="1"/>
              <p:nvPr/>
            </p:nvSpPr>
            <p:spPr>
              <a:xfrm>
                <a:off x="4749904" y="1154683"/>
                <a:ext cx="873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UA" sz="800"/>
                  <a:t> генерація СЕС</a:t>
                </a:r>
              </a:p>
            </p:txBody>
          </p:sp>
          <p:sp>
            <p:nvSpPr>
              <p:cNvPr id="68" name="Овал 14">
                <a:extLst>
                  <a:ext uri="{FF2B5EF4-FFF2-40B4-BE49-F238E27FC236}">
                    <a16:creationId xmlns:a16="http://schemas.microsoft.com/office/drawing/2014/main" id="{B1B75B06-0276-4045-D0EF-EC850C990E4E}"/>
                  </a:ext>
                </a:extLst>
              </p:cNvPr>
              <p:cNvSpPr/>
              <p:nvPr/>
            </p:nvSpPr>
            <p:spPr>
              <a:xfrm>
                <a:off x="1856597" y="109755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69" name="Овал 16">
                <a:extLst>
                  <a:ext uri="{FF2B5EF4-FFF2-40B4-BE49-F238E27FC236}">
                    <a16:creationId xmlns:a16="http://schemas.microsoft.com/office/drawing/2014/main" id="{158DB0EB-949A-B719-F89F-4DC79B899133}"/>
                  </a:ext>
                </a:extLst>
              </p:cNvPr>
              <p:cNvSpPr/>
              <p:nvPr/>
            </p:nvSpPr>
            <p:spPr>
              <a:xfrm>
                <a:off x="3648028" y="109453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70" name="Овал 18">
                <a:extLst>
                  <a:ext uri="{FF2B5EF4-FFF2-40B4-BE49-F238E27FC236}">
                    <a16:creationId xmlns:a16="http://schemas.microsoft.com/office/drawing/2014/main" id="{90BA6CB4-1D15-78B2-FCC5-A40BD0903AAF}"/>
                  </a:ext>
                </a:extLst>
              </p:cNvPr>
              <p:cNvSpPr/>
              <p:nvPr/>
            </p:nvSpPr>
            <p:spPr>
              <a:xfrm>
                <a:off x="4310012" y="109453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71" name="Овал 21">
                <a:extLst>
                  <a:ext uri="{FF2B5EF4-FFF2-40B4-BE49-F238E27FC236}">
                    <a16:creationId xmlns:a16="http://schemas.microsoft.com/office/drawing/2014/main" id="{ED2F0971-3BDB-5028-C2FF-C2B0122605A0}"/>
                  </a:ext>
                </a:extLst>
              </p:cNvPr>
              <p:cNvSpPr/>
              <p:nvPr/>
            </p:nvSpPr>
            <p:spPr>
              <a:xfrm>
                <a:off x="5044871" y="1091659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BAF619-2C5E-17A3-552A-74B172EF22C5}"/>
                  </a:ext>
                </a:extLst>
              </p:cNvPr>
              <p:cNvSpPr txBox="1"/>
              <p:nvPr/>
            </p:nvSpPr>
            <p:spPr>
              <a:xfrm>
                <a:off x="2139139" y="855873"/>
                <a:ext cx="8222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>
                    <a:latin typeface="Raleway" pitchFamily="2" charset="77"/>
                  </a:rPr>
                  <a:t>груд.</a:t>
                </a:r>
                <a:r>
                  <a:rPr lang="en-US" sz="900" b="1">
                    <a:latin typeface="Raleway" pitchFamily="2" charset="77"/>
                  </a:rPr>
                  <a:t> 2023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BF2C945-4A99-1C66-A42F-4C23046879E2}"/>
                  </a:ext>
                </a:extLst>
              </p:cNvPr>
              <p:cNvSpPr txBox="1"/>
              <p:nvPr/>
            </p:nvSpPr>
            <p:spPr>
              <a:xfrm>
                <a:off x="2845815" y="855873"/>
                <a:ext cx="7137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900" b="1">
                    <a:latin typeface="Raleway" pitchFamily="2" charset="77"/>
                  </a:rPr>
                  <a:t>січ.</a:t>
                </a:r>
                <a:r>
                  <a:rPr lang="en-US" sz="900" b="1">
                    <a:latin typeface="Raleway" pitchFamily="2" charset="77"/>
                  </a:rPr>
                  <a:t> 2024</a:t>
                </a:r>
                <a:endParaRPr lang="ru-UA" sz="900" b="1">
                  <a:latin typeface="Raleway" pitchFamily="2" charset="77"/>
                </a:endParaRPr>
              </a:p>
            </p:txBody>
          </p:sp>
          <p:sp>
            <p:nvSpPr>
              <p:cNvPr id="74" name="Овал 24">
                <a:extLst>
                  <a:ext uri="{FF2B5EF4-FFF2-40B4-BE49-F238E27FC236}">
                    <a16:creationId xmlns:a16="http://schemas.microsoft.com/office/drawing/2014/main" id="{FFA1CCB2-904B-C9FD-4F51-F524E270DA43}"/>
                  </a:ext>
                </a:extLst>
              </p:cNvPr>
              <p:cNvSpPr/>
              <p:nvPr/>
            </p:nvSpPr>
            <p:spPr>
              <a:xfrm>
                <a:off x="2427018" y="1096103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75" name="Овал 25">
                <a:extLst>
                  <a:ext uri="{FF2B5EF4-FFF2-40B4-BE49-F238E27FC236}">
                    <a16:creationId xmlns:a16="http://schemas.microsoft.com/office/drawing/2014/main" id="{173417A0-E05E-89F0-44AF-394EED99C7EE}"/>
                  </a:ext>
                </a:extLst>
              </p:cNvPr>
              <p:cNvSpPr/>
              <p:nvPr/>
            </p:nvSpPr>
            <p:spPr>
              <a:xfrm>
                <a:off x="3006031" y="1098297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Raleway" pitchFamily="2" charset="7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1A89BE7-9FBF-727F-45E6-0D05DADD9938}"/>
                  </a:ext>
                </a:extLst>
              </p:cNvPr>
              <p:cNvSpPr txBox="1"/>
              <p:nvPr/>
            </p:nvSpPr>
            <p:spPr>
              <a:xfrm>
                <a:off x="2204192" y="1154683"/>
                <a:ext cx="117357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UA" sz="800"/>
                  <a:t> тендерні процедури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A1A780-FCA8-EA55-61CA-F176A0320771}"/>
                </a:ext>
              </a:extLst>
            </p:cNvPr>
            <p:cNvSpPr txBox="1"/>
            <p:nvPr/>
          </p:nvSpPr>
          <p:spPr>
            <a:xfrm>
              <a:off x="5491080" y="817116"/>
              <a:ext cx="4748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1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99D63BF-1702-D75D-C208-0A2A08DDAD32}"/>
                </a:ext>
              </a:extLst>
            </p:cNvPr>
            <p:cNvSpPr txBox="1"/>
            <p:nvPr/>
          </p:nvSpPr>
          <p:spPr>
            <a:xfrm>
              <a:off x="6057071" y="817116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2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FBAE0AA-AB56-A95E-C51B-3518B0C0E77E}"/>
                </a:ext>
              </a:extLst>
            </p:cNvPr>
            <p:cNvSpPr txBox="1"/>
            <p:nvPr/>
          </p:nvSpPr>
          <p:spPr>
            <a:xfrm>
              <a:off x="6590639" y="817116"/>
              <a:ext cx="4972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3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D02919A-6CF1-1DCF-AA01-17F698F6949C}"/>
                </a:ext>
              </a:extLst>
            </p:cNvPr>
            <p:cNvSpPr txBox="1"/>
            <p:nvPr/>
          </p:nvSpPr>
          <p:spPr>
            <a:xfrm>
              <a:off x="7167111" y="817116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4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973051F-0092-B0C1-2C56-344299FDFB49}"/>
                </a:ext>
              </a:extLst>
            </p:cNvPr>
            <p:cNvSpPr txBox="1"/>
            <p:nvPr/>
          </p:nvSpPr>
          <p:spPr>
            <a:xfrm>
              <a:off x="7783794" y="817116"/>
              <a:ext cx="4972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5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5BA5FF4-7DD3-4D58-D4B2-724B7CD286C4}"/>
                </a:ext>
              </a:extLst>
            </p:cNvPr>
            <p:cNvSpPr txBox="1"/>
            <p:nvPr/>
          </p:nvSpPr>
          <p:spPr>
            <a:xfrm>
              <a:off x="8471470" y="817116"/>
              <a:ext cx="5036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6 міс.</a:t>
              </a:r>
              <a:endParaRPr lang="ru-UA" sz="900" b="1">
                <a:latin typeface="Raleway" pitchFamily="2" charset="7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9DABA09-3D36-8BD9-1BEC-2E9B495C20CB}"/>
                </a:ext>
              </a:extLst>
            </p:cNvPr>
            <p:cNvSpPr txBox="1"/>
            <p:nvPr/>
          </p:nvSpPr>
          <p:spPr>
            <a:xfrm>
              <a:off x="6500246" y="558397"/>
              <a:ext cx="13901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900" b="1">
                  <a:latin typeface="Raleway" pitchFamily="2" charset="77"/>
                </a:rPr>
                <a:t>Стадія ЕСКО проєкту</a:t>
              </a:r>
              <a:endParaRPr lang="ru-UA" sz="900" b="1">
                <a:latin typeface="Raleway" pitchFamily="2" charset="77"/>
              </a:endParaRPr>
            </a:p>
          </p:txBody>
        </p:sp>
      </p:grp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ECE98078-21BA-3C36-A6CF-EB0C47CFA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25" y="190087"/>
            <a:ext cx="436205" cy="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0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D7EEEC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1537</Words>
  <Application>Microsoft Office PowerPoint</Application>
  <PresentationFormat>Екран (16:9)</PresentationFormat>
  <Paragraphs>489</Paragraphs>
  <Slides>15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15</vt:i4>
      </vt:variant>
    </vt:vector>
  </HeadingPairs>
  <TitlesOfParts>
    <vt:vector size="17" baseType="lpstr">
      <vt:lpstr>Тема Office</vt:lpstr>
      <vt:lpstr>1_Escalus template</vt:lpstr>
      <vt:lpstr>СЕС за ЕСКО-договорами:   законодавчі гарантії захисту приватних інвестицій  в лікарні та водоканали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КОРЧМІТ ОЛЕКСІЙ ЮРІЙОВИЧ</dc:creator>
  <cp:lastModifiedBy>Olga Muranova</cp:lastModifiedBy>
  <cp:revision>110</cp:revision>
  <cp:lastPrinted>2023-11-13T12:18:36Z</cp:lastPrinted>
  <dcterms:created xsi:type="dcterms:W3CDTF">2020-11-10T13:01:48Z</dcterms:created>
  <dcterms:modified xsi:type="dcterms:W3CDTF">2025-02-17T14:19:56Z</dcterms:modified>
</cp:coreProperties>
</file>