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0" r:id="rId4"/>
    <p:sldId id="292" r:id="rId5"/>
    <p:sldId id="288" r:id="rId6"/>
    <p:sldId id="282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утовська Олександра" initials="ГО" lastIdx="1" clrIdx="0">
    <p:extLst>
      <p:ext uri="{19B8F6BF-5375-455C-9EA6-DF929625EA0E}">
        <p15:presenceInfo xmlns:p15="http://schemas.microsoft.com/office/powerpoint/2012/main" userId="S::gutovska.o@oree.com.ua::c184922c-84d2-4aaa-a0bf-dac7075dd5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71D"/>
    <a:srgbClr val="6D7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Стовпець10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35AE-4BA0-9CBE-01399A8F7E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44-46B6-951C-4921FE0E0B5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AE-4BA0-9CBE-01399A8F7E4E}"/>
              </c:ext>
            </c:extLst>
          </c:dPt>
          <c:dLbls>
            <c:dLbl>
              <c:idx val="0"/>
              <c:layout>
                <c:manualLayout>
                  <c:x val="-1.0274802422426253E-2"/>
                  <c:y val="5.74664793953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35AE-4BA0-9CBE-01399A8F7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Аркуш1!$A$2:$A$4</c:f>
              <c:strCache>
                <c:ptCount val="3"/>
                <c:pt idx="0">
                  <c:v>жовтень</c:v>
                </c:pt>
                <c:pt idx="1">
                  <c:v>листопад</c:v>
                </c:pt>
                <c:pt idx="2">
                  <c:v>грудень</c:v>
                </c:pt>
              </c:strCache>
            </c:strRef>
          </c:cat>
          <c:val>
            <c:numRef>
              <c:f>Аркуш1!$B$2:$B$4</c:f>
              <c:numCache>
                <c:formatCode>#,##0</c:formatCode>
                <c:ptCount val="3"/>
                <c:pt idx="0">
                  <c:v>67757</c:v>
                </c:pt>
                <c:pt idx="1">
                  <c:v>34020</c:v>
                </c:pt>
                <c:pt idx="2">
                  <c:v>20616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AE-4BA0-9CBE-01399A8F7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4FA0C-BB67-489B-A7EF-7800C3A5F3F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F094DC28-4444-46F6-8FEC-A96DCD106F38}">
      <dgm:prSet phldrT="[Текст]" custT="1"/>
      <dgm:spPr>
        <a:ln>
          <a:noFill/>
        </a:ln>
      </dgm:spPr>
      <dgm:t>
        <a:bodyPr/>
        <a:lstStyle/>
        <a:p>
          <a:r>
            <a:rPr lang="uk-UA" sz="1800" b="1" dirty="0"/>
            <a:t>Зелений </a:t>
          </a:r>
          <a:r>
            <a:rPr lang="uk-UA" sz="1800" b="1" dirty="0" smtClean="0"/>
            <a:t>тариф</a:t>
          </a:r>
          <a:r>
            <a:rPr lang="en-US" sz="1800" b="1" dirty="0" smtClean="0"/>
            <a:t> / </a:t>
          </a:r>
          <a:r>
            <a:rPr lang="uk-UA" sz="1800" b="1" dirty="0" smtClean="0"/>
            <a:t>Ринкова премія / Самовиробництво</a:t>
          </a:r>
          <a:endParaRPr lang="uk-UA" sz="1800" b="1" dirty="0"/>
        </a:p>
      </dgm:t>
    </dgm:pt>
    <dgm:pt modelId="{D2CF7AB0-8431-4DBE-9D99-8705246982B7}" type="parTrans" cxnId="{23D509FD-B9BB-4635-8D3C-612D84A114CE}">
      <dgm:prSet/>
      <dgm:spPr/>
      <dgm:t>
        <a:bodyPr/>
        <a:lstStyle/>
        <a:p>
          <a:endParaRPr lang="uk-UA"/>
        </a:p>
      </dgm:t>
    </dgm:pt>
    <dgm:pt modelId="{0EE20A20-8A62-4A6A-8541-61B880B58B12}" type="sibTrans" cxnId="{23D509FD-B9BB-4635-8D3C-612D84A114CE}">
      <dgm:prSet/>
      <dgm:spPr/>
      <dgm:t>
        <a:bodyPr/>
        <a:lstStyle/>
        <a:p>
          <a:endParaRPr lang="uk-UA"/>
        </a:p>
      </dgm:t>
    </dgm:pt>
    <dgm:pt modelId="{29E41926-6940-4B5E-9706-19BC4F89703C}">
      <dgm:prSet phldrT="[Текст]" custT="1"/>
      <dgm:spPr>
        <a:ln>
          <a:noFill/>
        </a:ln>
      </dgm:spPr>
      <dgm:t>
        <a:bodyPr/>
        <a:lstStyle/>
        <a:p>
          <a:r>
            <a:rPr lang="uk-UA" sz="1800" b="1" dirty="0" smtClean="0"/>
            <a:t>Аукціони / РРА </a:t>
          </a:r>
          <a:endParaRPr lang="uk-UA" sz="1800" b="1" dirty="0">
            <a:solidFill>
              <a:srgbClr val="FF0000"/>
            </a:solidFill>
          </a:endParaRPr>
        </a:p>
      </dgm:t>
    </dgm:pt>
    <dgm:pt modelId="{652855A2-5C9D-43ED-9C38-765D942A60A1}" type="parTrans" cxnId="{A6FCF3D4-F75F-42D1-AE1F-2F0D65EF931C}">
      <dgm:prSet/>
      <dgm:spPr/>
      <dgm:t>
        <a:bodyPr/>
        <a:lstStyle/>
        <a:p>
          <a:endParaRPr lang="uk-UA"/>
        </a:p>
      </dgm:t>
    </dgm:pt>
    <dgm:pt modelId="{4305EFAA-F05C-4D1F-8849-570C963F3A59}" type="sibTrans" cxnId="{A6FCF3D4-F75F-42D1-AE1F-2F0D65EF931C}">
      <dgm:prSet/>
      <dgm:spPr/>
      <dgm:t>
        <a:bodyPr/>
        <a:lstStyle/>
        <a:p>
          <a:endParaRPr lang="uk-UA"/>
        </a:p>
      </dgm:t>
    </dgm:pt>
    <dgm:pt modelId="{E82E447C-299B-47D0-A57A-D17E2B888D11}">
      <dgm:prSet/>
      <dgm:spPr/>
      <dgm:t>
        <a:bodyPr/>
        <a:lstStyle/>
        <a:p>
          <a:r>
            <a:rPr lang="uk-UA" b="1" dirty="0" smtClean="0"/>
            <a:t>Зелений тариф </a:t>
          </a:r>
          <a:r>
            <a:rPr lang="uk-UA" dirty="0" smtClean="0"/>
            <a:t>- підтримка </a:t>
          </a:r>
          <a:r>
            <a:rPr lang="uk-UA" dirty="0"/>
            <a:t>ВДЕ за фіксованою </a:t>
          </a:r>
          <a:r>
            <a:rPr lang="uk-UA" dirty="0" smtClean="0"/>
            <a:t>ціною</a:t>
          </a:r>
          <a:r>
            <a:rPr lang="uk-UA" dirty="0"/>
            <a:t>, що гарантує </a:t>
          </a:r>
          <a:r>
            <a:rPr lang="uk-UA" dirty="0" smtClean="0"/>
            <a:t>визначений дохід виробникам</a:t>
          </a:r>
          <a:endParaRPr lang="uk-UA" dirty="0"/>
        </a:p>
      </dgm:t>
    </dgm:pt>
    <dgm:pt modelId="{35955707-E7B8-4220-9B1D-394B8BC3720D}" type="parTrans" cxnId="{ADF2D1EB-B5FE-4E39-87D1-9F1C617C8690}">
      <dgm:prSet/>
      <dgm:spPr/>
      <dgm:t>
        <a:bodyPr/>
        <a:lstStyle/>
        <a:p>
          <a:endParaRPr lang="uk-UA"/>
        </a:p>
      </dgm:t>
    </dgm:pt>
    <dgm:pt modelId="{DAED8CB7-E8BB-4274-80D8-D686BEEF76B9}" type="sibTrans" cxnId="{ADF2D1EB-B5FE-4E39-87D1-9F1C617C8690}">
      <dgm:prSet/>
      <dgm:spPr/>
      <dgm:t>
        <a:bodyPr/>
        <a:lstStyle/>
        <a:p>
          <a:endParaRPr lang="uk-UA"/>
        </a:p>
      </dgm:t>
    </dgm:pt>
    <dgm:pt modelId="{0CFB68CE-D4F0-47E7-9973-7675CA37B7EC}">
      <dgm:prSet/>
      <dgm:spPr/>
      <dgm:t>
        <a:bodyPr/>
        <a:lstStyle/>
        <a:p>
          <a:r>
            <a:rPr lang="uk-UA" b="1" dirty="0" smtClean="0"/>
            <a:t>Аукціони на розподіл квот підтримки </a:t>
          </a:r>
          <a:r>
            <a:rPr lang="uk-UA" b="0" dirty="0" smtClean="0"/>
            <a:t>–</a:t>
          </a:r>
          <a:r>
            <a:rPr lang="uk-UA" b="1" dirty="0" smtClean="0"/>
            <a:t> </a:t>
          </a:r>
          <a:r>
            <a:rPr lang="uk-UA" noProof="0" dirty="0" smtClean="0"/>
            <a:t>конкурсний механізм, де виробники ВДЕ змагаються за право отримати підтримку, пропонуючи найнижчу ціну</a:t>
          </a:r>
          <a:endParaRPr lang="uk-UA" noProof="0" dirty="0"/>
        </a:p>
      </dgm:t>
    </dgm:pt>
    <dgm:pt modelId="{E4F2484B-264C-43EF-BCF0-B3EFBAAAEAEA}" type="parTrans" cxnId="{689DE539-B9DD-4ADC-AFB0-ADCB31FB6D32}">
      <dgm:prSet/>
      <dgm:spPr/>
      <dgm:t>
        <a:bodyPr/>
        <a:lstStyle/>
        <a:p>
          <a:endParaRPr lang="uk-UA"/>
        </a:p>
      </dgm:t>
    </dgm:pt>
    <dgm:pt modelId="{7014B681-A817-498B-9850-2E37B64B1BEE}" type="sibTrans" cxnId="{689DE539-B9DD-4ADC-AFB0-ADCB31FB6D32}">
      <dgm:prSet/>
      <dgm:spPr/>
      <dgm:t>
        <a:bodyPr/>
        <a:lstStyle/>
        <a:p>
          <a:endParaRPr lang="uk-UA"/>
        </a:p>
      </dgm:t>
    </dgm:pt>
    <dgm:pt modelId="{FDAFA6C8-654B-4443-8007-A6977C81B5B3}">
      <dgm:prSet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uk-UA" sz="1800" b="1" dirty="0"/>
            <a:t>Гарантії </a:t>
          </a:r>
          <a:r>
            <a:rPr lang="uk-UA" sz="1800" b="1" dirty="0" smtClean="0"/>
            <a:t>походження </a:t>
          </a:r>
          <a:r>
            <a:rPr lang="uk-UA" sz="1800" b="0" dirty="0" smtClean="0"/>
            <a:t>(далі – ГП)</a:t>
          </a:r>
          <a:endParaRPr lang="uk-UA" sz="1800" b="0" dirty="0"/>
        </a:p>
      </dgm:t>
    </dgm:pt>
    <dgm:pt modelId="{DF0FE52E-F297-4541-87F9-E99573F52FC3}" type="parTrans" cxnId="{45CCFAA0-37C8-40A3-8A99-1B2D6A07F474}">
      <dgm:prSet/>
      <dgm:spPr/>
      <dgm:t>
        <a:bodyPr/>
        <a:lstStyle/>
        <a:p>
          <a:endParaRPr lang="uk-UA"/>
        </a:p>
      </dgm:t>
    </dgm:pt>
    <dgm:pt modelId="{1CB1DA89-FC4B-478E-96FD-405F1ED3721D}" type="sibTrans" cxnId="{45CCFAA0-37C8-40A3-8A99-1B2D6A07F474}">
      <dgm:prSet/>
      <dgm:spPr/>
      <dgm:t>
        <a:bodyPr/>
        <a:lstStyle/>
        <a:p>
          <a:endParaRPr lang="uk-UA"/>
        </a:p>
      </dgm:t>
    </dgm:pt>
    <dgm:pt modelId="{3234F8BF-68ED-4479-AE83-6168BCAF28FC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uk-UA" dirty="0"/>
            <a:t>електронні </a:t>
          </a:r>
          <a:r>
            <a:rPr lang="uk-UA" dirty="0" smtClean="0"/>
            <a:t>документи, </a:t>
          </a:r>
          <a:r>
            <a:rPr lang="uk-UA" dirty="0"/>
            <a:t>що підтверджують виробництво електроенергії з ВДЕ та можуть продаватися </a:t>
          </a:r>
          <a:r>
            <a:rPr lang="uk-UA" dirty="0" smtClean="0"/>
            <a:t>як окремо </a:t>
          </a:r>
          <a:r>
            <a:rPr lang="uk-UA" dirty="0"/>
            <a:t>від фізичної </a:t>
          </a:r>
          <a:r>
            <a:rPr lang="uk-UA" dirty="0" smtClean="0"/>
            <a:t>поставки, так і разом</a:t>
          </a:r>
          <a:endParaRPr lang="uk-UA" dirty="0"/>
        </a:p>
      </dgm:t>
    </dgm:pt>
    <dgm:pt modelId="{1558BB01-1EAF-4794-874B-D49A7ED633D2}" type="parTrans" cxnId="{1A3B6ADE-1565-414A-9E97-D765895C192D}">
      <dgm:prSet/>
      <dgm:spPr/>
      <dgm:t>
        <a:bodyPr/>
        <a:lstStyle/>
        <a:p>
          <a:endParaRPr lang="uk-UA"/>
        </a:p>
      </dgm:t>
    </dgm:pt>
    <dgm:pt modelId="{BCE00741-3E00-4661-AADB-39ADCE1840D6}" type="sibTrans" cxnId="{1A3B6ADE-1565-414A-9E97-D765895C192D}">
      <dgm:prSet/>
      <dgm:spPr/>
      <dgm:t>
        <a:bodyPr/>
        <a:lstStyle/>
        <a:p>
          <a:endParaRPr lang="uk-UA"/>
        </a:p>
      </dgm:t>
    </dgm:pt>
    <dgm:pt modelId="{3CB9D6E3-188F-4EDA-90E8-362A2FCDB382}">
      <dgm:prSet/>
      <dgm:spPr/>
      <dgm:t>
        <a:bodyPr/>
        <a:lstStyle/>
        <a:p>
          <a:r>
            <a:rPr lang="uk-UA" b="1" noProof="0" dirty="0" smtClean="0"/>
            <a:t>Ринкова премія </a:t>
          </a:r>
          <a:r>
            <a:rPr lang="uk-UA" noProof="0" dirty="0" smtClean="0"/>
            <a:t>- механізм, що дозволяє виробникам ВДЕ вільно продавати електроенергію за ринковою ціною на різних сегментах ринку, отримуючи додаткову премію від держави </a:t>
          </a:r>
          <a:r>
            <a:rPr lang="uk-UA" i="1" noProof="0" dirty="0" smtClean="0"/>
            <a:t>(при різниці між фіксованою ціною та ринковою)</a:t>
          </a:r>
          <a:endParaRPr lang="uk-UA" dirty="0"/>
        </a:p>
      </dgm:t>
    </dgm:pt>
    <dgm:pt modelId="{25908F62-48CD-4E49-9713-DD5C7A7B74AE}" type="parTrans" cxnId="{C07B0290-1D33-46FA-B204-8E444EC29812}">
      <dgm:prSet/>
      <dgm:spPr/>
      <dgm:t>
        <a:bodyPr/>
        <a:lstStyle/>
        <a:p>
          <a:endParaRPr lang="uk-UA"/>
        </a:p>
      </dgm:t>
    </dgm:pt>
    <dgm:pt modelId="{BAA0404A-82E1-4E89-9F7F-6340A61B1844}" type="sibTrans" cxnId="{C07B0290-1D33-46FA-B204-8E444EC29812}">
      <dgm:prSet/>
      <dgm:spPr/>
      <dgm:t>
        <a:bodyPr/>
        <a:lstStyle/>
        <a:p>
          <a:endParaRPr lang="uk-UA"/>
        </a:p>
      </dgm:t>
    </dgm:pt>
    <dgm:pt modelId="{C05E615E-4DB4-44C9-80BE-C85798D795AF}">
      <dgm:prSet/>
      <dgm:spPr/>
      <dgm:t>
        <a:bodyPr/>
        <a:lstStyle/>
        <a:p>
          <a:r>
            <a:rPr lang="en-US" b="1" dirty="0" smtClean="0"/>
            <a:t>PPA (Power Purchase Agreement)</a:t>
          </a:r>
          <a:r>
            <a:rPr lang="uk-UA" b="1" dirty="0" smtClean="0"/>
            <a:t> </a:t>
          </a:r>
          <a:r>
            <a:rPr lang="uk-UA" b="0" dirty="0" smtClean="0"/>
            <a:t>–</a:t>
          </a:r>
          <a:r>
            <a:rPr lang="uk-UA" b="1" dirty="0" smtClean="0"/>
            <a:t> </a:t>
          </a:r>
          <a:r>
            <a:rPr lang="uk-UA" dirty="0" smtClean="0"/>
            <a:t>довгострокові контракти між виробником і споживачем електроенергії, що забезпечують фіксовану ціну та стабільність поставок</a:t>
          </a:r>
          <a:endParaRPr lang="uk-UA" dirty="0"/>
        </a:p>
      </dgm:t>
    </dgm:pt>
    <dgm:pt modelId="{9A8C7CD7-6397-47BD-A4F9-106E4042770B}" type="parTrans" cxnId="{DF1F5DDC-D162-40B7-A792-ADB41C599357}">
      <dgm:prSet/>
      <dgm:spPr/>
      <dgm:t>
        <a:bodyPr/>
        <a:lstStyle/>
        <a:p>
          <a:endParaRPr lang="uk-UA"/>
        </a:p>
      </dgm:t>
    </dgm:pt>
    <dgm:pt modelId="{1B229269-46A1-4AF4-BC48-B8ED9CE8D67D}" type="sibTrans" cxnId="{DF1F5DDC-D162-40B7-A792-ADB41C599357}">
      <dgm:prSet/>
      <dgm:spPr/>
      <dgm:t>
        <a:bodyPr/>
        <a:lstStyle/>
        <a:p>
          <a:endParaRPr lang="uk-UA"/>
        </a:p>
      </dgm:t>
    </dgm:pt>
    <dgm:pt modelId="{BBAA6ED3-51F0-4C22-975D-DD0E2ED7F027}">
      <dgm:prSet/>
      <dgm:spPr/>
      <dgm:t>
        <a:bodyPr/>
        <a:lstStyle/>
        <a:p>
          <a:r>
            <a:rPr lang="uk-UA" b="1" noProof="0" dirty="0" smtClean="0"/>
            <a:t>Самовиробництво</a:t>
          </a:r>
          <a:r>
            <a:rPr lang="uk-UA" noProof="0" dirty="0" smtClean="0"/>
            <a:t> – гарантування викупу обсягу електричної енергії, виробленої та відпущеної активними споживачами на підставі відповідного договору</a:t>
          </a:r>
          <a:endParaRPr lang="uk-UA" noProof="0" dirty="0"/>
        </a:p>
      </dgm:t>
    </dgm:pt>
    <dgm:pt modelId="{A6959BFF-DDCD-4453-B841-7B99E1D116D3}" type="parTrans" cxnId="{A16B8FCA-3FD7-49A2-9824-18C1776F7A6A}">
      <dgm:prSet/>
      <dgm:spPr/>
      <dgm:t>
        <a:bodyPr/>
        <a:lstStyle/>
        <a:p>
          <a:endParaRPr lang="uk-UA"/>
        </a:p>
      </dgm:t>
    </dgm:pt>
    <dgm:pt modelId="{0C236D05-9CEF-4B20-AF76-316037D13375}" type="sibTrans" cxnId="{A16B8FCA-3FD7-49A2-9824-18C1776F7A6A}">
      <dgm:prSet/>
      <dgm:spPr/>
      <dgm:t>
        <a:bodyPr/>
        <a:lstStyle/>
        <a:p>
          <a:endParaRPr lang="uk-UA"/>
        </a:p>
      </dgm:t>
    </dgm:pt>
    <dgm:pt modelId="{4C857FB1-2E45-430E-AA93-600441F157FF}" type="pres">
      <dgm:prSet presAssocID="{8704FA0C-BB67-489B-A7EF-7800C3A5F3F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49171CB-A2B2-4BC2-BF28-62EC87757944}" type="pres">
      <dgm:prSet presAssocID="{F094DC28-4444-46F6-8FEC-A96DCD106F38}" presName="parentLin" presStyleCnt="0"/>
      <dgm:spPr/>
    </dgm:pt>
    <dgm:pt modelId="{E5431795-94D1-42D6-8D24-43B82E9F13F2}" type="pres">
      <dgm:prSet presAssocID="{F094DC28-4444-46F6-8FEC-A96DCD106F38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10F96C2F-79A1-42D9-9249-799DDCF68EFB}" type="pres">
      <dgm:prSet presAssocID="{F094DC28-4444-46F6-8FEC-A96DCD106F38}" presName="parentText" presStyleLbl="node1" presStyleIdx="0" presStyleCnt="3" custScaleX="10732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AF03D6-D9A0-46DA-9324-CEC25983AE78}" type="pres">
      <dgm:prSet presAssocID="{F094DC28-4444-46F6-8FEC-A96DCD106F38}" presName="negativeSpace" presStyleCnt="0"/>
      <dgm:spPr/>
    </dgm:pt>
    <dgm:pt modelId="{A9D0CAAE-1EED-4FDA-9936-AFEAB1792CAA}" type="pres">
      <dgm:prSet presAssocID="{F094DC28-4444-46F6-8FEC-A96DCD106F38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DB43E8-74BE-47F2-9474-2920C8264F09}" type="pres">
      <dgm:prSet presAssocID="{0EE20A20-8A62-4A6A-8541-61B880B58B12}" presName="spaceBetweenRectangles" presStyleCnt="0"/>
      <dgm:spPr/>
    </dgm:pt>
    <dgm:pt modelId="{945AA8F2-D61E-4276-A09F-F382916A79C7}" type="pres">
      <dgm:prSet presAssocID="{29E41926-6940-4B5E-9706-19BC4F89703C}" presName="parentLin" presStyleCnt="0"/>
      <dgm:spPr/>
    </dgm:pt>
    <dgm:pt modelId="{A814B1BB-D4EB-4005-AE5A-973F10823C26}" type="pres">
      <dgm:prSet presAssocID="{29E41926-6940-4B5E-9706-19BC4F89703C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4350055C-60B0-4B0C-BD6A-7A0896C4E573}" type="pres">
      <dgm:prSet presAssocID="{29E41926-6940-4B5E-9706-19BC4F89703C}" presName="parentText" presStyleLbl="node1" presStyleIdx="1" presStyleCnt="3" custScaleX="10799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FF28B5-73F6-43DD-AD34-4CA02E27D77D}" type="pres">
      <dgm:prSet presAssocID="{29E41926-6940-4B5E-9706-19BC4F89703C}" presName="negativeSpace" presStyleCnt="0"/>
      <dgm:spPr/>
    </dgm:pt>
    <dgm:pt modelId="{B63B1B5F-7034-4599-9338-40D67905B470}" type="pres">
      <dgm:prSet presAssocID="{29E41926-6940-4B5E-9706-19BC4F89703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1EB4DA-2B95-4739-8561-A5D0FCF7AB05}" type="pres">
      <dgm:prSet presAssocID="{4305EFAA-F05C-4D1F-8849-570C963F3A59}" presName="spaceBetweenRectangles" presStyleCnt="0"/>
      <dgm:spPr/>
    </dgm:pt>
    <dgm:pt modelId="{7B4B9D80-EE8C-4BA7-BA7C-52CFBB9A3A83}" type="pres">
      <dgm:prSet presAssocID="{FDAFA6C8-654B-4443-8007-A6977C81B5B3}" presName="parentLin" presStyleCnt="0"/>
      <dgm:spPr/>
    </dgm:pt>
    <dgm:pt modelId="{7904E156-A5C3-4A54-BCB2-8773D2A70359}" type="pres">
      <dgm:prSet presAssocID="{FDAFA6C8-654B-4443-8007-A6977C81B5B3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6D63C750-B33E-4736-A1C4-5BDD250C3D0C}" type="pres">
      <dgm:prSet presAssocID="{FDAFA6C8-654B-4443-8007-A6977C81B5B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F87A56-DA28-4207-9922-52131C2F0853}" type="pres">
      <dgm:prSet presAssocID="{FDAFA6C8-654B-4443-8007-A6977C81B5B3}" presName="negativeSpace" presStyleCnt="0"/>
      <dgm:spPr/>
    </dgm:pt>
    <dgm:pt modelId="{F68D6E24-3150-4597-8E00-97DA6E5E1812}" type="pres">
      <dgm:prSet presAssocID="{FDAFA6C8-654B-4443-8007-A6977C81B5B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38F5CBB-2634-41F6-AF76-A275626940F0}" type="presOf" srcId="{0CFB68CE-D4F0-47E7-9973-7675CA37B7EC}" destId="{B63B1B5F-7034-4599-9338-40D67905B470}" srcOrd="0" destOrd="0" presId="urn:microsoft.com/office/officeart/2005/8/layout/list1"/>
    <dgm:cxn modelId="{A16B8FCA-3FD7-49A2-9824-18C1776F7A6A}" srcId="{F094DC28-4444-46F6-8FEC-A96DCD106F38}" destId="{BBAA6ED3-51F0-4C22-975D-DD0E2ED7F027}" srcOrd="2" destOrd="0" parTransId="{A6959BFF-DDCD-4453-B841-7B99E1D116D3}" sibTransId="{0C236D05-9CEF-4B20-AF76-316037D13375}"/>
    <dgm:cxn modelId="{ADF2D1EB-B5FE-4E39-87D1-9F1C617C8690}" srcId="{F094DC28-4444-46F6-8FEC-A96DCD106F38}" destId="{E82E447C-299B-47D0-A57A-D17E2B888D11}" srcOrd="0" destOrd="0" parTransId="{35955707-E7B8-4220-9B1D-394B8BC3720D}" sibTransId="{DAED8CB7-E8BB-4274-80D8-D686BEEF76B9}"/>
    <dgm:cxn modelId="{6127C0EB-BC0C-4145-B01E-76BEB6095433}" type="presOf" srcId="{29E41926-6940-4B5E-9706-19BC4F89703C}" destId="{A814B1BB-D4EB-4005-AE5A-973F10823C26}" srcOrd="0" destOrd="0" presId="urn:microsoft.com/office/officeart/2005/8/layout/list1"/>
    <dgm:cxn modelId="{DF1F5DDC-D162-40B7-A792-ADB41C599357}" srcId="{29E41926-6940-4B5E-9706-19BC4F89703C}" destId="{C05E615E-4DB4-44C9-80BE-C85798D795AF}" srcOrd="1" destOrd="0" parTransId="{9A8C7CD7-6397-47BD-A4F9-106E4042770B}" sibTransId="{1B229269-46A1-4AF4-BC48-B8ED9CE8D67D}"/>
    <dgm:cxn modelId="{A6FCF3D4-F75F-42D1-AE1F-2F0D65EF931C}" srcId="{8704FA0C-BB67-489B-A7EF-7800C3A5F3F5}" destId="{29E41926-6940-4B5E-9706-19BC4F89703C}" srcOrd="1" destOrd="0" parTransId="{652855A2-5C9D-43ED-9C38-765D942A60A1}" sibTransId="{4305EFAA-F05C-4D1F-8849-570C963F3A59}"/>
    <dgm:cxn modelId="{45CCFAA0-37C8-40A3-8A99-1B2D6A07F474}" srcId="{8704FA0C-BB67-489B-A7EF-7800C3A5F3F5}" destId="{FDAFA6C8-654B-4443-8007-A6977C81B5B3}" srcOrd="2" destOrd="0" parTransId="{DF0FE52E-F297-4541-87F9-E99573F52FC3}" sibTransId="{1CB1DA89-FC4B-478E-96FD-405F1ED3721D}"/>
    <dgm:cxn modelId="{48F26422-CC8B-4CD8-A190-6C7207467E6E}" type="presOf" srcId="{F094DC28-4444-46F6-8FEC-A96DCD106F38}" destId="{10F96C2F-79A1-42D9-9249-799DDCF68EFB}" srcOrd="1" destOrd="0" presId="urn:microsoft.com/office/officeart/2005/8/layout/list1"/>
    <dgm:cxn modelId="{2DCDDB22-3654-426E-94DF-C265A5659175}" type="presOf" srcId="{3CB9D6E3-188F-4EDA-90E8-362A2FCDB382}" destId="{A9D0CAAE-1EED-4FDA-9936-AFEAB1792CAA}" srcOrd="0" destOrd="1" presId="urn:microsoft.com/office/officeart/2005/8/layout/list1"/>
    <dgm:cxn modelId="{8C1AF5BA-935D-406E-A01F-4B89C7E23205}" type="presOf" srcId="{FDAFA6C8-654B-4443-8007-A6977C81B5B3}" destId="{6D63C750-B33E-4736-A1C4-5BDD250C3D0C}" srcOrd="1" destOrd="0" presId="urn:microsoft.com/office/officeart/2005/8/layout/list1"/>
    <dgm:cxn modelId="{3927FEB4-285D-4363-A8DA-E1DBDD1AC3A1}" type="presOf" srcId="{BBAA6ED3-51F0-4C22-975D-DD0E2ED7F027}" destId="{A9D0CAAE-1EED-4FDA-9936-AFEAB1792CAA}" srcOrd="0" destOrd="2" presId="urn:microsoft.com/office/officeart/2005/8/layout/list1"/>
    <dgm:cxn modelId="{AD369110-DAAD-40D0-8227-182252A6BF35}" type="presOf" srcId="{E82E447C-299B-47D0-A57A-D17E2B888D11}" destId="{A9D0CAAE-1EED-4FDA-9936-AFEAB1792CAA}" srcOrd="0" destOrd="0" presId="urn:microsoft.com/office/officeart/2005/8/layout/list1"/>
    <dgm:cxn modelId="{6AE027E1-0C13-4768-AF91-1E0C86B9D70F}" type="presOf" srcId="{8704FA0C-BB67-489B-A7EF-7800C3A5F3F5}" destId="{4C857FB1-2E45-430E-AA93-600441F157FF}" srcOrd="0" destOrd="0" presId="urn:microsoft.com/office/officeart/2005/8/layout/list1"/>
    <dgm:cxn modelId="{507B5806-2F78-4677-9516-EE485688EAC4}" type="presOf" srcId="{FDAFA6C8-654B-4443-8007-A6977C81B5B3}" destId="{7904E156-A5C3-4A54-BCB2-8773D2A70359}" srcOrd="0" destOrd="0" presId="urn:microsoft.com/office/officeart/2005/8/layout/list1"/>
    <dgm:cxn modelId="{907328F0-4DF4-4CB8-8380-9CEF69790313}" type="presOf" srcId="{29E41926-6940-4B5E-9706-19BC4F89703C}" destId="{4350055C-60B0-4B0C-BD6A-7A0896C4E573}" srcOrd="1" destOrd="0" presId="urn:microsoft.com/office/officeart/2005/8/layout/list1"/>
    <dgm:cxn modelId="{DADF9C1F-A36F-42FC-B3F4-766CEB0CEA3C}" type="presOf" srcId="{3234F8BF-68ED-4479-AE83-6168BCAF28FC}" destId="{F68D6E24-3150-4597-8E00-97DA6E5E1812}" srcOrd="0" destOrd="0" presId="urn:microsoft.com/office/officeart/2005/8/layout/list1"/>
    <dgm:cxn modelId="{BED1BE12-8B0F-4921-9DC1-0B43F77AB3FF}" type="presOf" srcId="{F094DC28-4444-46F6-8FEC-A96DCD106F38}" destId="{E5431795-94D1-42D6-8D24-43B82E9F13F2}" srcOrd="0" destOrd="0" presId="urn:microsoft.com/office/officeart/2005/8/layout/list1"/>
    <dgm:cxn modelId="{23D509FD-B9BB-4635-8D3C-612D84A114CE}" srcId="{8704FA0C-BB67-489B-A7EF-7800C3A5F3F5}" destId="{F094DC28-4444-46F6-8FEC-A96DCD106F38}" srcOrd="0" destOrd="0" parTransId="{D2CF7AB0-8431-4DBE-9D99-8705246982B7}" sibTransId="{0EE20A20-8A62-4A6A-8541-61B880B58B12}"/>
    <dgm:cxn modelId="{E5830642-C3A4-43AB-84A1-23974E07A765}" type="presOf" srcId="{C05E615E-4DB4-44C9-80BE-C85798D795AF}" destId="{B63B1B5F-7034-4599-9338-40D67905B470}" srcOrd="0" destOrd="1" presId="urn:microsoft.com/office/officeart/2005/8/layout/list1"/>
    <dgm:cxn modelId="{1A3B6ADE-1565-414A-9E97-D765895C192D}" srcId="{FDAFA6C8-654B-4443-8007-A6977C81B5B3}" destId="{3234F8BF-68ED-4479-AE83-6168BCAF28FC}" srcOrd="0" destOrd="0" parTransId="{1558BB01-1EAF-4794-874B-D49A7ED633D2}" sibTransId="{BCE00741-3E00-4661-AADB-39ADCE1840D6}"/>
    <dgm:cxn modelId="{689DE539-B9DD-4ADC-AFB0-ADCB31FB6D32}" srcId="{29E41926-6940-4B5E-9706-19BC4F89703C}" destId="{0CFB68CE-D4F0-47E7-9973-7675CA37B7EC}" srcOrd="0" destOrd="0" parTransId="{E4F2484B-264C-43EF-BCF0-B3EFBAAAEAEA}" sibTransId="{7014B681-A817-498B-9850-2E37B64B1BEE}"/>
    <dgm:cxn modelId="{C07B0290-1D33-46FA-B204-8E444EC29812}" srcId="{F094DC28-4444-46F6-8FEC-A96DCD106F38}" destId="{3CB9D6E3-188F-4EDA-90E8-362A2FCDB382}" srcOrd="1" destOrd="0" parTransId="{25908F62-48CD-4E49-9713-DD5C7A7B74AE}" sibTransId="{BAA0404A-82E1-4E89-9F7F-6340A61B1844}"/>
    <dgm:cxn modelId="{5A8251B7-02A3-4C04-A048-A0303B25EFCB}" type="presParOf" srcId="{4C857FB1-2E45-430E-AA93-600441F157FF}" destId="{149171CB-A2B2-4BC2-BF28-62EC87757944}" srcOrd="0" destOrd="0" presId="urn:microsoft.com/office/officeart/2005/8/layout/list1"/>
    <dgm:cxn modelId="{B8DA3458-4B5F-4257-8C5C-4D90D1592996}" type="presParOf" srcId="{149171CB-A2B2-4BC2-BF28-62EC87757944}" destId="{E5431795-94D1-42D6-8D24-43B82E9F13F2}" srcOrd="0" destOrd="0" presId="urn:microsoft.com/office/officeart/2005/8/layout/list1"/>
    <dgm:cxn modelId="{B0ECD75D-2FD4-4CB3-87E4-213928E81F53}" type="presParOf" srcId="{149171CB-A2B2-4BC2-BF28-62EC87757944}" destId="{10F96C2F-79A1-42D9-9249-799DDCF68EFB}" srcOrd="1" destOrd="0" presId="urn:microsoft.com/office/officeart/2005/8/layout/list1"/>
    <dgm:cxn modelId="{FEFAF066-CFCC-43B7-89F0-FEE19E11FAED}" type="presParOf" srcId="{4C857FB1-2E45-430E-AA93-600441F157FF}" destId="{A9AF03D6-D9A0-46DA-9324-CEC25983AE78}" srcOrd="1" destOrd="0" presId="urn:microsoft.com/office/officeart/2005/8/layout/list1"/>
    <dgm:cxn modelId="{9AC90FF4-FCE0-4841-8677-F3D488BE8364}" type="presParOf" srcId="{4C857FB1-2E45-430E-AA93-600441F157FF}" destId="{A9D0CAAE-1EED-4FDA-9936-AFEAB1792CAA}" srcOrd="2" destOrd="0" presId="urn:microsoft.com/office/officeart/2005/8/layout/list1"/>
    <dgm:cxn modelId="{1A6E7F78-F7CE-465A-B95B-9CA8F596BA0E}" type="presParOf" srcId="{4C857FB1-2E45-430E-AA93-600441F157FF}" destId="{F4DB43E8-74BE-47F2-9474-2920C8264F09}" srcOrd="3" destOrd="0" presId="urn:microsoft.com/office/officeart/2005/8/layout/list1"/>
    <dgm:cxn modelId="{6236A5C1-14C2-4F31-95B5-40A38A555C70}" type="presParOf" srcId="{4C857FB1-2E45-430E-AA93-600441F157FF}" destId="{945AA8F2-D61E-4276-A09F-F382916A79C7}" srcOrd="4" destOrd="0" presId="urn:microsoft.com/office/officeart/2005/8/layout/list1"/>
    <dgm:cxn modelId="{00AF54BC-26E0-4A9B-82E0-C18CA10D69C8}" type="presParOf" srcId="{945AA8F2-D61E-4276-A09F-F382916A79C7}" destId="{A814B1BB-D4EB-4005-AE5A-973F10823C26}" srcOrd="0" destOrd="0" presId="urn:microsoft.com/office/officeart/2005/8/layout/list1"/>
    <dgm:cxn modelId="{8BAC7FB1-D35A-455F-AAD5-1571F343628B}" type="presParOf" srcId="{945AA8F2-D61E-4276-A09F-F382916A79C7}" destId="{4350055C-60B0-4B0C-BD6A-7A0896C4E573}" srcOrd="1" destOrd="0" presId="urn:microsoft.com/office/officeart/2005/8/layout/list1"/>
    <dgm:cxn modelId="{0A97A687-156B-466A-8415-DBB2F05113BC}" type="presParOf" srcId="{4C857FB1-2E45-430E-AA93-600441F157FF}" destId="{9DFF28B5-73F6-43DD-AD34-4CA02E27D77D}" srcOrd="5" destOrd="0" presId="urn:microsoft.com/office/officeart/2005/8/layout/list1"/>
    <dgm:cxn modelId="{6C81884A-F189-4D54-8339-2035E9A9C1ED}" type="presParOf" srcId="{4C857FB1-2E45-430E-AA93-600441F157FF}" destId="{B63B1B5F-7034-4599-9338-40D67905B470}" srcOrd="6" destOrd="0" presId="urn:microsoft.com/office/officeart/2005/8/layout/list1"/>
    <dgm:cxn modelId="{46E6AB13-130B-43E4-982C-00765E04CAF0}" type="presParOf" srcId="{4C857FB1-2E45-430E-AA93-600441F157FF}" destId="{561EB4DA-2B95-4739-8561-A5D0FCF7AB05}" srcOrd="7" destOrd="0" presId="urn:microsoft.com/office/officeart/2005/8/layout/list1"/>
    <dgm:cxn modelId="{C8E21662-E2FF-4E91-9E67-3CFDF74E421A}" type="presParOf" srcId="{4C857FB1-2E45-430E-AA93-600441F157FF}" destId="{7B4B9D80-EE8C-4BA7-BA7C-52CFBB9A3A83}" srcOrd="8" destOrd="0" presId="urn:microsoft.com/office/officeart/2005/8/layout/list1"/>
    <dgm:cxn modelId="{1520FB15-B372-4B3E-9A0C-6D38C25D7396}" type="presParOf" srcId="{7B4B9D80-EE8C-4BA7-BA7C-52CFBB9A3A83}" destId="{7904E156-A5C3-4A54-BCB2-8773D2A70359}" srcOrd="0" destOrd="0" presId="urn:microsoft.com/office/officeart/2005/8/layout/list1"/>
    <dgm:cxn modelId="{4ABC422A-1A73-4AB9-A630-A58B075A2684}" type="presParOf" srcId="{7B4B9D80-EE8C-4BA7-BA7C-52CFBB9A3A83}" destId="{6D63C750-B33E-4736-A1C4-5BDD250C3D0C}" srcOrd="1" destOrd="0" presId="urn:microsoft.com/office/officeart/2005/8/layout/list1"/>
    <dgm:cxn modelId="{351D643F-839E-4B64-8E99-EAB355B74EE6}" type="presParOf" srcId="{4C857FB1-2E45-430E-AA93-600441F157FF}" destId="{44F87A56-DA28-4207-9922-52131C2F0853}" srcOrd="9" destOrd="0" presId="urn:microsoft.com/office/officeart/2005/8/layout/list1"/>
    <dgm:cxn modelId="{A3B9E2F3-B203-4FAA-B4D4-C06D576EBDE1}" type="presParOf" srcId="{4C857FB1-2E45-430E-AA93-600441F157FF}" destId="{F68D6E24-3150-4597-8E00-97DA6E5E181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05BD01-51EF-46D6-BEEE-9C9B78FADEF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33D0598D-A959-470E-BBEC-8E57954C92AD}">
      <dgm:prSet phldrT="[Текст]" custT="1"/>
      <dgm:spPr/>
      <dgm:t>
        <a:bodyPr/>
        <a:lstStyle/>
        <a:p>
          <a:r>
            <a:rPr lang="uk-UA" sz="1800" b="1" dirty="0"/>
            <a:t>Визнання в ЄС</a:t>
          </a:r>
        </a:p>
      </dgm:t>
    </dgm:pt>
    <dgm:pt modelId="{FD973E1A-F6C1-48D2-84A4-FC3FED70859B}" type="parTrans" cxnId="{B9ABD077-5659-4674-B698-DE1DD87F8811}">
      <dgm:prSet/>
      <dgm:spPr/>
      <dgm:t>
        <a:bodyPr/>
        <a:lstStyle/>
        <a:p>
          <a:endParaRPr lang="uk-UA"/>
        </a:p>
      </dgm:t>
    </dgm:pt>
    <dgm:pt modelId="{B10EB489-5612-4F02-B812-DAE1A0B90665}" type="sibTrans" cxnId="{B9ABD077-5659-4674-B698-DE1DD87F8811}">
      <dgm:prSet/>
      <dgm:spPr/>
      <dgm:t>
        <a:bodyPr/>
        <a:lstStyle/>
        <a:p>
          <a:endParaRPr lang="uk-UA"/>
        </a:p>
      </dgm:t>
    </dgm:pt>
    <dgm:pt modelId="{F86C1C40-0894-4D8C-B172-687F192A9AB0}">
      <dgm:prSet phldrT="[Текст]" custT="1"/>
      <dgm:spPr/>
      <dgm:t>
        <a:bodyPr/>
        <a:lstStyle/>
        <a:p>
          <a:pPr>
            <a:buNone/>
          </a:pPr>
          <a:r>
            <a:rPr lang="uk-UA" sz="1600" dirty="0"/>
            <a:t>ГП з України можуть торгуватися в ЄС за умови їх </a:t>
          </a:r>
          <a:r>
            <a:rPr lang="uk-UA" sz="1600" dirty="0" smtClean="0"/>
            <a:t>визнання</a:t>
          </a:r>
          <a:br>
            <a:rPr lang="uk-UA" sz="1600" dirty="0" smtClean="0"/>
          </a:br>
          <a:r>
            <a:rPr lang="uk-UA" sz="800" dirty="0" smtClean="0"/>
            <a:t/>
          </a:r>
          <a:br>
            <a:rPr lang="uk-UA" sz="800" dirty="0" smtClean="0"/>
          </a:br>
          <a:r>
            <a:rPr lang="uk-UA" sz="1600" dirty="0" smtClean="0"/>
            <a:t>Для визнання необхідні:</a:t>
          </a:r>
          <a:br>
            <a:rPr lang="uk-UA" sz="1600" dirty="0" smtClean="0"/>
          </a:br>
          <a:r>
            <a:rPr lang="uk-UA" sz="1400" i="1" dirty="0" smtClean="0"/>
            <a:t>транспозиція законодавства ЄС</a:t>
          </a:r>
          <a:br>
            <a:rPr lang="uk-UA" sz="1400" i="1" dirty="0" smtClean="0"/>
          </a:br>
          <a:r>
            <a:rPr lang="uk-UA" sz="600" i="1" dirty="0" smtClean="0"/>
            <a:t/>
          </a:r>
          <a:br>
            <a:rPr lang="uk-UA" sz="600" i="1" dirty="0" smtClean="0"/>
          </a:br>
          <a:r>
            <a:rPr lang="uk-UA" sz="600" i="1" dirty="0" smtClean="0"/>
            <a:t> </a:t>
          </a:r>
          <a:r>
            <a:rPr lang="uk-UA" sz="1400" i="1" dirty="0" smtClean="0"/>
            <a:t>гармонізація процедур моніторингу та управління ринком</a:t>
          </a:r>
          <a:br>
            <a:rPr lang="uk-UA" sz="1400" i="1" dirty="0" smtClean="0"/>
          </a:br>
          <a:r>
            <a:rPr lang="uk-UA" sz="600" i="1" dirty="0" smtClean="0"/>
            <a:t/>
          </a:r>
          <a:br>
            <a:rPr lang="uk-UA" sz="600" i="1" dirty="0" smtClean="0"/>
          </a:br>
          <a:r>
            <a:rPr lang="uk-UA" sz="1400" i="1" dirty="0" smtClean="0"/>
            <a:t>відповідність систем </a:t>
          </a:r>
          <a:br>
            <a:rPr lang="uk-UA" sz="1400" i="1" dirty="0" smtClean="0"/>
          </a:br>
          <a:r>
            <a:rPr lang="uk-UA" sz="1400" i="1" dirty="0" smtClean="0"/>
            <a:t>та ін.</a:t>
          </a:r>
          <a:endParaRPr lang="uk-UA" sz="1600" dirty="0"/>
        </a:p>
      </dgm:t>
    </dgm:pt>
    <dgm:pt modelId="{79AE8CC2-A540-4875-8A4A-959C120C1E47}" type="parTrans" cxnId="{973BA1BA-0635-4F05-B55D-C6322CCECB37}">
      <dgm:prSet/>
      <dgm:spPr/>
      <dgm:t>
        <a:bodyPr/>
        <a:lstStyle/>
        <a:p>
          <a:endParaRPr lang="uk-UA"/>
        </a:p>
      </dgm:t>
    </dgm:pt>
    <dgm:pt modelId="{4D1CF117-010B-4F47-A855-5CA93C0DCDD2}" type="sibTrans" cxnId="{973BA1BA-0635-4F05-B55D-C6322CCECB37}">
      <dgm:prSet/>
      <dgm:spPr/>
      <dgm:t>
        <a:bodyPr/>
        <a:lstStyle/>
        <a:p>
          <a:endParaRPr lang="uk-UA"/>
        </a:p>
      </dgm:t>
    </dgm:pt>
    <dgm:pt modelId="{23052DF3-DDF6-43FE-A258-51B20F5B4208}">
      <dgm:prSet phldrT="[Текст]" custT="1"/>
      <dgm:spPr>
        <a:solidFill>
          <a:srgbClr val="00B0F0"/>
        </a:solidFill>
        <a:ln>
          <a:noFill/>
        </a:ln>
      </dgm:spPr>
      <dgm:t>
        <a:bodyPr/>
        <a:lstStyle/>
        <a:p>
          <a:r>
            <a:rPr lang="uk-UA" sz="1800" b="1" dirty="0" smtClean="0"/>
            <a:t>Податковий механізм</a:t>
          </a:r>
          <a:r>
            <a:rPr lang="uk-UA" sz="2000" b="1" dirty="0" smtClean="0"/>
            <a:t/>
          </a:r>
          <a:br>
            <a:rPr lang="uk-UA" sz="2000" b="1" dirty="0" smtClean="0"/>
          </a:br>
          <a:r>
            <a:rPr lang="uk-UA" sz="1200" b="1" i="1" dirty="0" smtClean="0"/>
            <a:t>пропозиція Гарантованого покупця</a:t>
          </a:r>
          <a:endParaRPr lang="uk-UA" sz="1200" b="1" i="1" dirty="0"/>
        </a:p>
      </dgm:t>
    </dgm:pt>
    <dgm:pt modelId="{C5DB7043-040D-4947-A75E-FBF3DEC68B7E}" type="parTrans" cxnId="{54FD4F15-3A23-4BCE-91A7-8F78ADDA28B4}">
      <dgm:prSet/>
      <dgm:spPr/>
      <dgm:t>
        <a:bodyPr/>
        <a:lstStyle/>
        <a:p>
          <a:endParaRPr lang="uk-UA"/>
        </a:p>
      </dgm:t>
    </dgm:pt>
    <dgm:pt modelId="{F439BFCE-08B3-4EED-B657-AAA0381B030A}" type="sibTrans" cxnId="{54FD4F15-3A23-4BCE-91A7-8F78ADDA28B4}">
      <dgm:prSet/>
      <dgm:spPr/>
      <dgm:t>
        <a:bodyPr/>
        <a:lstStyle/>
        <a:p>
          <a:endParaRPr lang="uk-UA"/>
        </a:p>
      </dgm:t>
    </dgm:pt>
    <dgm:pt modelId="{D08D10B9-29CB-4549-8668-6FE879D4F9E1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uk-UA" sz="1600" dirty="0" smtClean="0"/>
            <a:t>Зменшення екологічного податку на СО2 на к-ть придбаних ГП та/або за рахунок виробленої електроенергії з ВДЕ, що підтверджена ГП</a:t>
          </a:r>
          <a:endParaRPr lang="uk-UA" sz="1600" dirty="0"/>
        </a:p>
      </dgm:t>
    </dgm:pt>
    <dgm:pt modelId="{FE8F11E1-3DD2-44EA-9DB9-97DF95C2B7C0}" type="parTrans" cxnId="{FBD5BACF-9816-477B-9914-8DE1D6ED9BCF}">
      <dgm:prSet/>
      <dgm:spPr/>
      <dgm:t>
        <a:bodyPr/>
        <a:lstStyle/>
        <a:p>
          <a:endParaRPr lang="uk-UA"/>
        </a:p>
      </dgm:t>
    </dgm:pt>
    <dgm:pt modelId="{0C0A9026-B353-4378-AB7A-FD1541A5CCB7}" type="sibTrans" cxnId="{FBD5BACF-9816-477B-9914-8DE1D6ED9BCF}">
      <dgm:prSet/>
      <dgm:spPr/>
      <dgm:t>
        <a:bodyPr/>
        <a:lstStyle/>
        <a:p>
          <a:endParaRPr lang="uk-UA"/>
        </a:p>
      </dgm:t>
    </dgm:pt>
    <dgm:pt modelId="{4E3BA0B4-A8BC-4D4E-B1AA-61AF21F1FD46}">
      <dgm:prSet phldrT="[Текст]" custT="1"/>
      <dgm:spPr/>
      <dgm:t>
        <a:bodyPr/>
        <a:lstStyle/>
        <a:p>
          <a:r>
            <a:rPr lang="uk-UA" sz="1800" b="1" dirty="0"/>
            <a:t>Включення ГП </a:t>
          </a:r>
          <a:r>
            <a:rPr lang="uk-UA" sz="1800" b="1" dirty="0" smtClean="0"/>
            <a:t/>
          </a:r>
          <a:br>
            <a:rPr lang="uk-UA" sz="1800" b="1" dirty="0" smtClean="0"/>
          </a:br>
          <a:r>
            <a:rPr lang="uk-UA" sz="1800" b="1" dirty="0" smtClean="0"/>
            <a:t>в СВАМ </a:t>
          </a:r>
          <a:r>
            <a:rPr lang="uk-UA" sz="2000" b="1" dirty="0" smtClean="0"/>
            <a:t/>
          </a:r>
          <a:br>
            <a:rPr lang="uk-UA" sz="2000" b="1" dirty="0" smtClean="0"/>
          </a:br>
          <a:r>
            <a:rPr lang="uk-UA" sz="1200" b="1" i="1" dirty="0" smtClean="0"/>
            <a:t>пропозиція Оператора ринку</a:t>
          </a:r>
          <a:endParaRPr lang="uk-UA" sz="1000" b="1" i="1" dirty="0"/>
        </a:p>
      </dgm:t>
    </dgm:pt>
    <dgm:pt modelId="{4B5C5B7F-98CE-4528-92FE-6C95CA26595A}" type="parTrans" cxnId="{26EC9D6D-B30D-475F-A663-0A7489B0BD25}">
      <dgm:prSet/>
      <dgm:spPr/>
      <dgm:t>
        <a:bodyPr/>
        <a:lstStyle/>
        <a:p>
          <a:endParaRPr lang="uk-UA"/>
        </a:p>
      </dgm:t>
    </dgm:pt>
    <dgm:pt modelId="{9F76574B-13C3-4E18-A188-D20D7D17F47A}" type="sibTrans" cxnId="{26EC9D6D-B30D-475F-A663-0A7489B0BD25}">
      <dgm:prSet/>
      <dgm:spPr/>
      <dgm:t>
        <a:bodyPr/>
        <a:lstStyle/>
        <a:p>
          <a:endParaRPr lang="uk-UA"/>
        </a:p>
      </dgm:t>
    </dgm:pt>
    <dgm:pt modelId="{53F57C40-D529-49EA-B7E8-E79B5F6D26F6}">
      <dgm:prSet phldrT="[Текст]" custT="1"/>
      <dgm:spPr/>
      <dgm:t>
        <a:bodyPr/>
        <a:lstStyle/>
        <a:p>
          <a:r>
            <a:rPr lang="uk-UA" sz="1600" dirty="0" smtClean="0"/>
            <a:t>Наразі </a:t>
          </a:r>
          <a:r>
            <a:rPr lang="uk-UA" sz="1600" dirty="0"/>
            <a:t>Регламенти СВАМ не дозволяють використання ГП</a:t>
          </a:r>
        </a:p>
      </dgm:t>
    </dgm:pt>
    <dgm:pt modelId="{DF638C96-DAC7-4A17-A42B-9A8E9766398B}" type="parTrans" cxnId="{1F58E605-8B1A-4725-A8F6-286247828BAE}">
      <dgm:prSet/>
      <dgm:spPr/>
      <dgm:t>
        <a:bodyPr/>
        <a:lstStyle/>
        <a:p>
          <a:endParaRPr lang="uk-UA"/>
        </a:p>
      </dgm:t>
    </dgm:pt>
    <dgm:pt modelId="{62ACE9F1-C509-433C-9589-2ADD55D7943B}" type="sibTrans" cxnId="{1F58E605-8B1A-4725-A8F6-286247828BAE}">
      <dgm:prSet/>
      <dgm:spPr/>
      <dgm:t>
        <a:bodyPr/>
        <a:lstStyle/>
        <a:p>
          <a:endParaRPr lang="uk-UA"/>
        </a:p>
      </dgm:t>
    </dgm:pt>
    <dgm:pt modelId="{39765BDB-CCD9-4394-867B-40137955FE57}">
      <dgm:prSet phldrT="[Текст]" custT="1"/>
      <dgm:spPr/>
      <dgm:t>
        <a:bodyPr/>
        <a:lstStyle/>
        <a:p>
          <a:r>
            <a:rPr lang="uk-UA" sz="1600" dirty="0"/>
            <a:t>ГП можуть бути включені в критерії застосування фактичного коефіцієнту викидів</a:t>
          </a:r>
        </a:p>
      </dgm:t>
    </dgm:pt>
    <dgm:pt modelId="{D091A8CB-895F-40D9-A147-6469916D8A23}" type="parTrans" cxnId="{FD83AB7C-8B10-494A-B7C4-1BA4E7D5700A}">
      <dgm:prSet/>
      <dgm:spPr/>
      <dgm:t>
        <a:bodyPr/>
        <a:lstStyle/>
        <a:p>
          <a:endParaRPr lang="uk-UA"/>
        </a:p>
      </dgm:t>
    </dgm:pt>
    <dgm:pt modelId="{A1930DE5-FF09-464D-B03D-970A910C5548}" type="sibTrans" cxnId="{FD83AB7C-8B10-494A-B7C4-1BA4E7D5700A}">
      <dgm:prSet/>
      <dgm:spPr/>
      <dgm:t>
        <a:bodyPr/>
        <a:lstStyle/>
        <a:p>
          <a:endParaRPr lang="uk-UA"/>
        </a:p>
      </dgm:t>
    </dgm:pt>
    <dgm:pt modelId="{AD388762-E78E-4B94-880A-8D5ABECE0364}">
      <dgm:prSet phldrT="[Текст]" custT="1"/>
      <dgm:spPr/>
      <dgm:t>
        <a:bodyPr/>
        <a:lstStyle/>
        <a:p>
          <a:endParaRPr lang="uk-UA" sz="1600" dirty="0"/>
        </a:p>
      </dgm:t>
    </dgm:pt>
    <dgm:pt modelId="{27DE4C84-81D1-429A-8D7F-CE3A2A1C149A}" type="parTrans" cxnId="{B42F3E1A-055C-44F0-B435-497A6FDA8F05}">
      <dgm:prSet/>
      <dgm:spPr/>
      <dgm:t>
        <a:bodyPr/>
        <a:lstStyle/>
        <a:p>
          <a:endParaRPr lang="uk-UA"/>
        </a:p>
      </dgm:t>
    </dgm:pt>
    <dgm:pt modelId="{2FE2FE15-24DD-4563-AF47-14EF55A4F69B}" type="sibTrans" cxnId="{B42F3E1A-055C-44F0-B435-497A6FDA8F05}">
      <dgm:prSet/>
      <dgm:spPr/>
      <dgm:t>
        <a:bodyPr/>
        <a:lstStyle/>
        <a:p>
          <a:endParaRPr lang="uk-UA"/>
        </a:p>
      </dgm:t>
    </dgm:pt>
    <dgm:pt modelId="{BD0C8EE9-6FEA-4D34-98F2-78E1CAF2F9BE}">
      <dgm:prSet phldrT="[Текст]" custT="1"/>
      <dgm:spPr/>
      <dgm:t>
        <a:bodyPr/>
        <a:lstStyle/>
        <a:p>
          <a:r>
            <a:rPr lang="uk-UA" sz="1600" dirty="0"/>
            <a:t>Пропозиції були направлені на розгляд Єврокомісії</a:t>
          </a:r>
        </a:p>
      </dgm:t>
    </dgm:pt>
    <dgm:pt modelId="{5422828B-5730-4360-BC8B-CBDF84BDF213}" type="parTrans" cxnId="{BB2F28CA-8697-4B70-8056-7B82E1EB1CD8}">
      <dgm:prSet/>
      <dgm:spPr/>
      <dgm:t>
        <a:bodyPr/>
        <a:lstStyle/>
        <a:p>
          <a:endParaRPr lang="uk-UA"/>
        </a:p>
      </dgm:t>
    </dgm:pt>
    <dgm:pt modelId="{6DC542FB-E2FA-429E-B2CA-E495624BE718}" type="sibTrans" cxnId="{BB2F28CA-8697-4B70-8056-7B82E1EB1CD8}">
      <dgm:prSet/>
      <dgm:spPr/>
      <dgm:t>
        <a:bodyPr/>
        <a:lstStyle/>
        <a:p>
          <a:endParaRPr lang="uk-UA"/>
        </a:p>
      </dgm:t>
    </dgm:pt>
    <dgm:pt modelId="{1CFEC812-BF10-43D8-8BDD-43016F934F75}">
      <dgm:prSet phldrT="[Текст]" custT="1"/>
      <dgm:spPr/>
      <dgm:t>
        <a:bodyPr/>
        <a:lstStyle/>
        <a:p>
          <a:endParaRPr lang="uk-UA" sz="1600" dirty="0"/>
        </a:p>
      </dgm:t>
    </dgm:pt>
    <dgm:pt modelId="{939DB6D7-D1B2-4459-B513-B6AC51897F7B}" type="parTrans" cxnId="{03180F8B-5701-4485-A05A-8757DD115BA1}">
      <dgm:prSet/>
      <dgm:spPr/>
      <dgm:t>
        <a:bodyPr/>
        <a:lstStyle/>
        <a:p>
          <a:endParaRPr lang="uk-UA"/>
        </a:p>
      </dgm:t>
    </dgm:pt>
    <dgm:pt modelId="{33EAE8A1-6100-4926-880C-68EC6465FCE1}" type="sibTrans" cxnId="{03180F8B-5701-4485-A05A-8757DD115BA1}">
      <dgm:prSet/>
      <dgm:spPr/>
      <dgm:t>
        <a:bodyPr/>
        <a:lstStyle/>
        <a:p>
          <a:endParaRPr lang="uk-UA"/>
        </a:p>
      </dgm:t>
    </dgm:pt>
    <dgm:pt modelId="{802F6A55-F8F7-4319-8602-EC735A2EB5EC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endParaRPr lang="uk-UA" sz="1600" dirty="0"/>
        </a:p>
      </dgm:t>
    </dgm:pt>
    <dgm:pt modelId="{A0B27F82-7FA7-4FB7-8450-3BED339C686F}" type="parTrans" cxnId="{2CBB4820-1EB0-4AE6-9C96-67A2D8941A10}">
      <dgm:prSet/>
      <dgm:spPr/>
      <dgm:t>
        <a:bodyPr/>
        <a:lstStyle/>
        <a:p>
          <a:endParaRPr lang="uk-UA"/>
        </a:p>
      </dgm:t>
    </dgm:pt>
    <dgm:pt modelId="{51F1E34C-D95A-4FB4-936C-E94DFF5ABD82}" type="sibTrans" cxnId="{2CBB4820-1EB0-4AE6-9C96-67A2D8941A10}">
      <dgm:prSet/>
      <dgm:spPr/>
      <dgm:t>
        <a:bodyPr/>
        <a:lstStyle/>
        <a:p>
          <a:endParaRPr lang="uk-UA"/>
        </a:p>
      </dgm:t>
    </dgm:pt>
    <dgm:pt modelId="{BDAFD8DA-0D4E-4B70-A5CB-31CEE56F5566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uk-UA" sz="1600" noProof="0" dirty="0" smtClean="0"/>
            <a:t>Для визначення обсягів зменшення викидів використовується екологічна цінність ГП</a:t>
          </a:r>
          <a:endParaRPr lang="uk-UA" sz="1600" noProof="0" dirty="0"/>
        </a:p>
      </dgm:t>
    </dgm:pt>
    <dgm:pt modelId="{9691A21A-3846-4230-9146-93EEF1DF4D8B}" type="parTrans" cxnId="{54DDD001-3EF5-4ED4-9560-324299638184}">
      <dgm:prSet/>
      <dgm:spPr/>
      <dgm:t>
        <a:bodyPr/>
        <a:lstStyle/>
        <a:p>
          <a:endParaRPr lang="uk-UA"/>
        </a:p>
      </dgm:t>
    </dgm:pt>
    <dgm:pt modelId="{67DD01DA-3935-42BB-8BF1-E2BE1F3091F6}" type="sibTrans" cxnId="{54DDD001-3EF5-4ED4-9560-324299638184}">
      <dgm:prSet/>
      <dgm:spPr/>
      <dgm:t>
        <a:bodyPr/>
        <a:lstStyle/>
        <a:p>
          <a:endParaRPr lang="uk-UA"/>
        </a:p>
      </dgm:t>
    </dgm:pt>
    <dgm:pt modelId="{212227AB-C958-4280-96B4-F3415CF50153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endParaRPr lang="uk-UA" sz="1600" dirty="0"/>
        </a:p>
      </dgm:t>
    </dgm:pt>
    <dgm:pt modelId="{ABBDD419-0510-49EC-8FD3-41BE4793CD59}" type="parTrans" cxnId="{D5D94228-F60D-445E-AE6F-75C61C03583D}">
      <dgm:prSet/>
      <dgm:spPr/>
      <dgm:t>
        <a:bodyPr/>
        <a:lstStyle/>
        <a:p>
          <a:endParaRPr lang="uk-UA"/>
        </a:p>
      </dgm:t>
    </dgm:pt>
    <dgm:pt modelId="{BC00CB99-3133-41BB-B22E-75C69FDB9732}" type="sibTrans" cxnId="{D5D94228-F60D-445E-AE6F-75C61C03583D}">
      <dgm:prSet/>
      <dgm:spPr/>
      <dgm:t>
        <a:bodyPr/>
        <a:lstStyle/>
        <a:p>
          <a:endParaRPr lang="uk-UA"/>
        </a:p>
      </dgm:t>
    </dgm:pt>
    <dgm:pt modelId="{A1D98A9C-987B-4267-AC8C-07F8B27620CE}">
      <dgm:prSet phldrT="[Текст]" custT="1"/>
      <dgm:spPr/>
      <dgm:t>
        <a:bodyPr/>
        <a:lstStyle/>
        <a:p>
          <a:pPr>
            <a:buNone/>
          </a:pPr>
          <a:endParaRPr lang="uk-UA" sz="1400" dirty="0"/>
        </a:p>
      </dgm:t>
    </dgm:pt>
    <dgm:pt modelId="{BE3713E1-BB85-4E91-97E6-C0C2FEB6E5D3}" type="parTrans" cxnId="{DA8232F4-7762-4F8A-882D-97FCCC8951EC}">
      <dgm:prSet/>
      <dgm:spPr/>
      <dgm:t>
        <a:bodyPr/>
        <a:lstStyle/>
        <a:p>
          <a:endParaRPr lang="uk-UA"/>
        </a:p>
      </dgm:t>
    </dgm:pt>
    <dgm:pt modelId="{7272B416-B880-4862-B9FC-F9E9154CC8E7}" type="sibTrans" cxnId="{DA8232F4-7762-4F8A-882D-97FCCC8951EC}">
      <dgm:prSet/>
      <dgm:spPr/>
      <dgm:t>
        <a:bodyPr/>
        <a:lstStyle/>
        <a:p>
          <a:endParaRPr lang="uk-UA"/>
        </a:p>
      </dgm:t>
    </dgm:pt>
    <dgm:pt modelId="{2DB33A91-C2CA-43B2-A80F-CD9F04BE8582}">
      <dgm:prSet phldrT="[Текст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uk-UA" sz="1600" i="0" dirty="0" smtClean="0"/>
            <a:t>ГП як механізм </a:t>
          </a:r>
          <a:br>
            <a:rPr lang="uk-UA" sz="1600" i="0" dirty="0" smtClean="0"/>
          </a:br>
          <a:r>
            <a:rPr lang="uk-UA" sz="1600" i="0" dirty="0" smtClean="0"/>
            <a:t>декарбонізації бізнесу</a:t>
          </a:r>
          <a:br>
            <a:rPr lang="uk-UA" sz="1600" i="0" dirty="0" smtClean="0"/>
          </a:br>
          <a:r>
            <a:rPr lang="uk-UA" sz="1400" i="0" dirty="0" smtClean="0"/>
            <a:t>КСВ-звітність передбачає відстеження вуглецевого сліду</a:t>
          </a:r>
          <a:endParaRPr lang="uk-UA" sz="1600" i="0" dirty="0"/>
        </a:p>
      </dgm:t>
    </dgm:pt>
    <dgm:pt modelId="{499448A8-A103-4CBD-8B33-F684E4A80494}" type="parTrans" cxnId="{1118B315-960E-461C-9594-6872337618B3}">
      <dgm:prSet/>
      <dgm:spPr/>
      <dgm:t>
        <a:bodyPr/>
        <a:lstStyle/>
        <a:p>
          <a:endParaRPr lang="uk-UA"/>
        </a:p>
      </dgm:t>
    </dgm:pt>
    <dgm:pt modelId="{4E21C44F-E20C-4CD4-BA47-C58DFCA0E0B9}" type="sibTrans" cxnId="{1118B315-960E-461C-9594-6872337618B3}">
      <dgm:prSet/>
      <dgm:spPr/>
      <dgm:t>
        <a:bodyPr/>
        <a:lstStyle/>
        <a:p>
          <a:endParaRPr lang="uk-UA"/>
        </a:p>
      </dgm:t>
    </dgm:pt>
    <dgm:pt modelId="{47E7CC82-E952-4A40-AF6B-BE1FF668A453}">
      <dgm:prSet custT="1"/>
      <dgm:spPr/>
      <dgm:t>
        <a:bodyPr/>
        <a:lstStyle/>
        <a:p>
          <a:pPr>
            <a:buNone/>
          </a:pPr>
          <a:endParaRPr lang="uk-UA" sz="1400" i="1" dirty="0"/>
        </a:p>
      </dgm:t>
    </dgm:pt>
    <dgm:pt modelId="{C943429C-52F8-4384-96B8-C0AF29674020}" type="parTrans" cxnId="{FF27D674-74DE-48C9-8326-6A32CDDA3883}">
      <dgm:prSet/>
      <dgm:spPr/>
      <dgm:t>
        <a:bodyPr/>
        <a:lstStyle/>
        <a:p>
          <a:endParaRPr lang="uk-UA"/>
        </a:p>
      </dgm:t>
    </dgm:pt>
    <dgm:pt modelId="{79160057-61EA-4B2F-97C8-7BBB51356F06}" type="sibTrans" cxnId="{FF27D674-74DE-48C9-8326-6A32CDDA3883}">
      <dgm:prSet/>
      <dgm:spPr/>
      <dgm:t>
        <a:bodyPr/>
        <a:lstStyle/>
        <a:p>
          <a:endParaRPr lang="uk-UA"/>
        </a:p>
      </dgm:t>
    </dgm:pt>
    <dgm:pt modelId="{4CA25C9F-468D-4379-A995-7B8FCC02DED4}">
      <dgm:prSet phldrT="[Текст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endParaRPr lang="uk-UA" sz="1000" i="1" dirty="0"/>
        </a:p>
      </dgm:t>
    </dgm:pt>
    <dgm:pt modelId="{3E6A7F3E-DC01-4CD1-ACF3-2DC4B432DCD3}" type="parTrans" cxnId="{279460A5-D797-46B2-82D2-2D995E135A46}">
      <dgm:prSet/>
      <dgm:spPr/>
      <dgm:t>
        <a:bodyPr/>
        <a:lstStyle/>
        <a:p>
          <a:endParaRPr lang="uk-UA"/>
        </a:p>
      </dgm:t>
    </dgm:pt>
    <dgm:pt modelId="{E92E7DD2-1B90-47FA-896F-A444DC85625E}" type="sibTrans" cxnId="{279460A5-D797-46B2-82D2-2D995E135A46}">
      <dgm:prSet/>
      <dgm:spPr/>
      <dgm:t>
        <a:bodyPr/>
        <a:lstStyle/>
        <a:p>
          <a:endParaRPr lang="uk-UA"/>
        </a:p>
      </dgm:t>
    </dgm:pt>
    <dgm:pt modelId="{EA211B45-3F97-41FF-9F48-438370A09F6F}">
      <dgm:prSet phldrT="[Текст]" custT="1"/>
      <dgm:spPr/>
      <dgm:t>
        <a:bodyPr/>
        <a:lstStyle/>
        <a:p>
          <a:endParaRPr lang="uk-UA" sz="1600" dirty="0"/>
        </a:p>
      </dgm:t>
    </dgm:pt>
    <dgm:pt modelId="{B79BCCBA-4773-40B2-83BA-0581D3F3FCC7}" type="parTrans" cxnId="{B4280BF0-AF01-47BF-B1A5-94763D99AB53}">
      <dgm:prSet/>
      <dgm:spPr/>
      <dgm:t>
        <a:bodyPr/>
        <a:lstStyle/>
        <a:p>
          <a:endParaRPr lang="uk-UA"/>
        </a:p>
      </dgm:t>
    </dgm:pt>
    <dgm:pt modelId="{7482ED72-05B5-4D03-A9D7-9DE48BFFA797}" type="sibTrans" cxnId="{B4280BF0-AF01-47BF-B1A5-94763D99AB53}">
      <dgm:prSet/>
      <dgm:spPr/>
      <dgm:t>
        <a:bodyPr/>
        <a:lstStyle/>
        <a:p>
          <a:endParaRPr lang="uk-UA"/>
        </a:p>
      </dgm:t>
    </dgm:pt>
    <dgm:pt modelId="{7249A6E4-9B53-456B-8CE2-5F65E542D4CD}" type="pres">
      <dgm:prSet presAssocID="{F805BD01-51EF-46D6-BEEE-9C9B78FADE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F922E97-0779-4118-B9EA-FD835E1E9EAE}" type="pres">
      <dgm:prSet presAssocID="{33D0598D-A959-470E-BBEC-8E57954C92AD}" presName="composite" presStyleCnt="0"/>
      <dgm:spPr/>
    </dgm:pt>
    <dgm:pt modelId="{8DDC9CB5-0622-4A96-BB41-A1A3543E96DC}" type="pres">
      <dgm:prSet presAssocID="{33D0598D-A959-470E-BBEC-8E57954C92A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67FE35-F55F-4D0E-89B0-006E5BD98B82}" type="pres">
      <dgm:prSet presAssocID="{33D0598D-A959-470E-BBEC-8E57954C92A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CEDC6C-851B-4681-8707-A4416F92645B}" type="pres">
      <dgm:prSet presAssocID="{B10EB489-5612-4F02-B812-DAE1A0B90665}" presName="space" presStyleCnt="0"/>
      <dgm:spPr/>
    </dgm:pt>
    <dgm:pt modelId="{40B7935F-4656-4038-9350-F31DE0884C1F}" type="pres">
      <dgm:prSet presAssocID="{23052DF3-DDF6-43FE-A258-51B20F5B4208}" presName="composite" presStyleCnt="0"/>
      <dgm:spPr/>
    </dgm:pt>
    <dgm:pt modelId="{9EC1CEEF-BD7A-417A-8A7A-B4EB0E351427}" type="pres">
      <dgm:prSet presAssocID="{23052DF3-DDF6-43FE-A258-51B20F5B420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23A7C9-F95C-4431-B816-8CE9ACE176C8}" type="pres">
      <dgm:prSet presAssocID="{23052DF3-DDF6-43FE-A258-51B20F5B420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B281B9-42E3-4951-A685-E1F531DBA995}" type="pres">
      <dgm:prSet presAssocID="{F439BFCE-08B3-4EED-B657-AAA0381B030A}" presName="space" presStyleCnt="0"/>
      <dgm:spPr/>
    </dgm:pt>
    <dgm:pt modelId="{B4DFEC56-7977-4465-B060-5CD371C9CB53}" type="pres">
      <dgm:prSet presAssocID="{4E3BA0B4-A8BC-4D4E-B1AA-61AF21F1FD46}" presName="composite" presStyleCnt="0"/>
      <dgm:spPr/>
    </dgm:pt>
    <dgm:pt modelId="{927D1DA6-9EFB-4CCE-A3F1-7F1601D83C93}" type="pres">
      <dgm:prSet presAssocID="{4E3BA0B4-A8BC-4D4E-B1AA-61AF21F1FD4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554630-61BF-4FF5-81B5-5D7496428645}" type="pres">
      <dgm:prSet presAssocID="{4E3BA0B4-A8BC-4D4E-B1AA-61AF21F1FD4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F58E605-8B1A-4725-A8F6-286247828BAE}" srcId="{4E3BA0B4-A8BC-4D4E-B1AA-61AF21F1FD46}" destId="{53F57C40-D529-49EA-B7E8-E79B5F6D26F6}" srcOrd="1" destOrd="0" parTransId="{DF638C96-DAC7-4A17-A42B-9A8E9766398B}" sibTransId="{62ACE9F1-C509-433C-9589-2ADD55D7943B}"/>
    <dgm:cxn modelId="{54DDD001-3EF5-4ED4-9560-324299638184}" srcId="{23052DF3-DDF6-43FE-A258-51B20F5B4208}" destId="{BDAFD8DA-0D4E-4B70-A5CB-31CEE56F5566}" srcOrd="3" destOrd="0" parTransId="{9691A21A-3846-4230-9146-93EEF1DF4D8B}" sibTransId="{67DD01DA-3935-42BB-8BF1-E2BE1F3091F6}"/>
    <dgm:cxn modelId="{96988643-6782-4ECA-8A24-E72BBB8569F0}" type="presOf" srcId="{53F57C40-D529-49EA-B7E8-E79B5F6D26F6}" destId="{84554630-61BF-4FF5-81B5-5D7496428645}" srcOrd="0" destOrd="1" presId="urn:microsoft.com/office/officeart/2005/8/layout/hList1"/>
    <dgm:cxn modelId="{B42F3E1A-055C-44F0-B435-497A6FDA8F05}" srcId="{4E3BA0B4-A8BC-4D4E-B1AA-61AF21F1FD46}" destId="{AD388762-E78E-4B94-880A-8D5ABECE0364}" srcOrd="2" destOrd="0" parTransId="{27DE4C84-81D1-429A-8D7F-CE3A2A1C149A}" sibTransId="{2FE2FE15-24DD-4563-AF47-14EF55A4F69B}"/>
    <dgm:cxn modelId="{5682ECCC-8B04-4294-8BEB-8627B88040D0}" type="presOf" srcId="{F86C1C40-0894-4D8C-B172-687F192A9AB0}" destId="{0867FE35-F55F-4D0E-89B0-006E5BD98B82}" srcOrd="0" destOrd="1" presId="urn:microsoft.com/office/officeart/2005/8/layout/hList1"/>
    <dgm:cxn modelId="{B9ABD077-5659-4674-B698-DE1DD87F8811}" srcId="{F805BD01-51EF-46D6-BEEE-9C9B78FADEF5}" destId="{33D0598D-A959-470E-BBEC-8E57954C92AD}" srcOrd="0" destOrd="0" parTransId="{FD973E1A-F6C1-48D2-84A4-FC3FED70859B}" sibTransId="{B10EB489-5612-4F02-B812-DAE1A0B90665}"/>
    <dgm:cxn modelId="{FBD5BACF-9816-477B-9914-8DE1D6ED9BCF}" srcId="{23052DF3-DDF6-43FE-A258-51B20F5B4208}" destId="{D08D10B9-29CB-4549-8668-6FE879D4F9E1}" srcOrd="1" destOrd="0" parTransId="{FE8F11E1-3DD2-44EA-9DB9-97DF95C2B7C0}" sibTransId="{0C0A9026-B353-4378-AB7A-FD1541A5CCB7}"/>
    <dgm:cxn modelId="{19A96E98-656A-44D1-8676-9A58597289D9}" type="presOf" srcId="{D08D10B9-29CB-4549-8668-6FE879D4F9E1}" destId="{5023A7C9-F95C-4431-B816-8CE9ACE176C8}" srcOrd="0" destOrd="1" presId="urn:microsoft.com/office/officeart/2005/8/layout/hList1"/>
    <dgm:cxn modelId="{D5D94228-F60D-445E-AE6F-75C61C03583D}" srcId="{23052DF3-DDF6-43FE-A258-51B20F5B4208}" destId="{212227AB-C958-4280-96B4-F3415CF50153}" srcOrd="0" destOrd="0" parTransId="{ABBDD419-0510-49EC-8FD3-41BE4793CD59}" sibTransId="{BC00CB99-3133-41BB-B22E-75C69FDB9732}"/>
    <dgm:cxn modelId="{3F674788-E168-4B67-A25F-4623CE71AA49}" type="presOf" srcId="{BD0C8EE9-6FEA-4D34-98F2-78E1CAF2F9BE}" destId="{84554630-61BF-4FF5-81B5-5D7496428645}" srcOrd="0" destOrd="5" presId="urn:microsoft.com/office/officeart/2005/8/layout/hList1"/>
    <dgm:cxn modelId="{77414CA5-A64E-42FA-82C8-7CDDB864CA97}" type="presOf" srcId="{39765BDB-CCD9-4394-867B-40137955FE57}" destId="{84554630-61BF-4FF5-81B5-5D7496428645}" srcOrd="0" destOrd="3" presId="urn:microsoft.com/office/officeart/2005/8/layout/hList1"/>
    <dgm:cxn modelId="{948650ED-CC64-48E7-B8DC-2373A6A5E724}" type="presOf" srcId="{33D0598D-A959-470E-BBEC-8E57954C92AD}" destId="{8DDC9CB5-0622-4A96-BB41-A1A3543E96DC}" srcOrd="0" destOrd="0" presId="urn:microsoft.com/office/officeart/2005/8/layout/hList1"/>
    <dgm:cxn modelId="{2CBB4820-1EB0-4AE6-9C96-67A2D8941A10}" srcId="{23052DF3-DDF6-43FE-A258-51B20F5B4208}" destId="{802F6A55-F8F7-4319-8602-EC735A2EB5EC}" srcOrd="2" destOrd="0" parTransId="{A0B27F82-7FA7-4FB7-8450-3BED339C686F}" sibTransId="{51F1E34C-D95A-4FB4-936C-E94DFF5ABD82}"/>
    <dgm:cxn modelId="{D0D7C43A-E2A8-431A-B5F9-B37CEA14B980}" type="presOf" srcId="{F805BD01-51EF-46D6-BEEE-9C9B78FADEF5}" destId="{7249A6E4-9B53-456B-8CE2-5F65E542D4CD}" srcOrd="0" destOrd="0" presId="urn:microsoft.com/office/officeart/2005/8/layout/hList1"/>
    <dgm:cxn modelId="{FD83AB7C-8B10-494A-B7C4-1BA4E7D5700A}" srcId="{4E3BA0B4-A8BC-4D4E-B1AA-61AF21F1FD46}" destId="{39765BDB-CCD9-4394-867B-40137955FE57}" srcOrd="3" destOrd="0" parTransId="{D091A8CB-895F-40D9-A147-6469916D8A23}" sibTransId="{A1930DE5-FF09-464D-B03D-970A910C5548}"/>
    <dgm:cxn modelId="{45D15CC8-F1CC-478E-9032-6CC348733A7A}" type="presOf" srcId="{1CFEC812-BF10-43D8-8BDD-43016F934F75}" destId="{84554630-61BF-4FF5-81B5-5D7496428645}" srcOrd="0" destOrd="4" presId="urn:microsoft.com/office/officeart/2005/8/layout/hList1"/>
    <dgm:cxn modelId="{06C801BD-BB80-4574-AC2C-87D968C83D3E}" type="presOf" srcId="{EA211B45-3F97-41FF-9F48-438370A09F6F}" destId="{84554630-61BF-4FF5-81B5-5D7496428645}" srcOrd="0" destOrd="0" presId="urn:microsoft.com/office/officeart/2005/8/layout/hList1"/>
    <dgm:cxn modelId="{54FD4F15-3A23-4BCE-91A7-8F78ADDA28B4}" srcId="{F805BD01-51EF-46D6-BEEE-9C9B78FADEF5}" destId="{23052DF3-DDF6-43FE-A258-51B20F5B4208}" srcOrd="1" destOrd="0" parTransId="{C5DB7043-040D-4947-A75E-FBF3DEC68B7E}" sibTransId="{F439BFCE-08B3-4EED-B657-AAA0381B030A}"/>
    <dgm:cxn modelId="{03180F8B-5701-4485-A05A-8757DD115BA1}" srcId="{4E3BA0B4-A8BC-4D4E-B1AA-61AF21F1FD46}" destId="{1CFEC812-BF10-43D8-8BDD-43016F934F75}" srcOrd="4" destOrd="0" parTransId="{939DB6D7-D1B2-4459-B513-B6AC51897F7B}" sibTransId="{33EAE8A1-6100-4926-880C-68EC6465FCE1}"/>
    <dgm:cxn modelId="{5B6EA114-5B11-477F-B2B3-91DE5302174F}" type="presOf" srcId="{4CA25C9F-468D-4379-A995-7B8FCC02DED4}" destId="{0867FE35-F55F-4D0E-89B0-006E5BD98B82}" srcOrd="0" destOrd="2" presId="urn:microsoft.com/office/officeart/2005/8/layout/hList1"/>
    <dgm:cxn modelId="{4BA928E7-066C-44B1-B6A7-387CF8BDDD40}" type="presOf" srcId="{212227AB-C958-4280-96B4-F3415CF50153}" destId="{5023A7C9-F95C-4431-B816-8CE9ACE176C8}" srcOrd="0" destOrd="0" presId="urn:microsoft.com/office/officeart/2005/8/layout/hList1"/>
    <dgm:cxn modelId="{DA8232F4-7762-4F8A-882D-97FCCC8951EC}" srcId="{33D0598D-A959-470E-BBEC-8E57954C92AD}" destId="{A1D98A9C-987B-4267-AC8C-07F8B27620CE}" srcOrd="0" destOrd="0" parTransId="{BE3713E1-BB85-4E91-97E6-C0C2FEB6E5D3}" sibTransId="{7272B416-B880-4862-B9FC-F9E9154CC8E7}"/>
    <dgm:cxn modelId="{B4280BF0-AF01-47BF-B1A5-94763D99AB53}" srcId="{4E3BA0B4-A8BC-4D4E-B1AA-61AF21F1FD46}" destId="{EA211B45-3F97-41FF-9F48-438370A09F6F}" srcOrd="0" destOrd="0" parTransId="{B79BCCBA-4773-40B2-83BA-0581D3F3FCC7}" sibTransId="{7482ED72-05B5-4D03-A9D7-9DE48BFFA797}"/>
    <dgm:cxn modelId="{279460A5-D797-46B2-82D2-2D995E135A46}" srcId="{33D0598D-A959-470E-BBEC-8E57954C92AD}" destId="{4CA25C9F-468D-4379-A995-7B8FCC02DED4}" srcOrd="2" destOrd="0" parTransId="{3E6A7F3E-DC01-4CD1-ACF3-2DC4B432DCD3}" sibTransId="{E92E7DD2-1B90-47FA-896F-A444DC85625E}"/>
    <dgm:cxn modelId="{224F57D4-C796-4CB0-A4F2-C897675C484E}" type="presOf" srcId="{AD388762-E78E-4B94-880A-8D5ABECE0364}" destId="{84554630-61BF-4FF5-81B5-5D7496428645}" srcOrd="0" destOrd="2" presId="urn:microsoft.com/office/officeart/2005/8/layout/hList1"/>
    <dgm:cxn modelId="{10B2C21E-9A2C-42A8-A733-393D187B32F2}" type="presOf" srcId="{802F6A55-F8F7-4319-8602-EC735A2EB5EC}" destId="{5023A7C9-F95C-4431-B816-8CE9ACE176C8}" srcOrd="0" destOrd="2" presId="urn:microsoft.com/office/officeart/2005/8/layout/hList1"/>
    <dgm:cxn modelId="{8088F6D1-5F95-46D7-B926-D17F81D7964D}" type="presOf" srcId="{2DB33A91-C2CA-43B2-A80F-CD9F04BE8582}" destId="{0867FE35-F55F-4D0E-89B0-006E5BD98B82}" srcOrd="0" destOrd="3" presId="urn:microsoft.com/office/officeart/2005/8/layout/hList1"/>
    <dgm:cxn modelId="{8260FDA7-15DA-431E-8CD4-B75B2D3D83BB}" type="presOf" srcId="{BDAFD8DA-0D4E-4B70-A5CB-31CEE56F5566}" destId="{5023A7C9-F95C-4431-B816-8CE9ACE176C8}" srcOrd="0" destOrd="3" presId="urn:microsoft.com/office/officeart/2005/8/layout/hList1"/>
    <dgm:cxn modelId="{B43EDCB5-8C0E-44C0-BCB7-1900DE9C6E16}" type="presOf" srcId="{23052DF3-DDF6-43FE-A258-51B20F5B4208}" destId="{9EC1CEEF-BD7A-417A-8A7A-B4EB0E351427}" srcOrd="0" destOrd="0" presId="urn:microsoft.com/office/officeart/2005/8/layout/hList1"/>
    <dgm:cxn modelId="{C8635745-7E3C-46E2-B137-ED2C687C2DAA}" type="presOf" srcId="{47E7CC82-E952-4A40-AF6B-BE1FF668A453}" destId="{0867FE35-F55F-4D0E-89B0-006E5BD98B82}" srcOrd="0" destOrd="4" presId="urn:microsoft.com/office/officeart/2005/8/layout/hList1"/>
    <dgm:cxn modelId="{431EAC0F-C5DF-4EF9-885F-AAE94FDF3EF7}" type="presOf" srcId="{4E3BA0B4-A8BC-4D4E-B1AA-61AF21F1FD46}" destId="{927D1DA6-9EFB-4CCE-A3F1-7F1601D83C93}" srcOrd="0" destOrd="0" presId="urn:microsoft.com/office/officeart/2005/8/layout/hList1"/>
    <dgm:cxn modelId="{BB2F28CA-8697-4B70-8056-7B82E1EB1CD8}" srcId="{4E3BA0B4-A8BC-4D4E-B1AA-61AF21F1FD46}" destId="{BD0C8EE9-6FEA-4D34-98F2-78E1CAF2F9BE}" srcOrd="5" destOrd="0" parTransId="{5422828B-5730-4360-BC8B-CBDF84BDF213}" sibTransId="{6DC542FB-E2FA-429E-B2CA-E495624BE718}"/>
    <dgm:cxn modelId="{26EC9D6D-B30D-475F-A663-0A7489B0BD25}" srcId="{F805BD01-51EF-46D6-BEEE-9C9B78FADEF5}" destId="{4E3BA0B4-A8BC-4D4E-B1AA-61AF21F1FD46}" srcOrd="2" destOrd="0" parTransId="{4B5C5B7F-98CE-4528-92FE-6C95CA26595A}" sibTransId="{9F76574B-13C3-4E18-A188-D20D7D17F47A}"/>
    <dgm:cxn modelId="{973BA1BA-0635-4F05-B55D-C6322CCECB37}" srcId="{33D0598D-A959-470E-BBEC-8E57954C92AD}" destId="{F86C1C40-0894-4D8C-B172-687F192A9AB0}" srcOrd="1" destOrd="0" parTransId="{79AE8CC2-A540-4875-8A4A-959C120C1E47}" sibTransId="{4D1CF117-010B-4F47-A855-5CA93C0DCDD2}"/>
    <dgm:cxn modelId="{AE166D52-7118-4A71-A5BD-47C91945552D}" type="presOf" srcId="{A1D98A9C-987B-4267-AC8C-07F8B27620CE}" destId="{0867FE35-F55F-4D0E-89B0-006E5BD98B82}" srcOrd="0" destOrd="0" presId="urn:microsoft.com/office/officeart/2005/8/layout/hList1"/>
    <dgm:cxn modelId="{FF27D674-74DE-48C9-8326-6A32CDDA3883}" srcId="{33D0598D-A959-470E-BBEC-8E57954C92AD}" destId="{47E7CC82-E952-4A40-AF6B-BE1FF668A453}" srcOrd="4" destOrd="0" parTransId="{C943429C-52F8-4384-96B8-C0AF29674020}" sibTransId="{79160057-61EA-4B2F-97C8-7BBB51356F06}"/>
    <dgm:cxn modelId="{1118B315-960E-461C-9594-6872337618B3}" srcId="{33D0598D-A959-470E-BBEC-8E57954C92AD}" destId="{2DB33A91-C2CA-43B2-A80F-CD9F04BE8582}" srcOrd="3" destOrd="0" parTransId="{499448A8-A103-4CBD-8B33-F684E4A80494}" sibTransId="{4E21C44F-E20C-4CD4-BA47-C58DFCA0E0B9}"/>
    <dgm:cxn modelId="{D5539FA4-86CF-447E-9E69-9197366ACCF9}" type="presParOf" srcId="{7249A6E4-9B53-456B-8CE2-5F65E542D4CD}" destId="{BF922E97-0779-4118-B9EA-FD835E1E9EAE}" srcOrd="0" destOrd="0" presId="urn:microsoft.com/office/officeart/2005/8/layout/hList1"/>
    <dgm:cxn modelId="{FBE5D8D0-0431-4698-98C1-1750FE8F6927}" type="presParOf" srcId="{BF922E97-0779-4118-B9EA-FD835E1E9EAE}" destId="{8DDC9CB5-0622-4A96-BB41-A1A3543E96DC}" srcOrd="0" destOrd="0" presId="urn:microsoft.com/office/officeart/2005/8/layout/hList1"/>
    <dgm:cxn modelId="{DBF6590B-4059-4DFD-9079-5AA3DF6080A0}" type="presParOf" srcId="{BF922E97-0779-4118-B9EA-FD835E1E9EAE}" destId="{0867FE35-F55F-4D0E-89B0-006E5BD98B82}" srcOrd="1" destOrd="0" presId="urn:microsoft.com/office/officeart/2005/8/layout/hList1"/>
    <dgm:cxn modelId="{6F2835E7-E053-4EF0-87E2-65F4405FB79C}" type="presParOf" srcId="{7249A6E4-9B53-456B-8CE2-5F65E542D4CD}" destId="{66CEDC6C-851B-4681-8707-A4416F92645B}" srcOrd="1" destOrd="0" presId="urn:microsoft.com/office/officeart/2005/8/layout/hList1"/>
    <dgm:cxn modelId="{8B0D45DB-FAFB-4C99-931F-FA9E68C72573}" type="presParOf" srcId="{7249A6E4-9B53-456B-8CE2-5F65E542D4CD}" destId="{40B7935F-4656-4038-9350-F31DE0884C1F}" srcOrd="2" destOrd="0" presId="urn:microsoft.com/office/officeart/2005/8/layout/hList1"/>
    <dgm:cxn modelId="{A8761FE9-5199-4F48-AD7E-D34352D8DFED}" type="presParOf" srcId="{40B7935F-4656-4038-9350-F31DE0884C1F}" destId="{9EC1CEEF-BD7A-417A-8A7A-B4EB0E351427}" srcOrd="0" destOrd="0" presId="urn:microsoft.com/office/officeart/2005/8/layout/hList1"/>
    <dgm:cxn modelId="{90EDD73E-6E15-4F65-B737-9471257FC829}" type="presParOf" srcId="{40B7935F-4656-4038-9350-F31DE0884C1F}" destId="{5023A7C9-F95C-4431-B816-8CE9ACE176C8}" srcOrd="1" destOrd="0" presId="urn:microsoft.com/office/officeart/2005/8/layout/hList1"/>
    <dgm:cxn modelId="{C34C6373-FF7D-40FF-90B8-7BDF355AEFE3}" type="presParOf" srcId="{7249A6E4-9B53-456B-8CE2-5F65E542D4CD}" destId="{8BB281B9-42E3-4951-A685-E1F531DBA995}" srcOrd="3" destOrd="0" presId="urn:microsoft.com/office/officeart/2005/8/layout/hList1"/>
    <dgm:cxn modelId="{378BB80D-00C9-4EC7-8465-EE87ADD4025B}" type="presParOf" srcId="{7249A6E4-9B53-456B-8CE2-5F65E542D4CD}" destId="{B4DFEC56-7977-4465-B060-5CD371C9CB53}" srcOrd="4" destOrd="0" presId="urn:microsoft.com/office/officeart/2005/8/layout/hList1"/>
    <dgm:cxn modelId="{918AF48B-F82C-48F5-B141-2B5718E76774}" type="presParOf" srcId="{B4DFEC56-7977-4465-B060-5CD371C9CB53}" destId="{927D1DA6-9EFB-4CCE-A3F1-7F1601D83C93}" srcOrd="0" destOrd="0" presId="urn:microsoft.com/office/officeart/2005/8/layout/hList1"/>
    <dgm:cxn modelId="{D2339D1E-377F-45DF-8EE9-A475F49529BE}" type="presParOf" srcId="{B4DFEC56-7977-4465-B060-5CD371C9CB53}" destId="{84554630-61BF-4FF5-81B5-5D74964286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0CAAE-1EED-4FDA-9936-AFEAB1792CAA}">
      <dsp:nvSpPr>
        <dsp:cNvPr id="0" name=""/>
        <dsp:cNvSpPr/>
      </dsp:nvSpPr>
      <dsp:spPr>
        <a:xfrm>
          <a:off x="0" y="522403"/>
          <a:ext cx="8026044" cy="198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910" tIns="312420" rIns="62291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/>
            <a:t>Зелений тариф </a:t>
          </a:r>
          <a:r>
            <a:rPr lang="uk-UA" sz="1500" kern="1200" dirty="0" smtClean="0"/>
            <a:t>- підтримка </a:t>
          </a:r>
          <a:r>
            <a:rPr lang="uk-UA" sz="1500" kern="1200" dirty="0"/>
            <a:t>ВДЕ за фіксованою </a:t>
          </a:r>
          <a:r>
            <a:rPr lang="uk-UA" sz="1500" kern="1200" dirty="0" smtClean="0"/>
            <a:t>ціною</a:t>
          </a:r>
          <a:r>
            <a:rPr lang="uk-UA" sz="1500" kern="1200" dirty="0"/>
            <a:t>, що гарантує </a:t>
          </a:r>
          <a:r>
            <a:rPr lang="uk-UA" sz="1500" kern="1200" dirty="0" smtClean="0"/>
            <a:t>визначений дохід виробникам</a:t>
          </a:r>
          <a:endParaRPr lang="uk-UA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noProof="0" dirty="0" smtClean="0"/>
            <a:t>Ринкова премія </a:t>
          </a:r>
          <a:r>
            <a:rPr lang="uk-UA" sz="1500" kern="1200" noProof="0" dirty="0" smtClean="0"/>
            <a:t>- механізм, що дозволяє виробникам ВДЕ вільно продавати електроенергію за ринковою ціною на різних сегментах ринку, отримуючи додаткову премію від держави </a:t>
          </a:r>
          <a:r>
            <a:rPr lang="uk-UA" sz="1500" i="1" kern="1200" noProof="0" dirty="0" smtClean="0"/>
            <a:t>(при різниці між фіксованою ціною та ринковою)</a:t>
          </a:r>
          <a:endParaRPr lang="uk-UA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noProof="0" dirty="0" smtClean="0"/>
            <a:t>Самовиробництво</a:t>
          </a:r>
          <a:r>
            <a:rPr lang="uk-UA" sz="1500" kern="1200" noProof="0" dirty="0" smtClean="0"/>
            <a:t> – гарантування викупу обсягу електричної енергії, виробленої та відпущеної активними споживачами на підставі відповідного договору</a:t>
          </a:r>
          <a:endParaRPr lang="uk-UA" sz="1500" kern="1200" noProof="0" dirty="0"/>
        </a:p>
      </dsp:txBody>
      <dsp:txXfrm>
        <a:off x="0" y="522403"/>
        <a:ext cx="8026044" cy="1984500"/>
      </dsp:txXfrm>
    </dsp:sp>
    <dsp:sp modelId="{10F96C2F-79A1-42D9-9249-799DDCF68EFB}">
      <dsp:nvSpPr>
        <dsp:cNvPr id="0" name=""/>
        <dsp:cNvSpPr/>
      </dsp:nvSpPr>
      <dsp:spPr>
        <a:xfrm>
          <a:off x="401302" y="301003"/>
          <a:ext cx="6029766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56" tIns="0" rIns="21235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Зелений </a:t>
          </a:r>
          <a:r>
            <a:rPr lang="uk-UA" sz="1800" b="1" kern="1200" dirty="0" smtClean="0"/>
            <a:t>тариф</a:t>
          </a:r>
          <a:r>
            <a:rPr lang="en-US" sz="1800" b="1" kern="1200" dirty="0" smtClean="0"/>
            <a:t> / </a:t>
          </a:r>
          <a:r>
            <a:rPr lang="uk-UA" sz="1800" b="1" kern="1200" dirty="0" smtClean="0"/>
            <a:t>Ринкова премія / Самовиробництво</a:t>
          </a:r>
          <a:endParaRPr lang="uk-UA" sz="1800" b="1" kern="1200" dirty="0"/>
        </a:p>
      </dsp:txBody>
      <dsp:txXfrm>
        <a:off x="422918" y="322619"/>
        <a:ext cx="5986534" cy="399568"/>
      </dsp:txXfrm>
    </dsp:sp>
    <dsp:sp modelId="{B63B1B5F-7034-4599-9338-40D67905B470}">
      <dsp:nvSpPr>
        <dsp:cNvPr id="0" name=""/>
        <dsp:cNvSpPr/>
      </dsp:nvSpPr>
      <dsp:spPr>
        <a:xfrm>
          <a:off x="0" y="2809304"/>
          <a:ext cx="8026044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910" tIns="312420" rIns="62291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/>
            <a:t>Аукціони на розподіл квот підтримки </a:t>
          </a:r>
          <a:r>
            <a:rPr lang="uk-UA" sz="1500" b="0" kern="1200" dirty="0" smtClean="0"/>
            <a:t>–</a:t>
          </a:r>
          <a:r>
            <a:rPr lang="uk-UA" sz="1500" b="1" kern="1200" dirty="0" smtClean="0"/>
            <a:t> </a:t>
          </a:r>
          <a:r>
            <a:rPr lang="uk-UA" sz="1500" kern="1200" noProof="0" dirty="0" smtClean="0"/>
            <a:t>конкурсний механізм, де виробники ВДЕ змагаються за право отримати підтримку, пропонуючи найнижчу ціну</a:t>
          </a:r>
          <a:endParaRPr lang="uk-UA" sz="150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PPA (Power Purchase Agreement)</a:t>
          </a:r>
          <a:r>
            <a:rPr lang="uk-UA" sz="1500" b="1" kern="1200" dirty="0" smtClean="0"/>
            <a:t> </a:t>
          </a:r>
          <a:r>
            <a:rPr lang="uk-UA" sz="1500" b="0" kern="1200" dirty="0" smtClean="0"/>
            <a:t>–</a:t>
          </a:r>
          <a:r>
            <a:rPr lang="uk-UA" sz="1500" b="1" kern="1200" dirty="0" smtClean="0"/>
            <a:t> </a:t>
          </a:r>
          <a:r>
            <a:rPr lang="uk-UA" sz="1500" kern="1200" dirty="0" smtClean="0"/>
            <a:t>довгострокові контракти між виробником і споживачем електроенергії, що забезпечують фіксовану ціну та стабільність поставок</a:t>
          </a:r>
          <a:endParaRPr lang="uk-UA" sz="1500" kern="1200" dirty="0"/>
        </a:p>
      </dsp:txBody>
      <dsp:txXfrm>
        <a:off x="0" y="2809304"/>
        <a:ext cx="8026044" cy="1512000"/>
      </dsp:txXfrm>
    </dsp:sp>
    <dsp:sp modelId="{4350055C-60B0-4B0C-BD6A-7A0896C4E573}">
      <dsp:nvSpPr>
        <dsp:cNvPr id="0" name=""/>
        <dsp:cNvSpPr/>
      </dsp:nvSpPr>
      <dsp:spPr>
        <a:xfrm>
          <a:off x="401302" y="2587903"/>
          <a:ext cx="6067127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56" tIns="0" rIns="21235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Аукціони / РРА </a:t>
          </a:r>
          <a:endParaRPr lang="uk-UA" sz="1800" b="1" kern="1200" dirty="0">
            <a:solidFill>
              <a:srgbClr val="FF0000"/>
            </a:solidFill>
          </a:endParaRPr>
        </a:p>
      </dsp:txBody>
      <dsp:txXfrm>
        <a:off x="422918" y="2609519"/>
        <a:ext cx="6023895" cy="399568"/>
      </dsp:txXfrm>
    </dsp:sp>
    <dsp:sp modelId="{F68D6E24-3150-4597-8E00-97DA6E5E1812}">
      <dsp:nvSpPr>
        <dsp:cNvPr id="0" name=""/>
        <dsp:cNvSpPr/>
      </dsp:nvSpPr>
      <dsp:spPr>
        <a:xfrm>
          <a:off x="0" y="4623704"/>
          <a:ext cx="8026044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910" tIns="312420" rIns="62291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/>
            <a:t>електронні </a:t>
          </a:r>
          <a:r>
            <a:rPr lang="uk-UA" sz="1500" kern="1200" dirty="0" smtClean="0"/>
            <a:t>документи, </a:t>
          </a:r>
          <a:r>
            <a:rPr lang="uk-UA" sz="1500" kern="1200" dirty="0"/>
            <a:t>що підтверджують виробництво електроенергії з ВДЕ та можуть продаватися </a:t>
          </a:r>
          <a:r>
            <a:rPr lang="uk-UA" sz="1500" kern="1200" dirty="0" smtClean="0"/>
            <a:t>як окремо </a:t>
          </a:r>
          <a:r>
            <a:rPr lang="uk-UA" sz="1500" kern="1200" dirty="0"/>
            <a:t>від фізичної </a:t>
          </a:r>
          <a:r>
            <a:rPr lang="uk-UA" sz="1500" kern="1200" dirty="0" smtClean="0"/>
            <a:t>поставки, так і разом</a:t>
          </a:r>
          <a:endParaRPr lang="uk-UA" sz="1500" kern="1200" dirty="0"/>
        </a:p>
      </dsp:txBody>
      <dsp:txXfrm>
        <a:off x="0" y="4623704"/>
        <a:ext cx="8026044" cy="850500"/>
      </dsp:txXfrm>
    </dsp:sp>
    <dsp:sp modelId="{6D63C750-B33E-4736-A1C4-5BDD250C3D0C}">
      <dsp:nvSpPr>
        <dsp:cNvPr id="0" name=""/>
        <dsp:cNvSpPr/>
      </dsp:nvSpPr>
      <dsp:spPr>
        <a:xfrm>
          <a:off x="401302" y="4402304"/>
          <a:ext cx="5618230" cy="442800"/>
        </a:xfrm>
        <a:prstGeom prst="roundRec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56" tIns="0" rIns="21235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Гарантії </a:t>
          </a:r>
          <a:r>
            <a:rPr lang="uk-UA" sz="1800" b="1" kern="1200" dirty="0" smtClean="0"/>
            <a:t>походження </a:t>
          </a:r>
          <a:r>
            <a:rPr lang="uk-UA" sz="1800" b="0" kern="1200" dirty="0" smtClean="0"/>
            <a:t>(далі – ГП)</a:t>
          </a:r>
          <a:endParaRPr lang="uk-UA" sz="1800" b="0" kern="1200" dirty="0"/>
        </a:p>
      </dsp:txBody>
      <dsp:txXfrm>
        <a:off x="422918" y="4423920"/>
        <a:ext cx="557499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9CB5-0622-4A96-BB41-A1A3543E96DC}">
      <dsp:nvSpPr>
        <dsp:cNvPr id="0" name=""/>
        <dsp:cNvSpPr/>
      </dsp:nvSpPr>
      <dsp:spPr>
        <a:xfrm>
          <a:off x="2540" y="4308"/>
          <a:ext cx="2476500" cy="9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Визнання в ЄС</a:t>
          </a:r>
        </a:p>
      </dsp:txBody>
      <dsp:txXfrm>
        <a:off x="2540" y="4308"/>
        <a:ext cx="2476500" cy="990600"/>
      </dsp:txXfrm>
    </dsp:sp>
    <dsp:sp modelId="{0867FE35-F55F-4D0E-89B0-006E5BD98B82}">
      <dsp:nvSpPr>
        <dsp:cNvPr id="0" name=""/>
        <dsp:cNvSpPr/>
      </dsp:nvSpPr>
      <dsp:spPr>
        <a:xfrm>
          <a:off x="2540" y="994908"/>
          <a:ext cx="2476500" cy="44194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ГП з України можуть торгуватися в ЄС за умови їх </a:t>
          </a:r>
          <a:r>
            <a:rPr lang="uk-UA" sz="1600" kern="1200" dirty="0" smtClean="0"/>
            <a:t>визнання</a:t>
          </a:r>
          <a:br>
            <a:rPr lang="uk-UA" sz="1600" kern="1200" dirty="0" smtClean="0"/>
          </a:br>
          <a:r>
            <a:rPr lang="uk-UA" sz="800" kern="1200" dirty="0" smtClean="0"/>
            <a:t/>
          </a:r>
          <a:br>
            <a:rPr lang="uk-UA" sz="800" kern="1200" dirty="0" smtClean="0"/>
          </a:br>
          <a:r>
            <a:rPr lang="uk-UA" sz="1600" kern="1200" dirty="0" smtClean="0"/>
            <a:t>Для визнання необхідні:</a:t>
          </a:r>
          <a:br>
            <a:rPr lang="uk-UA" sz="1600" kern="1200" dirty="0" smtClean="0"/>
          </a:br>
          <a:r>
            <a:rPr lang="uk-UA" sz="1400" i="1" kern="1200" dirty="0" smtClean="0"/>
            <a:t>транспозиція законодавства ЄС</a:t>
          </a:r>
          <a:br>
            <a:rPr lang="uk-UA" sz="1400" i="1" kern="1200" dirty="0" smtClean="0"/>
          </a:br>
          <a:r>
            <a:rPr lang="uk-UA" sz="600" i="1" kern="1200" dirty="0" smtClean="0"/>
            <a:t/>
          </a:r>
          <a:br>
            <a:rPr lang="uk-UA" sz="600" i="1" kern="1200" dirty="0" smtClean="0"/>
          </a:br>
          <a:r>
            <a:rPr lang="uk-UA" sz="600" i="1" kern="1200" dirty="0" smtClean="0"/>
            <a:t> </a:t>
          </a:r>
          <a:r>
            <a:rPr lang="uk-UA" sz="1400" i="1" kern="1200" dirty="0" smtClean="0"/>
            <a:t>гармонізація процедур моніторингу та управління ринком</a:t>
          </a:r>
          <a:br>
            <a:rPr lang="uk-UA" sz="1400" i="1" kern="1200" dirty="0" smtClean="0"/>
          </a:br>
          <a:r>
            <a:rPr lang="uk-UA" sz="600" i="1" kern="1200" dirty="0" smtClean="0"/>
            <a:t/>
          </a:r>
          <a:br>
            <a:rPr lang="uk-UA" sz="600" i="1" kern="1200" dirty="0" smtClean="0"/>
          </a:br>
          <a:r>
            <a:rPr lang="uk-UA" sz="1400" i="1" kern="1200" dirty="0" smtClean="0"/>
            <a:t>відповідність систем </a:t>
          </a:r>
          <a:br>
            <a:rPr lang="uk-UA" sz="1400" i="1" kern="1200" dirty="0" smtClean="0"/>
          </a:br>
          <a:r>
            <a:rPr lang="uk-UA" sz="1400" i="1" kern="1200" dirty="0" smtClean="0"/>
            <a:t>та ін.</a:t>
          </a:r>
          <a:endParaRPr lang="uk-UA" sz="16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••"/>
          </a:pPr>
          <a:endParaRPr lang="uk-UA" sz="10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••"/>
          </a:pPr>
          <a:r>
            <a:rPr lang="uk-UA" sz="1600" i="0" kern="1200" dirty="0" smtClean="0"/>
            <a:t>ГП як механізм </a:t>
          </a:r>
          <a:br>
            <a:rPr lang="uk-UA" sz="1600" i="0" kern="1200" dirty="0" smtClean="0"/>
          </a:br>
          <a:r>
            <a:rPr lang="uk-UA" sz="1600" i="0" kern="1200" dirty="0" smtClean="0"/>
            <a:t>декарбонізації бізнесу</a:t>
          </a:r>
          <a:br>
            <a:rPr lang="uk-UA" sz="1600" i="0" kern="1200" dirty="0" smtClean="0"/>
          </a:br>
          <a:r>
            <a:rPr lang="uk-UA" sz="1400" i="0" kern="1200" dirty="0" smtClean="0"/>
            <a:t>КСВ-звітність передбачає відстеження вуглецевого сліду</a:t>
          </a:r>
          <a:endParaRPr lang="uk-UA" sz="160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i="1" kern="1200" dirty="0"/>
        </a:p>
      </dsp:txBody>
      <dsp:txXfrm>
        <a:off x="2540" y="994908"/>
        <a:ext cx="2476500" cy="4419450"/>
      </dsp:txXfrm>
    </dsp:sp>
    <dsp:sp modelId="{9EC1CEEF-BD7A-417A-8A7A-B4EB0E351427}">
      <dsp:nvSpPr>
        <dsp:cNvPr id="0" name=""/>
        <dsp:cNvSpPr/>
      </dsp:nvSpPr>
      <dsp:spPr>
        <a:xfrm>
          <a:off x="2825750" y="4308"/>
          <a:ext cx="2476500" cy="990600"/>
        </a:xfrm>
        <a:prstGeom prst="rect">
          <a:avLst/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Податковий механізм</a:t>
          </a:r>
          <a:r>
            <a:rPr lang="uk-UA" sz="2000" b="1" kern="1200" dirty="0" smtClean="0"/>
            <a:t/>
          </a:r>
          <a:br>
            <a:rPr lang="uk-UA" sz="2000" b="1" kern="1200" dirty="0" smtClean="0"/>
          </a:br>
          <a:r>
            <a:rPr lang="uk-UA" sz="1200" b="1" i="1" kern="1200" dirty="0" smtClean="0"/>
            <a:t>пропозиція Гарантованого покупця</a:t>
          </a:r>
          <a:endParaRPr lang="uk-UA" sz="1200" b="1" i="1" kern="1200" dirty="0"/>
        </a:p>
      </dsp:txBody>
      <dsp:txXfrm>
        <a:off x="2825750" y="4308"/>
        <a:ext cx="2476500" cy="990600"/>
      </dsp:txXfrm>
    </dsp:sp>
    <dsp:sp modelId="{5023A7C9-F95C-4431-B816-8CE9ACE176C8}">
      <dsp:nvSpPr>
        <dsp:cNvPr id="0" name=""/>
        <dsp:cNvSpPr/>
      </dsp:nvSpPr>
      <dsp:spPr>
        <a:xfrm>
          <a:off x="2825750" y="994908"/>
          <a:ext cx="2476500" cy="4419450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Зменшення екологічного податку на СО2 на к-ть придбаних ГП та/або за рахунок виробленої електроенергії з ВДЕ, що підтверджена ГП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Для визначення обсягів зменшення викидів використовується екологічна цінність ГП</a:t>
          </a:r>
          <a:endParaRPr lang="uk-UA" sz="1600" kern="1200" noProof="0" dirty="0"/>
        </a:p>
      </dsp:txBody>
      <dsp:txXfrm>
        <a:off x="2825750" y="994908"/>
        <a:ext cx="2476500" cy="4419450"/>
      </dsp:txXfrm>
    </dsp:sp>
    <dsp:sp modelId="{927D1DA6-9EFB-4CCE-A3F1-7F1601D83C93}">
      <dsp:nvSpPr>
        <dsp:cNvPr id="0" name=""/>
        <dsp:cNvSpPr/>
      </dsp:nvSpPr>
      <dsp:spPr>
        <a:xfrm>
          <a:off x="5648960" y="4308"/>
          <a:ext cx="2476500" cy="9906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Включення ГП </a:t>
          </a:r>
          <a:r>
            <a:rPr lang="uk-UA" sz="1800" b="1" kern="1200" dirty="0" smtClean="0"/>
            <a:t/>
          </a:r>
          <a:br>
            <a:rPr lang="uk-UA" sz="1800" b="1" kern="1200" dirty="0" smtClean="0"/>
          </a:br>
          <a:r>
            <a:rPr lang="uk-UA" sz="1800" b="1" kern="1200" dirty="0" smtClean="0"/>
            <a:t>в СВАМ </a:t>
          </a:r>
          <a:r>
            <a:rPr lang="uk-UA" sz="2000" b="1" kern="1200" dirty="0" smtClean="0"/>
            <a:t/>
          </a:r>
          <a:br>
            <a:rPr lang="uk-UA" sz="2000" b="1" kern="1200" dirty="0" smtClean="0"/>
          </a:br>
          <a:r>
            <a:rPr lang="uk-UA" sz="1200" b="1" i="1" kern="1200" dirty="0" smtClean="0"/>
            <a:t>пропозиція Оператора ринку</a:t>
          </a:r>
          <a:endParaRPr lang="uk-UA" sz="1000" b="1" i="1" kern="1200" dirty="0"/>
        </a:p>
      </dsp:txBody>
      <dsp:txXfrm>
        <a:off x="5648960" y="4308"/>
        <a:ext cx="2476500" cy="990600"/>
      </dsp:txXfrm>
    </dsp:sp>
    <dsp:sp modelId="{84554630-61BF-4FF5-81B5-5D7496428645}">
      <dsp:nvSpPr>
        <dsp:cNvPr id="0" name=""/>
        <dsp:cNvSpPr/>
      </dsp:nvSpPr>
      <dsp:spPr>
        <a:xfrm>
          <a:off x="5648960" y="994908"/>
          <a:ext cx="2476500" cy="441945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Наразі </a:t>
          </a:r>
          <a:r>
            <a:rPr lang="uk-UA" sz="1600" kern="1200" dirty="0"/>
            <a:t>Регламенти СВАМ не дозволяють використання ГП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ГП можуть бути включені в критерії застосування фактичного коефіцієнту викидів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Пропозиції були направлені на розгляд Єврокомісії</a:t>
          </a:r>
        </a:p>
      </dsp:txBody>
      <dsp:txXfrm>
        <a:off x="5648960" y="994908"/>
        <a:ext cx="2476500" cy="4419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4872C-6F90-4E78-BFB1-A28E9C23B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33682F3-F295-4C30-8A32-A09F1C1EE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199611-4FB6-4B48-A228-2F5610D8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4F25AB-D089-4425-9FA7-7EE584DC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861D6F-A6F9-4179-889D-697297CB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5694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04B04-63F8-4275-AE14-4190932F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93E8DC9-9739-4C10-BC8A-F3F499AD5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906C0A-7B2D-48C7-A5C4-30192C17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06298B-F2A7-4DB1-AAF9-314CE8BC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7226DD-98D4-420F-BACA-63D5C133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159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10599B4-DF88-45D6-A29E-076DCA603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5D43BBC-544F-4746-971F-CC5342712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A4F025-80CA-4D42-A473-D998376D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D03AE6-B167-4E57-A008-19C61CC8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BA6E4A-472B-41F7-8DB5-4501953B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031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31A93-80B3-45CF-801E-2FF7AF15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5D0E80-A79D-4E9E-BD51-D137B292B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79BEF6-0B4C-41E4-AA43-223BF686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88EFE2-F942-4BB8-9A47-C7860256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D3CE3-1156-4625-959F-41939A7F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6014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A969F-C690-49B5-A10E-C91FFF65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87F6B3-667E-41FC-B586-2F8882EB3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4D134F-1401-4F49-8788-151CE0EB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401641-E452-4825-8D73-27F2EABB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8A1331-8BF6-4690-89D3-F9E6FC9D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877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3F9F6-C99C-40E3-85AC-1CFA08CF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A979AA9-0FAA-41DE-B97A-646D737B7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DB84F16-DC36-475D-98A7-33F4AF9B2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5DE299F-8933-4515-8789-73B1D6B39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82A6EED-AD54-40D8-B45A-01E0AB94C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51BCDB-B1A7-4A38-84CA-38DAAE55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138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58BD0-5424-4620-938A-7D9F0ED7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3252280-D181-4CA4-838C-435390AF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EEA0471-769D-4A31-91AC-5EA62B55B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3FE51AB-D743-4436-AEDD-251B0E6E0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34267F3-B8A9-4A6E-B155-6BCDCC328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6A84E98-2230-4D56-A1F5-BF21CA9D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91A872-9BBE-452A-977C-D6001232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29F6AB-9AFB-488E-9BDE-115CA67D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851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382F3-650B-4336-B7AE-502677AE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B7399B5-ACE6-4B1D-B156-C4ED7B07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1E9BED9-0028-4288-856C-E95D8BCDF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83BA3BE-9DED-47EC-A9E5-46A1AD3A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0789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9D1B6F4-9C5B-4257-88DE-5AD2FE12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BD6049E-7AFC-4232-88B5-35B5EEDA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559A15-F9EE-409E-BF75-68C85002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2727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FF572-D63C-4EFD-9AB7-70E8A07A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7F3B8D-D453-4795-AF41-FF984572B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302D756-440D-47AE-92D7-8830E7268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4970C2-184F-4BA2-A13A-600DF90E7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437F727-5B15-4AB2-9AE3-A93FDC2B5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87DE00-623D-4002-90BD-D538F1166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054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CB1AF-8BE1-40FD-9321-CA13780C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F9FD2C1-FFA3-4766-BD17-AEF77029B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BCAA1C-8775-41FA-942D-750465465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D0CC39-2C98-48E3-BEFD-2E1F1E97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7744DC6-E8F1-4CC4-B31F-FE8F32D9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9F9B39-5962-49FC-967E-89BC703D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4411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222DAB7-79EA-43A6-99D3-822B09F1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9EE71D-2DDF-4FAE-B157-CF28F63C2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C5663-2E88-46E0-96A4-0CB54C3BF6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6DB88-EDDB-468B-979E-84BB8A22770E}" type="datetimeFigureOut">
              <a:rPr lang="uk-UA" smtClean="0"/>
              <a:t>18.02.2025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29EDC2-B41C-4DD3-84ED-90270F6F3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0CC1F1-9424-4E3C-845B-5311B3C5E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BF7DB-350E-408B-B0F8-A01A1C333545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342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D9296-5D74-40B6-927C-0487DC320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9879" y="1701830"/>
            <a:ext cx="5930780" cy="2062037"/>
          </a:xfrm>
          <a:noFill/>
        </p:spPr>
        <p:txBody>
          <a:bodyPr anchor="ctr">
            <a:noAutofit/>
          </a:bodyPr>
          <a:lstStyle/>
          <a:p>
            <a:r>
              <a:rPr lang="uk-U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ГАРАНТІЇ ПОХОДЖЕННЯ </a:t>
            </a:r>
            <a:r>
              <a:rPr lang="en-US" sz="3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3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uk-UA" sz="3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ЯК </a:t>
            </a:r>
            <a:r>
              <a:rPr lang="uk-UA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ІНСТРУМЕНТ ДОХОДУ ДЛЯ ВДЕ</a:t>
            </a:r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FCD7F96D-3235-47EF-B19E-2244B2CB5EC9}"/>
              </a:ext>
            </a:extLst>
          </p:cNvPr>
          <p:cNvCxnSpPr>
            <a:cxnSpLocks/>
          </p:cNvCxnSpPr>
          <p:nvPr/>
        </p:nvCxnSpPr>
        <p:spPr>
          <a:xfrm>
            <a:off x="5239879" y="1652184"/>
            <a:ext cx="58599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44DAEE9C-9916-4197-86AE-B42FF5A1412F}"/>
              </a:ext>
            </a:extLst>
          </p:cNvPr>
          <p:cNvCxnSpPr>
            <a:cxnSpLocks/>
          </p:cNvCxnSpPr>
          <p:nvPr/>
        </p:nvCxnSpPr>
        <p:spPr>
          <a:xfrm>
            <a:off x="5301023" y="3813512"/>
            <a:ext cx="5798762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931F4400-B146-4536-ACE6-EC632CAD6040}"/>
              </a:ext>
            </a:extLst>
          </p:cNvPr>
          <p:cNvCxnSpPr>
            <a:cxnSpLocks/>
          </p:cNvCxnSpPr>
          <p:nvPr/>
        </p:nvCxnSpPr>
        <p:spPr>
          <a:xfrm>
            <a:off x="8906025" y="5694984"/>
            <a:ext cx="2264635" cy="0"/>
          </a:xfrm>
          <a:prstGeom prst="line">
            <a:avLst/>
          </a:prstGeom>
          <a:ln w="38100">
            <a:solidFill>
              <a:srgbClr val="E377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D0D1EBD-0824-4261-8B7E-8837343A48B2}"/>
              </a:ext>
            </a:extLst>
          </p:cNvPr>
          <p:cNvSpPr txBox="1"/>
          <p:nvPr/>
        </p:nvSpPr>
        <p:spPr>
          <a:xfrm>
            <a:off x="8778239" y="4906674"/>
            <a:ext cx="2392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ОЛЕКСАНДР ГАВВА,</a:t>
            </a:r>
            <a:br>
              <a:rPr lang="uk-UA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uk-UA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генеральний директор, </a:t>
            </a:r>
            <a:br>
              <a:rPr lang="uk-UA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uk-UA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АТ «Оператор ринку»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E6A06-7831-4575-A8F5-48746D5112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94"/>
            <a:ext cx="9708158" cy="6472105"/>
          </a:xfrm>
          <a:prstGeom prst="rtTriangl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614BE5-AA57-452B-A21E-DAC6E47DA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17" y="174648"/>
            <a:ext cx="1370206" cy="8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9D21A8-F23A-41EE-8EC5-969A042E3CEE}"/>
              </a:ext>
            </a:extLst>
          </p:cNvPr>
          <p:cNvSpPr txBox="1"/>
          <p:nvPr/>
        </p:nvSpPr>
        <p:spPr>
          <a:xfrm>
            <a:off x="3411390" y="310559"/>
            <a:ext cx="695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Ринкові інструменти для ВДЕ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uk-UA" sz="2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Україні</a:t>
            </a:r>
            <a:endParaRPr lang="uk-UA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2604445D-B5FB-44D7-948F-CC46212388B0}"/>
              </a:ext>
            </a:extLst>
          </p:cNvPr>
          <p:cNvCxnSpPr>
            <a:cxnSpLocks/>
          </p:cNvCxnSpPr>
          <p:nvPr/>
        </p:nvCxnSpPr>
        <p:spPr>
          <a:xfrm>
            <a:off x="3517207" y="877058"/>
            <a:ext cx="26206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43D6F6-2EBF-4645-8FD0-E6B818AEB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r="20610"/>
          <a:stretch/>
        </p:blipFill>
        <p:spPr>
          <a:xfrm>
            <a:off x="1" y="0"/>
            <a:ext cx="3204592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D70B5DD-6F37-4386-A0FD-9D99C091B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17" y="174648"/>
            <a:ext cx="1370206" cy="882255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50D5ED8-F15A-4CF9-AC20-E61E84251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575202"/>
              </p:ext>
            </p:extLst>
          </p:nvPr>
        </p:nvGraphicFramePr>
        <p:xfrm>
          <a:off x="3517207" y="877058"/>
          <a:ext cx="8026044" cy="577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266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9D21A8-F23A-41EE-8EC5-969A042E3CEE}"/>
              </a:ext>
            </a:extLst>
          </p:cNvPr>
          <p:cNvSpPr txBox="1"/>
          <p:nvPr/>
        </p:nvSpPr>
        <p:spPr>
          <a:xfrm>
            <a:off x="3411390" y="310559"/>
            <a:ext cx="695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Roboto"/>
              </a:rPr>
              <a:t>Гарантії походження в Україні</a:t>
            </a:r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2604445D-B5FB-44D7-948F-CC46212388B0}"/>
              </a:ext>
            </a:extLst>
          </p:cNvPr>
          <p:cNvCxnSpPr>
            <a:cxnSpLocks/>
          </p:cNvCxnSpPr>
          <p:nvPr/>
        </p:nvCxnSpPr>
        <p:spPr>
          <a:xfrm>
            <a:off x="3517207" y="877058"/>
            <a:ext cx="26206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34AFAE-DB4D-43E9-8026-4995065F2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24" r="68831" b="-24"/>
          <a:stretch/>
        </p:blipFill>
        <p:spPr>
          <a:xfrm>
            <a:off x="0" y="1642"/>
            <a:ext cx="3204593" cy="68547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6F13D0-E127-401E-9535-89E2B416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17" y="174648"/>
            <a:ext cx="1370206" cy="882255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987FEFE2-AA55-4079-884D-8D102F909EE4}"/>
              </a:ext>
            </a:extLst>
          </p:cNvPr>
          <p:cNvSpPr/>
          <p:nvPr/>
        </p:nvSpPr>
        <p:spPr>
          <a:xfrm>
            <a:off x="3517207" y="1056903"/>
            <a:ext cx="2180603" cy="170593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Законодавча база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9719D33-F75D-465C-8429-C66B2264A7A0}"/>
              </a:ext>
            </a:extLst>
          </p:cNvPr>
          <p:cNvSpPr/>
          <p:nvPr/>
        </p:nvSpPr>
        <p:spPr>
          <a:xfrm>
            <a:off x="3517207" y="2968112"/>
            <a:ext cx="2180603" cy="17059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Роль НКРЕКП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1CB6BCCB-1461-49F2-BF1E-476BFB81CC0D}"/>
              </a:ext>
            </a:extLst>
          </p:cNvPr>
          <p:cNvSpPr/>
          <p:nvPr/>
        </p:nvSpPr>
        <p:spPr>
          <a:xfrm>
            <a:off x="3517207" y="4879323"/>
            <a:ext cx="2180603" cy="1705935"/>
          </a:xfrm>
          <a:prstGeom prst="roundRect">
            <a:avLst/>
          </a:prstGeom>
          <a:solidFill>
            <a:srgbClr val="E3771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Торгівля на ринкових засадах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00BA4A-070E-42F5-B397-BDBB07843C40}"/>
              </a:ext>
            </a:extLst>
          </p:cNvPr>
          <p:cNvSpPr txBox="1"/>
          <p:nvPr/>
        </p:nvSpPr>
        <p:spPr>
          <a:xfrm>
            <a:off x="5870865" y="1184479"/>
            <a:ext cx="57227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uk-UA" sz="1400" dirty="0"/>
              <a:t>Закон України від 30 червня 2023 року </a:t>
            </a:r>
            <a:r>
              <a:rPr lang="uk-UA" sz="1400" b="1" dirty="0"/>
              <a:t>№ 3220-IX </a:t>
            </a:r>
            <a:br>
              <a:rPr lang="uk-UA" sz="1400" b="1" dirty="0"/>
            </a:br>
            <a:r>
              <a:rPr lang="ru-RU" sz="1400" i="1" dirty="0" smtClean="0"/>
              <a:t>внесено </a:t>
            </a:r>
            <a:r>
              <a:rPr lang="uk-UA" sz="1400" i="1" dirty="0" smtClean="0"/>
              <a:t>зміни в тому числі до законів України «Про ринок електричної енергії», «Про альтернативні джерела енергії</a:t>
            </a:r>
            <a:r>
              <a:rPr lang="ru-RU" sz="1400" i="1" dirty="0" smtClean="0"/>
              <a:t>»</a:t>
            </a:r>
            <a:endParaRPr lang="uk-UA" sz="1400" i="1" dirty="0"/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uk-UA" sz="800" i="1" dirty="0"/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uk-UA" sz="1400" dirty="0"/>
              <a:t>Постанова Кабінету Міністрів України </a:t>
            </a:r>
            <a:r>
              <a:rPr lang="uk-UA" sz="1400" b="1" dirty="0"/>
              <a:t>№ 227 </a:t>
            </a:r>
            <a:r>
              <a:rPr lang="uk-UA" sz="1400" dirty="0"/>
              <a:t>від 27.02.2024 </a:t>
            </a:r>
            <a:r>
              <a:rPr lang="uk-UA" sz="1400" i="1" dirty="0"/>
              <a:t/>
            </a:r>
            <a:br>
              <a:rPr lang="uk-UA" sz="1400" i="1" dirty="0"/>
            </a:br>
            <a:r>
              <a:rPr lang="uk-UA" sz="1400" i="1" dirty="0" smtClean="0"/>
              <a:t>порядок </a:t>
            </a:r>
            <a:r>
              <a:rPr lang="uk-UA" sz="1400" i="1" dirty="0"/>
              <a:t>видачі, обігу та </a:t>
            </a:r>
            <a:r>
              <a:rPr lang="uk-UA" sz="1400" i="1" dirty="0" smtClean="0"/>
              <a:t>погашення гарантій походження, </a:t>
            </a:r>
            <a:r>
              <a:rPr lang="uk-UA" sz="1400" i="1" dirty="0"/>
              <a:t>визначення </a:t>
            </a:r>
            <a:r>
              <a:rPr lang="uk-UA" sz="1400" i="1" dirty="0" smtClean="0"/>
              <a:t>їх екологічної цінності</a:t>
            </a:r>
            <a:endParaRPr lang="uk-UA" sz="1400" i="1" dirty="0"/>
          </a:p>
        </p:txBody>
      </p:sp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7817CB12-42F5-4A00-8C36-03F941C9A85F}"/>
              </a:ext>
            </a:extLst>
          </p:cNvPr>
          <p:cNvCxnSpPr/>
          <p:nvPr/>
        </p:nvCxnSpPr>
        <p:spPr>
          <a:xfrm>
            <a:off x="6000922" y="1218852"/>
            <a:ext cx="52850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68A39C45-1C0A-40F6-AD22-DE8B32EAA1C7}"/>
              </a:ext>
            </a:extLst>
          </p:cNvPr>
          <p:cNvCxnSpPr/>
          <p:nvPr/>
        </p:nvCxnSpPr>
        <p:spPr>
          <a:xfrm>
            <a:off x="11004676" y="2753528"/>
            <a:ext cx="52850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02AB37EE-AA9E-48C1-825D-0FF99277E56A}"/>
              </a:ext>
            </a:extLst>
          </p:cNvPr>
          <p:cNvSpPr/>
          <p:nvPr/>
        </p:nvSpPr>
        <p:spPr>
          <a:xfrm>
            <a:off x="5870865" y="3197172"/>
            <a:ext cx="57227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uk-UA" sz="1400" b="1" dirty="0"/>
              <a:t>НКРЕКП є уповноваженим органом </a:t>
            </a:r>
            <a:r>
              <a:rPr lang="uk-UA" sz="1400" dirty="0"/>
              <a:t>з питань </a:t>
            </a:r>
            <a:r>
              <a:rPr lang="uk-UA" sz="1400" i="1" dirty="0"/>
              <a:t>випуску, обігу та </a:t>
            </a:r>
            <a:r>
              <a:rPr lang="uk-UA" sz="1400" i="1" dirty="0" smtClean="0"/>
              <a:t>погашення гарантій походження в Україні</a:t>
            </a:r>
            <a:r>
              <a:rPr lang="uk-UA" sz="1400" dirty="0" smtClean="0"/>
              <a:t>, </a:t>
            </a:r>
            <a:r>
              <a:rPr lang="uk-UA" sz="1400" dirty="0"/>
              <a:t>а також </a:t>
            </a:r>
            <a:r>
              <a:rPr lang="uk-UA" sz="1400" dirty="0" smtClean="0"/>
              <a:t>є </a:t>
            </a:r>
            <a:r>
              <a:rPr lang="uk-UA" sz="1400" i="1" dirty="0" smtClean="0"/>
              <a:t>держателем </a:t>
            </a:r>
            <a:r>
              <a:rPr lang="uk-UA" sz="1400" i="1" dirty="0"/>
              <a:t>та адміністратором </a:t>
            </a:r>
            <a:r>
              <a:rPr lang="uk-UA" sz="1400" dirty="0" smtClean="0"/>
              <a:t>відповідного</a:t>
            </a:r>
            <a:r>
              <a:rPr lang="uk-UA" sz="1400" i="1" dirty="0" smtClean="0"/>
              <a:t> </a:t>
            </a:r>
            <a:r>
              <a:rPr lang="uk-UA" sz="1400" dirty="0" smtClean="0"/>
              <a:t>реєстру</a:t>
            </a:r>
            <a:r>
              <a:rPr lang="uk-UA" sz="1400" dirty="0"/>
              <a:t/>
            </a:r>
            <a:br>
              <a:rPr lang="uk-UA" sz="1400" dirty="0"/>
            </a:br>
            <a:r>
              <a:rPr lang="uk-UA" sz="800" dirty="0" smtClean="0"/>
              <a:t/>
            </a:r>
            <a:br>
              <a:rPr lang="uk-UA" sz="800" dirty="0" smtClean="0"/>
            </a:br>
            <a:r>
              <a:rPr lang="uk-UA" sz="1400" i="1" dirty="0" smtClean="0"/>
              <a:t>ГПЕЕ </a:t>
            </a:r>
            <a:r>
              <a:rPr lang="uk-UA" sz="1400" i="1" dirty="0"/>
              <a:t>формуються у </a:t>
            </a:r>
            <a:r>
              <a:rPr lang="uk-UA" sz="1400" i="1" dirty="0" smtClean="0"/>
              <a:t>реєстрі </a:t>
            </a:r>
            <a:r>
              <a:rPr lang="uk-UA" sz="1400" b="1" i="1" dirty="0" smtClean="0"/>
              <a:t>автоматично</a:t>
            </a:r>
            <a:r>
              <a:rPr lang="uk-UA" sz="1400" i="1" dirty="0" smtClean="0"/>
              <a:t>, </a:t>
            </a:r>
            <a:r>
              <a:rPr lang="uk-UA" sz="1400" b="1" i="1" dirty="0"/>
              <a:t>безоплатно</a:t>
            </a:r>
            <a:r>
              <a:rPr lang="uk-UA" sz="1400" i="1" dirty="0"/>
              <a:t>, на підставі </a:t>
            </a:r>
            <a:r>
              <a:rPr lang="uk-UA" sz="1400" b="1" i="1" dirty="0"/>
              <a:t>даних комерційного обліку</a:t>
            </a:r>
            <a:r>
              <a:rPr lang="uk-UA" sz="1400" i="1" dirty="0"/>
              <a:t>, за </a:t>
            </a:r>
            <a:r>
              <a:rPr lang="uk-UA" sz="1400" b="1" i="1" dirty="0"/>
              <a:t>фактичним обсягом </a:t>
            </a:r>
            <a:r>
              <a:rPr lang="uk-UA" sz="1400" i="1" dirty="0"/>
              <a:t>електроенергії</a:t>
            </a:r>
          </a:p>
        </p:txBody>
      </p: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4271BB92-AAE2-411A-98A7-0965982768FE}"/>
              </a:ext>
            </a:extLst>
          </p:cNvPr>
          <p:cNvCxnSpPr/>
          <p:nvPr/>
        </p:nvCxnSpPr>
        <p:spPr>
          <a:xfrm>
            <a:off x="6000923" y="3132940"/>
            <a:ext cx="528507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>
            <a:extLst>
              <a:ext uri="{FF2B5EF4-FFF2-40B4-BE49-F238E27FC236}">
                <a16:creationId xmlns:a16="http://schemas.microsoft.com/office/drawing/2014/main" id="{A30B5CBE-17B1-484C-B18A-11D8E3DEDA52}"/>
              </a:ext>
            </a:extLst>
          </p:cNvPr>
          <p:cNvCxnSpPr/>
          <p:nvPr/>
        </p:nvCxnSpPr>
        <p:spPr>
          <a:xfrm>
            <a:off x="11004676" y="4634060"/>
            <a:ext cx="528507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8680EE7C-557A-446A-89D9-283CDFA3DD74}"/>
              </a:ext>
            </a:extLst>
          </p:cNvPr>
          <p:cNvSpPr/>
          <p:nvPr/>
        </p:nvSpPr>
        <p:spPr>
          <a:xfrm>
            <a:off x="5964572" y="5108384"/>
            <a:ext cx="569307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r>
              <a:rPr lang="uk-UA" sz="1400" b="1" dirty="0"/>
              <a:t>1 </a:t>
            </a:r>
            <a:r>
              <a:rPr lang="uk-UA" sz="1400" b="1" dirty="0" smtClean="0"/>
              <a:t>Гарантія походження </a:t>
            </a:r>
            <a:r>
              <a:rPr lang="uk-UA" sz="1400" b="1" dirty="0"/>
              <a:t>= 1 </a:t>
            </a:r>
            <a:r>
              <a:rPr lang="uk-UA" sz="1400" b="1" dirty="0" err="1"/>
              <a:t>МВт∙</a:t>
            </a:r>
            <a:r>
              <a:rPr lang="uk-UA" sz="1400" b="1" dirty="0" err="1" smtClean="0"/>
              <a:t>год</a:t>
            </a:r>
            <a:endParaRPr lang="uk-UA" sz="1400" dirty="0"/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endParaRPr lang="uk-UA" sz="800" dirty="0"/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r>
              <a:rPr lang="uk-UA" sz="1400" dirty="0" smtClean="0"/>
              <a:t>Торгівля відбувається </a:t>
            </a:r>
            <a:r>
              <a:rPr lang="uk-UA" sz="1400" b="1" dirty="0" smtClean="0"/>
              <a:t>за вільними цінами</a:t>
            </a:r>
            <a:r>
              <a:rPr lang="uk-UA" sz="1400" dirty="0" smtClean="0"/>
              <a:t>, </a:t>
            </a:r>
            <a:br>
              <a:rPr lang="uk-UA" sz="1400" dirty="0" smtClean="0"/>
            </a:br>
            <a:r>
              <a:rPr lang="uk-UA" sz="1400" dirty="0" smtClean="0"/>
              <a:t>в тому числі на організованих торговельних платформах</a:t>
            </a:r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endParaRPr lang="uk-UA" sz="800" dirty="0"/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r>
              <a:rPr lang="uk-UA" sz="1400" b="1" dirty="0" smtClean="0"/>
              <a:t>АТ «Оператор ринку» є законодавчо визначеним майданчиком для організації та проведення торгів гарантіями походження</a:t>
            </a:r>
            <a:endParaRPr lang="uk-UA" sz="1400" b="1" dirty="0"/>
          </a:p>
        </p:txBody>
      </p: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0312E50A-A664-4DC3-A35B-01BF1526B2BB}"/>
              </a:ext>
            </a:extLst>
          </p:cNvPr>
          <p:cNvCxnSpPr/>
          <p:nvPr/>
        </p:nvCxnSpPr>
        <p:spPr>
          <a:xfrm>
            <a:off x="6096000" y="5021862"/>
            <a:ext cx="528507" cy="0"/>
          </a:xfrm>
          <a:prstGeom prst="line">
            <a:avLst/>
          </a:prstGeom>
          <a:ln w="19050">
            <a:solidFill>
              <a:srgbClr val="E377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 сполучна лінія 31">
            <a:extLst>
              <a:ext uri="{FF2B5EF4-FFF2-40B4-BE49-F238E27FC236}">
                <a16:creationId xmlns:a16="http://schemas.microsoft.com/office/drawing/2014/main" id="{075D43FB-B147-4B19-BB14-3EF922AA1B76}"/>
              </a:ext>
            </a:extLst>
          </p:cNvPr>
          <p:cNvCxnSpPr/>
          <p:nvPr/>
        </p:nvCxnSpPr>
        <p:spPr>
          <a:xfrm>
            <a:off x="11004675" y="6485753"/>
            <a:ext cx="528507" cy="0"/>
          </a:xfrm>
          <a:prstGeom prst="line">
            <a:avLst/>
          </a:prstGeom>
          <a:ln w="19050">
            <a:solidFill>
              <a:srgbClr val="E377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51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9D21A8-F23A-41EE-8EC5-969A042E3CEE}"/>
              </a:ext>
            </a:extLst>
          </p:cNvPr>
          <p:cNvSpPr txBox="1"/>
          <p:nvPr/>
        </p:nvSpPr>
        <p:spPr>
          <a:xfrm>
            <a:off x="3411390" y="310559"/>
            <a:ext cx="695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Roboto"/>
              </a:rPr>
              <a:t>Торгівля </a:t>
            </a:r>
            <a:r>
              <a:rPr lang="uk-UA" sz="2400" b="1" dirty="0" smtClean="0">
                <a:latin typeface="Roboto"/>
              </a:rPr>
              <a:t>на </a:t>
            </a:r>
            <a:r>
              <a:rPr lang="uk-UA" sz="2400" b="1" dirty="0">
                <a:latin typeface="Roboto"/>
              </a:rPr>
              <a:t>площадці Оператора ринку</a:t>
            </a:r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2604445D-B5FB-44D7-948F-CC46212388B0}"/>
              </a:ext>
            </a:extLst>
          </p:cNvPr>
          <p:cNvCxnSpPr>
            <a:cxnSpLocks/>
          </p:cNvCxnSpPr>
          <p:nvPr/>
        </p:nvCxnSpPr>
        <p:spPr>
          <a:xfrm>
            <a:off x="3517207" y="877058"/>
            <a:ext cx="26206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6F13D0-E127-401E-9535-89E2B4167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17" y="174648"/>
            <a:ext cx="1370206" cy="882255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987FEFE2-AA55-4079-884D-8D102F909EE4}"/>
              </a:ext>
            </a:extLst>
          </p:cNvPr>
          <p:cNvSpPr/>
          <p:nvPr/>
        </p:nvSpPr>
        <p:spPr>
          <a:xfrm>
            <a:off x="3605836" y="1285964"/>
            <a:ext cx="2383901" cy="116955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Платформа ОР для торгівлі ГП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00BA4A-070E-42F5-B397-BDBB07843C40}"/>
              </a:ext>
            </a:extLst>
          </p:cNvPr>
          <p:cNvSpPr txBox="1"/>
          <p:nvPr/>
        </p:nvSpPr>
        <p:spPr>
          <a:xfrm>
            <a:off x="3605837" y="2712971"/>
            <a:ext cx="238390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uk-UA" sz="1400" dirty="0" smtClean="0"/>
              <a:t>Торги </a:t>
            </a:r>
            <a:r>
              <a:rPr lang="uk-UA" sz="1400" dirty="0"/>
              <a:t>ГП </a:t>
            </a:r>
            <a:r>
              <a:rPr lang="uk-UA" sz="1400" dirty="0" smtClean="0"/>
              <a:t>здійснюються за </a:t>
            </a:r>
            <a:r>
              <a:rPr lang="uk-UA" sz="1400" dirty="0"/>
              <a:t>допомогою </a:t>
            </a:r>
            <a:r>
              <a:rPr lang="uk-UA" sz="1400" b="1" dirty="0" smtClean="0"/>
              <a:t>програмного забезпечення </a:t>
            </a:r>
            <a:br>
              <a:rPr lang="uk-UA" sz="1400" b="1" dirty="0" smtClean="0"/>
            </a:br>
            <a:r>
              <a:rPr lang="uk-UA" sz="1400" b="1" dirty="0" smtClean="0"/>
              <a:t>оператора ринку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uk-UA" sz="800" i="1" dirty="0" smtClean="0"/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uk-UA" sz="1400" dirty="0" smtClean="0"/>
              <a:t>Вимоги </a:t>
            </a:r>
            <a:r>
              <a:rPr lang="uk-UA" sz="1400" dirty="0"/>
              <a:t>щодо організації і проведення торгів </a:t>
            </a:r>
            <a:r>
              <a:rPr lang="uk-UA" sz="1400" dirty="0" smtClean="0"/>
              <a:t>ГП встановлюються у </a:t>
            </a:r>
            <a:r>
              <a:rPr lang="uk-UA" sz="1400" b="1" dirty="0" smtClean="0"/>
              <a:t>Правилах </a:t>
            </a:r>
            <a:r>
              <a:rPr lang="uk-UA" sz="1400" b="1" dirty="0"/>
              <a:t>продажу ГП </a:t>
            </a:r>
            <a:r>
              <a:rPr lang="ru-RU" sz="1400" b="1" dirty="0"/>
              <a:t>на </a:t>
            </a:r>
            <a:r>
              <a:rPr lang="uk-UA" sz="1400" b="1" dirty="0"/>
              <a:t>площадці оператора ринку </a:t>
            </a:r>
            <a:endParaRPr lang="uk-UA" sz="1400" b="1" dirty="0" smtClean="0"/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uk-UA" sz="800" b="1" dirty="0"/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uk-UA" sz="1400" b="1" dirty="0" smtClean="0"/>
              <a:t>Доступ </a:t>
            </a:r>
            <a:r>
              <a:rPr lang="uk-UA" sz="1400" b="1" dirty="0"/>
              <a:t>до </a:t>
            </a:r>
            <a:r>
              <a:rPr lang="uk-UA" sz="1400" b="1" dirty="0" smtClean="0"/>
              <a:t>платформи </a:t>
            </a:r>
            <a:r>
              <a:rPr lang="uk-UA" sz="1400" dirty="0" smtClean="0"/>
              <a:t>надається</a:t>
            </a:r>
            <a:r>
              <a:rPr lang="uk-UA" sz="1400" b="1" dirty="0" smtClean="0"/>
              <a:t> </a:t>
            </a:r>
            <a:r>
              <a:rPr lang="uk-UA" sz="1400" dirty="0" smtClean="0"/>
              <a:t>на </a:t>
            </a:r>
            <a:r>
              <a:rPr lang="uk-UA" sz="1400" dirty="0"/>
              <a:t>підставі </a:t>
            </a:r>
            <a:r>
              <a:rPr lang="ru-RU" sz="1400" dirty="0"/>
              <a:t>укладеного з оператором ринку </a:t>
            </a:r>
            <a:r>
              <a:rPr lang="ru-RU" sz="1400" dirty="0" smtClean="0"/>
              <a:t>договору </a:t>
            </a:r>
            <a:br>
              <a:rPr lang="ru-RU" sz="1400" dirty="0" smtClean="0"/>
            </a:br>
            <a:r>
              <a:rPr lang="ru-RU" sz="1400" i="1" dirty="0" smtClean="0"/>
              <a:t>(</a:t>
            </a:r>
            <a:r>
              <a:rPr lang="uk-UA" sz="1400" i="1" dirty="0" smtClean="0"/>
              <a:t>договір-приєднання)</a:t>
            </a:r>
            <a:endParaRPr lang="uk-UA" sz="1400" i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50A8C9-10BC-4607-9FE3-5D1D3385D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1632" r="22066" b="1632"/>
          <a:stretch/>
        </p:blipFill>
        <p:spPr>
          <a:xfrm>
            <a:off x="-844" y="-1"/>
            <a:ext cx="3204000" cy="6858000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5054A338-98C3-4AA8-BBB3-6BEDBEB216CB}"/>
              </a:ext>
            </a:extLst>
          </p:cNvPr>
          <p:cNvSpPr/>
          <p:nvPr/>
        </p:nvSpPr>
        <p:spPr>
          <a:xfrm>
            <a:off x="6474870" y="1285964"/>
            <a:ext cx="2383901" cy="116955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Організація торгів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5D33FA59-4407-43F4-88B2-D35DE42F26E5}"/>
              </a:ext>
            </a:extLst>
          </p:cNvPr>
          <p:cNvSpPr/>
          <p:nvPr/>
        </p:nvSpPr>
        <p:spPr>
          <a:xfrm>
            <a:off x="9343904" y="1285964"/>
            <a:ext cx="2383900" cy="1169551"/>
          </a:xfrm>
          <a:prstGeom prst="roundRect">
            <a:avLst/>
          </a:prstGeom>
          <a:solidFill>
            <a:srgbClr val="E3771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Проведення торгів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03E585B3-694A-4594-9AF3-E4B3253D00F9}"/>
              </a:ext>
            </a:extLst>
          </p:cNvPr>
          <p:cNvSpPr/>
          <p:nvPr/>
        </p:nvSpPr>
        <p:spPr>
          <a:xfrm>
            <a:off x="6469280" y="2712971"/>
            <a:ext cx="23839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uk-UA" sz="1400" dirty="0"/>
              <a:t>для</a:t>
            </a:r>
            <a:r>
              <a:rPr lang="ru-RU" sz="1400" dirty="0"/>
              <a:t> </a:t>
            </a:r>
            <a:r>
              <a:rPr lang="uk-UA" sz="1400" dirty="0"/>
              <a:t>участі у торгах ГП </a:t>
            </a:r>
            <a:r>
              <a:rPr lang="uk-UA" sz="1400" b="1" dirty="0"/>
              <a:t>учасники подають заявки та надають гарантійне забезпечення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uk-UA" sz="1400" dirty="0"/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uk-UA" sz="1400" b="1" dirty="0"/>
              <a:t>календар торгів ГП </a:t>
            </a:r>
            <a:r>
              <a:rPr lang="uk-UA" sz="1400" dirty="0"/>
              <a:t>містить інформацію про час проведення, перенесення або скасування торгів ГП 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uk-UA" sz="1400" dirty="0"/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uk-UA" sz="1400" b="1" dirty="0"/>
              <a:t>учасник несе відповідальність </a:t>
            </a:r>
            <a:r>
              <a:rPr lang="uk-UA" sz="1400" dirty="0"/>
              <a:t>за правильність, повноту, своєчасність </a:t>
            </a:r>
            <a:r>
              <a:rPr lang="uk-UA" sz="1400" dirty="0" smtClean="0"/>
              <a:t>поданих заявок</a:t>
            </a:r>
            <a:endParaRPr lang="uk-UA" sz="1400" dirty="0"/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03A1100E-28B7-4FB9-B306-4B54EBC4C921}"/>
              </a:ext>
            </a:extLst>
          </p:cNvPr>
          <p:cNvSpPr/>
          <p:nvPr/>
        </p:nvSpPr>
        <p:spPr>
          <a:xfrm>
            <a:off x="9343904" y="2712971"/>
            <a:ext cx="23839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r>
              <a:rPr lang="uk-UA" sz="1400" b="1" dirty="0"/>
              <a:t>Види </a:t>
            </a:r>
            <a:r>
              <a:rPr lang="uk-UA" sz="1400" b="1" dirty="0" smtClean="0"/>
              <a:t>торгів ГП: </a:t>
            </a:r>
            <a:endParaRPr lang="uk-UA" sz="1400" b="1" dirty="0"/>
          </a:p>
          <a:p>
            <a:pPr marL="742950" lvl="1" indent="-285750">
              <a:buClr>
                <a:srgbClr val="E3771D"/>
              </a:buClr>
              <a:buFont typeface="Courier New" panose="02070309020205020404" pitchFamily="49" charset="0"/>
              <a:buChar char="o"/>
            </a:pPr>
            <a:r>
              <a:rPr lang="uk-UA" sz="1400" i="1" dirty="0"/>
              <a:t>безперервні</a:t>
            </a:r>
          </a:p>
          <a:p>
            <a:pPr marL="742950" lvl="1" indent="-285750">
              <a:buClr>
                <a:srgbClr val="E3771D"/>
              </a:buClr>
              <a:buFont typeface="Courier New" panose="02070309020205020404" pitchFamily="49" charset="0"/>
              <a:buChar char="o"/>
            </a:pPr>
            <a:r>
              <a:rPr lang="uk-UA" sz="1400" i="1" dirty="0"/>
              <a:t>індивідуальні</a:t>
            </a:r>
          </a:p>
          <a:p>
            <a:pPr lvl="1">
              <a:buClr>
                <a:srgbClr val="E3771D"/>
              </a:buClr>
            </a:pPr>
            <a:endParaRPr lang="uk-UA" sz="1400" b="1" dirty="0"/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r>
              <a:rPr lang="uk-UA" sz="1400" b="1" dirty="0"/>
              <a:t>Види продуктів:</a:t>
            </a:r>
          </a:p>
          <a:p>
            <a:pPr marL="742950" lvl="1" indent="-285750">
              <a:buClr>
                <a:srgbClr val="E3771D"/>
              </a:buClr>
              <a:buFont typeface="Courier New" panose="02070309020205020404" pitchFamily="49" charset="0"/>
              <a:buChar char="o"/>
            </a:pPr>
            <a:r>
              <a:rPr lang="uk-UA" sz="1400" i="1" dirty="0"/>
              <a:t>стандартизовані</a:t>
            </a:r>
          </a:p>
          <a:p>
            <a:pPr marL="742950" lvl="1" indent="-285750">
              <a:buClr>
                <a:srgbClr val="E3771D"/>
              </a:buClr>
              <a:buFont typeface="Courier New" panose="02070309020205020404" pitchFamily="49" charset="0"/>
              <a:buChar char="o"/>
            </a:pPr>
            <a:r>
              <a:rPr lang="uk-UA" sz="1400" i="1" dirty="0"/>
              <a:t>спеціальні </a:t>
            </a:r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endParaRPr lang="uk-UA" sz="1400" i="1" dirty="0"/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r>
              <a:rPr lang="uk-UA" sz="1400" b="1" dirty="0"/>
              <a:t>Обсяг та ціна </a:t>
            </a:r>
            <a:r>
              <a:rPr lang="uk-UA" sz="1400" b="1" dirty="0" smtClean="0"/>
              <a:t/>
            </a:r>
            <a:br>
              <a:rPr lang="uk-UA" sz="1400" b="1" dirty="0" smtClean="0"/>
            </a:br>
            <a:r>
              <a:rPr lang="uk-UA" sz="1400" b="1" dirty="0" smtClean="0"/>
              <a:t>купівлі-продажу ГП</a:t>
            </a:r>
            <a:endParaRPr lang="uk-UA" sz="1400" b="1" dirty="0"/>
          </a:p>
          <a:p>
            <a:pPr marL="742950" lvl="1" indent="-285750">
              <a:buClr>
                <a:srgbClr val="E3771D"/>
              </a:buClr>
              <a:buFont typeface="Courier New" panose="02070309020205020404" pitchFamily="49" charset="0"/>
              <a:buChar char="o"/>
            </a:pPr>
            <a:r>
              <a:rPr lang="uk-UA" sz="1400" i="1" dirty="0"/>
              <a:t>визначаються автоматично згідно з відповідними алгоритмами узгодження заявок</a:t>
            </a:r>
          </a:p>
          <a:p>
            <a:pPr marL="285750" indent="-285750">
              <a:buClr>
                <a:srgbClr val="E3771D"/>
              </a:buClr>
              <a:buFont typeface="Wingdings" panose="05000000000000000000" pitchFamily="2" charset="2"/>
              <a:buChar char="§"/>
            </a:pP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1269418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9D21A8-F23A-41EE-8EC5-969A042E3CEE}"/>
              </a:ext>
            </a:extLst>
          </p:cNvPr>
          <p:cNvSpPr txBox="1"/>
          <p:nvPr/>
        </p:nvSpPr>
        <p:spPr>
          <a:xfrm>
            <a:off x="3411390" y="310559"/>
            <a:ext cx="695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Торги гарантіями походження у </a:t>
            </a:r>
            <a:r>
              <a:rPr lang="uk-UA" sz="2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</a:t>
            </a:r>
            <a:endParaRPr lang="uk-UA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2604445D-B5FB-44D7-948F-CC46212388B0}"/>
              </a:ext>
            </a:extLst>
          </p:cNvPr>
          <p:cNvCxnSpPr>
            <a:cxnSpLocks/>
          </p:cNvCxnSpPr>
          <p:nvPr/>
        </p:nvCxnSpPr>
        <p:spPr>
          <a:xfrm>
            <a:off x="3517207" y="877058"/>
            <a:ext cx="26206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3D276A8-CDCB-4AB2-B8C5-811B60194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17" y="174648"/>
            <a:ext cx="1370206" cy="882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94EDAA-AEE7-46B6-8F19-807B492FC56C}"/>
              </a:ext>
            </a:extLst>
          </p:cNvPr>
          <p:cNvSpPr txBox="1"/>
          <p:nvPr/>
        </p:nvSpPr>
        <p:spPr>
          <a:xfrm>
            <a:off x="3958523" y="1098435"/>
            <a:ext cx="5151498" cy="655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400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Період проведення: </a:t>
            </a:r>
            <a:r>
              <a:rPr lang="uk-UA" sz="14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жовтень-грудень 2024 року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400" b="1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</a:t>
            </a:r>
            <a:r>
              <a:rPr lang="uk-UA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оргова площадка: </a:t>
            </a:r>
            <a:r>
              <a:rPr lang="uk-UA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АТ «Оператор ринку</a:t>
            </a:r>
            <a:r>
              <a:rPr lang="uk-UA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uk-UA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BB7BA32B-1CD7-41F6-8B45-EE072FE9BF8B}"/>
              </a:ext>
            </a:extLst>
          </p:cNvPr>
          <p:cNvCxnSpPr>
            <a:cxnSpLocks/>
          </p:cNvCxnSpPr>
          <p:nvPr/>
        </p:nvCxnSpPr>
        <p:spPr>
          <a:xfrm>
            <a:off x="3465407" y="2570354"/>
            <a:ext cx="2134546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98C402-5911-4363-A47A-5999D48FA833}"/>
              </a:ext>
            </a:extLst>
          </p:cNvPr>
          <p:cNvSpPr txBox="1"/>
          <p:nvPr/>
        </p:nvSpPr>
        <p:spPr>
          <a:xfrm>
            <a:off x="3288542" y="2089806"/>
            <a:ext cx="25079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Кількість </a:t>
            </a:r>
            <a:r>
              <a:rPr lang="uk-UA" sz="1400" b="1" kern="100" dirty="0" smtClean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учасників </a:t>
            </a:r>
            <a:r>
              <a:rPr lang="uk-UA" sz="1100" i="1" kern="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зареєстрованих на платформі</a:t>
            </a:r>
            <a:endParaRPr lang="uk-UA" sz="1400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4DBA87-B9FF-4355-A201-95EBFC27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120" r="56283"/>
          <a:stretch/>
        </p:blipFill>
        <p:spPr>
          <a:xfrm>
            <a:off x="0" y="0"/>
            <a:ext cx="3204000" cy="6858000"/>
          </a:xfrm>
          <a:prstGeom prst="rect">
            <a:avLst/>
          </a:prstGeom>
        </p:spPr>
      </p:pic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id="{C80F75CC-4481-487E-8377-E2EE5900665F}"/>
              </a:ext>
            </a:extLst>
          </p:cNvPr>
          <p:cNvCxnSpPr>
            <a:cxnSpLocks/>
          </p:cNvCxnSpPr>
          <p:nvPr/>
        </p:nvCxnSpPr>
        <p:spPr>
          <a:xfrm>
            <a:off x="3958522" y="1056903"/>
            <a:ext cx="47645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26EC00B4-09E2-45AA-86C3-EC4C4DDD5419}"/>
              </a:ext>
            </a:extLst>
          </p:cNvPr>
          <p:cNvCxnSpPr>
            <a:cxnSpLocks/>
          </p:cNvCxnSpPr>
          <p:nvPr/>
        </p:nvCxnSpPr>
        <p:spPr>
          <a:xfrm>
            <a:off x="8139796" y="1754384"/>
            <a:ext cx="47645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D2F1B823-A2B0-41D7-BC4D-39586EE82F79}"/>
              </a:ext>
            </a:extLst>
          </p:cNvPr>
          <p:cNvSpPr/>
          <p:nvPr/>
        </p:nvSpPr>
        <p:spPr>
          <a:xfrm>
            <a:off x="3649890" y="2727417"/>
            <a:ext cx="1765580" cy="1617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71</a:t>
            </a:r>
            <a:endParaRPr lang="uk-UA" b="1" dirty="0"/>
          </a:p>
        </p:txBody>
      </p: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33C11674-7B3D-44A2-9654-599B977B875D}"/>
              </a:ext>
            </a:extLst>
          </p:cNvPr>
          <p:cNvCxnSpPr>
            <a:cxnSpLocks/>
          </p:cNvCxnSpPr>
          <p:nvPr/>
        </p:nvCxnSpPr>
        <p:spPr>
          <a:xfrm>
            <a:off x="6481704" y="2570354"/>
            <a:ext cx="2134546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757517E-F02E-4D42-9510-0B296FA3DDCE}"/>
              </a:ext>
            </a:extLst>
          </p:cNvPr>
          <p:cNvSpPr txBox="1"/>
          <p:nvPr/>
        </p:nvSpPr>
        <p:spPr>
          <a:xfrm>
            <a:off x="6285201" y="2089806"/>
            <a:ext cx="25096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Середньозважена </a:t>
            </a:r>
            <a:r>
              <a:rPr lang="uk-UA" sz="1400" b="1" kern="100" dirty="0" smtClean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ціна </a:t>
            </a:r>
            <a:r>
              <a:rPr lang="uk-UA" sz="1100" i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грн</a:t>
            </a:r>
            <a:r>
              <a:rPr lang="en-US" sz="1100" i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uk-UA" sz="1100" i="1" kern="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МВт*год</a:t>
            </a:r>
            <a:endParaRPr lang="uk-UA" sz="1600" i="1" dirty="0"/>
          </a:p>
        </p:txBody>
      </p:sp>
      <p:graphicFrame>
        <p:nvGraphicFramePr>
          <p:cNvPr id="32" name="Таблиця 31">
            <a:extLst>
              <a:ext uri="{FF2B5EF4-FFF2-40B4-BE49-F238E27FC236}">
                <a16:creationId xmlns:a16="http://schemas.microsoft.com/office/drawing/2014/main" id="{664B07EF-4077-4A54-942C-BC45FD0FE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729998"/>
              </p:ext>
            </p:extLst>
          </p:nvPr>
        </p:nvGraphicFramePr>
        <p:xfrm>
          <a:off x="3958522" y="5364198"/>
          <a:ext cx="6755525" cy="1233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7412">
                  <a:extLst>
                    <a:ext uri="{9D8B030D-6E8A-4147-A177-3AD203B41FA5}">
                      <a16:colId xmlns:a16="http://schemas.microsoft.com/office/drawing/2014/main" val="345187120"/>
                    </a:ext>
                  </a:extLst>
                </a:gridCol>
                <a:gridCol w="3378113">
                  <a:extLst>
                    <a:ext uri="{9D8B030D-6E8A-4147-A177-3AD203B41FA5}">
                      <a16:colId xmlns:a16="http://schemas.microsoft.com/office/drawing/2014/main" val="3711281702"/>
                    </a:ext>
                  </a:extLst>
                </a:gridCol>
              </a:tblGrid>
              <a:tr h="308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i="0" kern="0" dirty="0">
                          <a:solidFill>
                            <a:schemeClr val="bg1"/>
                          </a:solidFill>
                          <a:effectLst/>
                        </a:rPr>
                        <a:t>OKTE</a:t>
                      </a:r>
                      <a:r>
                        <a:rPr lang="en-US" sz="1200" b="1" i="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b="0" i="0" kern="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uk-UA" sz="1200" b="0" i="0" kern="0" dirty="0">
                          <a:solidFill>
                            <a:schemeClr val="bg1"/>
                          </a:solidFill>
                          <a:effectLst/>
                        </a:rPr>
                        <a:t>Словаччина)</a:t>
                      </a:r>
                      <a:endParaRPr lang="uk-UA" sz="1100" b="0" i="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kern="0" dirty="0">
                          <a:solidFill>
                            <a:schemeClr val="tx1"/>
                          </a:solidFill>
                          <a:effectLst/>
                        </a:rPr>
                        <a:t>39,5 – 83,5</a:t>
                      </a:r>
                      <a:endParaRPr lang="uk-UA" sz="11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798108"/>
                  </a:ext>
                </a:extLst>
              </a:tr>
              <a:tr h="308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i="0" kern="0" dirty="0">
                          <a:solidFill>
                            <a:schemeClr val="bg1"/>
                          </a:solidFill>
                          <a:effectLst/>
                        </a:rPr>
                        <a:t>HUPX</a:t>
                      </a:r>
                      <a:r>
                        <a:rPr lang="uk-UA" sz="1200" b="0" i="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uk-UA" sz="1200" b="0" i="0" kern="0" dirty="0" smtClean="0">
                          <a:solidFill>
                            <a:schemeClr val="bg1"/>
                          </a:solidFill>
                          <a:effectLst/>
                        </a:rPr>
                        <a:t>(європейський </a:t>
                      </a:r>
                      <a:r>
                        <a:rPr lang="uk-UA" sz="1200" b="0" i="0" kern="0" dirty="0">
                          <a:solidFill>
                            <a:schemeClr val="bg1"/>
                          </a:solidFill>
                          <a:effectLst/>
                        </a:rPr>
                        <a:t>ринок)</a:t>
                      </a:r>
                      <a:endParaRPr lang="uk-UA" sz="1100" b="0" i="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kern="0" dirty="0">
                          <a:solidFill>
                            <a:schemeClr val="tx1"/>
                          </a:solidFill>
                          <a:effectLst/>
                        </a:rPr>
                        <a:t>26,9 – 79,9</a:t>
                      </a:r>
                      <a:endParaRPr lang="uk-UA" sz="11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197980"/>
                  </a:ext>
                </a:extLst>
              </a:tr>
              <a:tr h="308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i="0" kern="0" dirty="0">
                          <a:solidFill>
                            <a:schemeClr val="bg1"/>
                          </a:solidFill>
                          <a:effectLst/>
                        </a:rPr>
                        <a:t>EEX</a:t>
                      </a:r>
                      <a:r>
                        <a:rPr lang="uk-UA" sz="1200" b="0" i="0" kern="0" dirty="0">
                          <a:solidFill>
                            <a:schemeClr val="bg1"/>
                          </a:solidFill>
                          <a:effectLst/>
                        </a:rPr>
                        <a:t> (Франція)</a:t>
                      </a:r>
                      <a:endParaRPr lang="uk-UA" sz="1100" b="0" i="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kern="0" dirty="0">
                          <a:solidFill>
                            <a:schemeClr val="tx1"/>
                          </a:solidFill>
                          <a:effectLst/>
                        </a:rPr>
                        <a:t>28,7 – 29,6</a:t>
                      </a:r>
                      <a:endParaRPr lang="uk-UA" sz="11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644139"/>
                  </a:ext>
                </a:extLst>
              </a:tr>
              <a:tr h="308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i="0" kern="0" dirty="0">
                          <a:solidFill>
                            <a:schemeClr val="bg1"/>
                          </a:solidFill>
                          <a:effectLst/>
                        </a:rPr>
                        <a:t>CROPEX</a:t>
                      </a:r>
                      <a:r>
                        <a:rPr lang="uk-UA" sz="1200" b="0" i="0" kern="0" dirty="0">
                          <a:solidFill>
                            <a:schemeClr val="bg1"/>
                          </a:solidFill>
                          <a:effectLst/>
                        </a:rPr>
                        <a:t> (Хорватія)</a:t>
                      </a:r>
                      <a:endParaRPr lang="uk-UA" sz="1100" b="0" i="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uk-UA" sz="1200" b="1" kern="0" dirty="0">
                          <a:solidFill>
                            <a:schemeClr val="tx1"/>
                          </a:solidFill>
                          <a:effectLst/>
                        </a:rPr>
                        <a:t>22,5 – 25,6</a:t>
                      </a:r>
                      <a:endParaRPr lang="uk-UA" sz="11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591350"/>
                  </a:ext>
                </a:extLst>
              </a:tr>
            </a:tbl>
          </a:graphicData>
        </a:graphic>
      </p:graphicFrame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AAE12CAC-42F6-4CF5-94D5-48E98F53DCED}"/>
              </a:ext>
            </a:extLst>
          </p:cNvPr>
          <p:cNvCxnSpPr>
            <a:cxnSpLocks/>
          </p:cNvCxnSpPr>
          <p:nvPr/>
        </p:nvCxnSpPr>
        <p:spPr>
          <a:xfrm>
            <a:off x="3916577" y="5195431"/>
            <a:ext cx="213454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C5E7825-0901-43BB-9AD3-8BE045CFAE05}"/>
              </a:ext>
            </a:extLst>
          </p:cNvPr>
          <p:cNvSpPr txBox="1"/>
          <p:nvPr/>
        </p:nvSpPr>
        <p:spPr>
          <a:xfrm>
            <a:off x="3858216" y="4709298"/>
            <a:ext cx="66530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Діапазон цін на ГП </a:t>
            </a:r>
            <a:r>
              <a:rPr lang="uk-UA" sz="1400" b="1" kern="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торгових платформах в ЄС у 2024 </a:t>
            </a:r>
            <a:br>
              <a:rPr lang="uk-UA" sz="1400" b="1" kern="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uk-UA" sz="1100" i="1" kern="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грн</a:t>
            </a:r>
            <a:r>
              <a:rPr lang="en-US" sz="1100" i="1" kern="100" dirty="0">
                <a:latin typeface="Roboto" panose="0200000000000000000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uk-UA" sz="1100" i="1" kern="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МВт*</a:t>
            </a:r>
            <a:r>
              <a:rPr lang="uk-UA" sz="1100" i="1" kern="100" dirty="0" smtClean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год</a:t>
            </a:r>
            <a:endParaRPr lang="uk-UA" sz="1600" b="1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53EC4EF-6742-4489-8D6D-0B06834344CC}"/>
              </a:ext>
            </a:extLst>
          </p:cNvPr>
          <p:cNvSpPr/>
          <p:nvPr/>
        </p:nvSpPr>
        <p:spPr>
          <a:xfrm>
            <a:off x="6693157" y="2727214"/>
            <a:ext cx="1765580" cy="161741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1</a:t>
            </a:r>
            <a:r>
              <a:rPr lang="en-US" sz="3600" b="1" dirty="0"/>
              <a:t>3</a:t>
            </a:r>
            <a:r>
              <a:rPr lang="uk-UA" sz="3600" b="1" dirty="0"/>
              <a:t>,1</a:t>
            </a:r>
            <a:endParaRPr lang="uk-UA" sz="1600" b="1" dirty="0"/>
          </a:p>
        </p:txBody>
      </p:sp>
      <p:cxnSp>
        <p:nvCxnSpPr>
          <p:cNvPr id="21" name="Пряма сполучна лінія 20">
            <a:extLst>
              <a:ext uri="{FF2B5EF4-FFF2-40B4-BE49-F238E27FC236}">
                <a16:creationId xmlns:a16="http://schemas.microsoft.com/office/drawing/2014/main" id="{CB26E541-EFE9-4DF6-AC0D-3CA3D12673B3}"/>
              </a:ext>
            </a:extLst>
          </p:cNvPr>
          <p:cNvCxnSpPr>
            <a:cxnSpLocks/>
          </p:cNvCxnSpPr>
          <p:nvPr/>
        </p:nvCxnSpPr>
        <p:spPr>
          <a:xfrm>
            <a:off x="9443984" y="2566860"/>
            <a:ext cx="2134546" cy="0"/>
          </a:xfrm>
          <a:prstGeom prst="line">
            <a:avLst/>
          </a:prstGeom>
          <a:ln w="19050">
            <a:solidFill>
              <a:srgbClr val="E377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14412C-A926-46F3-8FD8-464505E90915}"/>
              </a:ext>
            </a:extLst>
          </p:cNvPr>
          <p:cNvSpPr txBox="1"/>
          <p:nvPr/>
        </p:nvSpPr>
        <p:spPr>
          <a:xfrm>
            <a:off x="9386040" y="2092007"/>
            <a:ext cx="22826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kern="100" dirty="0" smtClean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Обсяг</a:t>
            </a:r>
            <a:r>
              <a:rPr lang="uk-UA" sz="1400" b="1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uk-UA" sz="1400" b="1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uk-UA" sz="1100" i="1" kern="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МВт*год</a:t>
            </a:r>
            <a:endParaRPr lang="uk-UA" sz="1100" i="1" kern="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uk-UA" sz="1600" i="1" dirty="0"/>
          </a:p>
        </p:txBody>
      </p:sp>
      <p:graphicFrame>
        <p:nvGraphicFramePr>
          <p:cNvPr id="6" name="Діаграма 5">
            <a:extLst>
              <a:ext uri="{FF2B5EF4-FFF2-40B4-BE49-F238E27FC236}">
                <a16:creationId xmlns:a16="http://schemas.microsoft.com/office/drawing/2014/main" id="{5048F05C-EA55-4395-AB39-1322EBBAF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452276"/>
              </p:ext>
            </p:extLst>
          </p:nvPr>
        </p:nvGraphicFramePr>
        <p:xfrm>
          <a:off x="9301498" y="2459970"/>
          <a:ext cx="2472067" cy="220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564556-7237-44DA-8EA7-8973E98F245D}"/>
              </a:ext>
            </a:extLst>
          </p:cNvPr>
          <p:cNvSpPr txBox="1"/>
          <p:nvPr/>
        </p:nvSpPr>
        <p:spPr>
          <a:xfrm>
            <a:off x="11221959" y="3757315"/>
            <a:ext cx="742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dirty="0"/>
              <a:t>Ж</a:t>
            </a:r>
            <a:r>
              <a:rPr lang="uk-UA" sz="1000" dirty="0" smtClean="0"/>
              <a:t>овтень</a:t>
            </a:r>
            <a:endParaRPr lang="uk-UA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4A04C1-9369-4112-BEC9-0B6A6D6DDD52}"/>
              </a:ext>
            </a:extLst>
          </p:cNvPr>
          <p:cNvSpPr txBox="1"/>
          <p:nvPr/>
        </p:nvSpPr>
        <p:spPr>
          <a:xfrm>
            <a:off x="9035935" y="3757316"/>
            <a:ext cx="742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dirty="0"/>
              <a:t>Листопад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20DC51-831E-4612-8EFA-41EDA12FFC49}"/>
              </a:ext>
            </a:extLst>
          </p:cNvPr>
          <p:cNvSpPr txBox="1"/>
          <p:nvPr/>
        </p:nvSpPr>
        <p:spPr>
          <a:xfrm>
            <a:off x="9369898" y="2690210"/>
            <a:ext cx="742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dirty="0"/>
              <a:t>Грудень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8EC05-EB3F-4CA6-818A-B94600394137}"/>
              </a:ext>
            </a:extLst>
          </p:cNvPr>
          <p:cNvSpPr txBox="1"/>
          <p:nvPr/>
        </p:nvSpPr>
        <p:spPr>
          <a:xfrm>
            <a:off x="9928615" y="3361671"/>
            <a:ext cx="1197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122 393</a:t>
            </a:r>
          </a:p>
        </p:txBody>
      </p:sp>
    </p:spTree>
    <p:extLst>
      <p:ext uri="{BB962C8B-B14F-4D97-AF65-F5344CB8AC3E}">
        <p14:creationId xmlns:p14="http://schemas.microsoft.com/office/powerpoint/2010/main" val="5705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47B7EE-007B-4AD6-8C44-0622AF7C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1632" r="22066" b="1632"/>
          <a:stretch/>
        </p:blipFill>
        <p:spPr>
          <a:xfrm>
            <a:off x="-844" y="-1"/>
            <a:ext cx="3204000" cy="6858000"/>
          </a:xfrm>
          <a:prstGeom prst="rect">
            <a:avLst/>
          </a:prstGeom>
        </p:spPr>
      </p:pic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D65FEF49-F518-4800-8203-56B146BF4972}"/>
              </a:ext>
            </a:extLst>
          </p:cNvPr>
          <p:cNvCxnSpPr>
            <a:cxnSpLocks/>
          </p:cNvCxnSpPr>
          <p:nvPr/>
        </p:nvCxnSpPr>
        <p:spPr>
          <a:xfrm>
            <a:off x="3517207" y="877058"/>
            <a:ext cx="26206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1C60F94-BA46-46B2-B2CB-43E540085190}"/>
              </a:ext>
            </a:extLst>
          </p:cNvPr>
          <p:cNvSpPr txBox="1"/>
          <p:nvPr/>
        </p:nvSpPr>
        <p:spPr>
          <a:xfrm>
            <a:off x="3411390" y="310559"/>
            <a:ext cx="695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Стимулювання попиту на ГП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0B4318-A106-4AC0-9C52-BBE276F6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4"/>
          <a:stretch/>
        </p:blipFill>
        <p:spPr>
          <a:xfrm>
            <a:off x="0" y="0"/>
            <a:ext cx="3204593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17F264-A121-4ADC-9DE8-7BF76E05C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717" y="174648"/>
            <a:ext cx="1370206" cy="882255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C72C173F-98D0-4FE5-BD56-BED5D67EF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58420"/>
              </p:ext>
            </p:extLst>
          </p:nvPr>
        </p:nvGraphicFramePr>
        <p:xfrm>
          <a:off x="3411390" y="11617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3317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646</Words>
  <Application>Microsoft Office PowerPoint</Application>
  <PresentationFormat>Широкий екран</PresentationFormat>
  <Paragraphs>82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Roboto</vt:lpstr>
      <vt:lpstr>Times New Roman</vt:lpstr>
      <vt:lpstr>Wingdings</vt:lpstr>
      <vt:lpstr>Тема Office</vt:lpstr>
      <vt:lpstr>ГАРАНТІЇ ПОХОДЖЕННЯ  ЯК ІНСТРУМЕНТ ДОХОДУ ДЛЯ ВДЕ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Дорожня карта market coupling в Україні</dc:title>
  <dc:creator>Шемлій Сергій</dc:creator>
  <cp:lastModifiedBy>Котляренко Марина</cp:lastModifiedBy>
  <cp:revision>315</cp:revision>
  <dcterms:created xsi:type="dcterms:W3CDTF">2024-08-13T08:17:50Z</dcterms:created>
  <dcterms:modified xsi:type="dcterms:W3CDTF">2025-02-18T12:06:31Z</dcterms:modified>
</cp:coreProperties>
</file>