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embeddedFontLst>
    <p:embeddedFont>
      <p:font typeface="Dela Gothic One" panose="020B0604020202020204" charset="-128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13">
          <p15:clr>
            <a:srgbClr val="747775"/>
          </p15:clr>
        </p15:guide>
        <p15:guide id="2" orient="horz" pos="567">
          <p15:clr>
            <a:srgbClr val="747775"/>
          </p15:clr>
        </p15:guide>
        <p15:guide id="3" pos="55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7"/>
      </p:cViewPr>
      <p:guideLst>
        <p:guide pos="113"/>
        <p:guide orient="horz" pos="567"/>
        <p:guide pos="55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4737dcb27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4737dcb27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5580f3ce8_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5580f3ce8_5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5580f3ce8_5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5580f3ce8_5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46dc0f65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46dc0f65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5580f3ce8_5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5580f3ce8_5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5580f3ce8_5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5580f3ce8_5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5580f3ce8_5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35580f3ce8_5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35580f3ce8_5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35580f3ce8_5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35580f3ce8_5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35580f3ce8_5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346dc0f65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346dc0f65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346dc0f65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346dc0f65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346dc0f65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346dc0f655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346dc0f655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346dc0f655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346dc0f655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346dc0f655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35580f3ce8_5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35580f3ce8_5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35580f3ce8_5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35580f3ce8_5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34737dcb27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34737dcb27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34737dcb27_3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34737dcb27_3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411750"/>
            <a:ext cx="8520600" cy="17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4280" dirty="0">
                <a:solidFill>
                  <a:srgbClr val="F8A74B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СОНЯЧНІ СТАНЦІЇ, </a:t>
            </a:r>
            <a:endParaRPr sz="4280" dirty="0">
              <a:solidFill>
                <a:srgbClr val="F8A74B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308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як один з ключових елементів майбутньої енергосистеми країни</a:t>
            </a:r>
            <a:endParaRPr sz="308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361" y="523937"/>
            <a:ext cx="2595087" cy="838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/>
          <p:cNvCxnSpPr/>
          <p:nvPr/>
        </p:nvCxnSpPr>
        <p:spPr>
          <a:xfrm>
            <a:off x="450300" y="3366475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596281-8C6C-47EF-A56F-4AE8789E4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3366475"/>
            <a:ext cx="8596105" cy="8352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127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СПІКЕР</a:t>
            </a:r>
            <a:endParaRPr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9115" y="699875"/>
            <a:ext cx="3211200" cy="4329600"/>
          </a:xfrm>
          <a:prstGeom prst="roundRect">
            <a:avLst>
              <a:gd name="adj" fmla="val 9244"/>
            </a:avLst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4D93C6-0404-4F2F-81BE-6BD39952F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433" y="694311"/>
            <a:ext cx="4858933" cy="43407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32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ПОТОЧНИЙ СТАН ЕНЕРГЕТИКИ В УКРАЇНІ</a:t>
            </a:r>
            <a:endParaRPr sz="232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BBAB54-D5D0-4350-BAE6-65EA32D38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071" y="976442"/>
            <a:ext cx="8327858" cy="36335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32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ПОЛІТИЧНІ АСПЕКТИ</a:t>
            </a:r>
            <a:endParaRPr sz="232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050" y="978975"/>
            <a:ext cx="896200" cy="8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6451" y="902775"/>
            <a:ext cx="1022325" cy="102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45743-FB09-461C-AAC8-49617F716F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00" y="1890057"/>
            <a:ext cx="8559526" cy="30848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265117" y="6987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ЛАБОРАТОРІЯ </a:t>
            </a:r>
            <a:r>
              <a:rPr lang="uk" dirty="0">
                <a:solidFill>
                  <a:srgbClr val="F8A74B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ОНКОТЕСТИ: </a:t>
            </a:r>
            <a:endParaRPr dirty="0">
              <a:solidFill>
                <a:srgbClr val="F8A74B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uk" sz="1911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ДАХОВА СТАНЦІЯ 100 кВт </a:t>
            </a:r>
            <a:endParaRPr sz="1911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102" name="Google Shape;102;p17"/>
          <p:cNvCxnSpPr/>
          <p:nvPr/>
        </p:nvCxnSpPr>
        <p:spPr>
          <a:xfrm>
            <a:off x="291750" y="614200"/>
            <a:ext cx="84348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13" name="Google Shape;113;p17"/>
          <p:cNvPicPr preferRelativeResize="0"/>
          <p:nvPr/>
        </p:nvPicPr>
        <p:blipFill rotWithShape="1">
          <a:blip r:embed="rId4">
            <a:alphaModFix/>
          </a:blip>
          <a:srcRect t="33805"/>
          <a:stretch/>
        </p:blipFill>
        <p:spPr>
          <a:xfrm>
            <a:off x="5368350" y="981375"/>
            <a:ext cx="3365700" cy="3960900"/>
          </a:xfrm>
          <a:prstGeom prst="roundRect">
            <a:avLst>
              <a:gd name="adj" fmla="val 7353"/>
            </a:avLst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94DAB6-2DE5-483D-85FD-E719198D42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17" y="997821"/>
            <a:ext cx="4938188" cy="39444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311699" y="168600"/>
            <a:ext cx="865147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42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Фінансові стимули та інвестиційна підтримка</a:t>
            </a:r>
            <a:endParaRPr sz="242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52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861A08-800D-4AA4-938E-473A08987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26" y="932902"/>
            <a:ext cx="8797290" cy="40419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61084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242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Фінансові стимули та інвестиційна підтримка</a:t>
            </a:r>
            <a:endParaRPr sz="242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32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D56C0E-F928-4CF7-B07E-D0109C5F8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181" y="1437496"/>
            <a:ext cx="8187638" cy="25971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ТЕХНОЛОГІЧНІ АСПЕКТИ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156" name="Google Shape;156;p20"/>
          <p:cNvPicPr preferRelativeResize="0"/>
          <p:nvPr/>
        </p:nvPicPr>
        <p:blipFill rotWithShape="1">
          <a:blip r:embed="rId4">
            <a:alphaModFix/>
          </a:blip>
          <a:srcRect t="10952"/>
          <a:stretch/>
        </p:blipFill>
        <p:spPr>
          <a:xfrm>
            <a:off x="5089500" y="2621925"/>
            <a:ext cx="3606600" cy="2428500"/>
          </a:xfrm>
          <a:prstGeom prst="roundRect">
            <a:avLst>
              <a:gd name="adj" fmla="val 9730"/>
            </a:avLst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AF552B-5386-491C-8466-828B6DF2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648732"/>
            <a:ext cx="8437595" cy="44016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ТЕХНОЛОГІЧНІ АСПЕКТИ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sp>
        <p:nvSpPr>
          <p:cNvPr id="167" name="Google Shape;167;p21"/>
          <p:cNvSpPr/>
          <p:nvPr/>
        </p:nvSpPr>
        <p:spPr>
          <a:xfrm>
            <a:off x="5254125" y="1249525"/>
            <a:ext cx="234300" cy="423900"/>
          </a:xfrm>
          <a:prstGeom prst="roundRect">
            <a:avLst>
              <a:gd name="adj" fmla="val 16667"/>
            </a:avLst>
          </a:prstGeom>
          <a:solidFill>
            <a:srgbClr val="1C5FA7"/>
          </a:solidFill>
          <a:ln w="9525" cap="flat" cmpd="sng">
            <a:solidFill>
              <a:srgbClr val="1C5F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1"/>
          <p:cNvSpPr/>
          <p:nvPr/>
        </p:nvSpPr>
        <p:spPr>
          <a:xfrm>
            <a:off x="5254125" y="3274967"/>
            <a:ext cx="234300" cy="423900"/>
          </a:xfrm>
          <a:prstGeom prst="roundRect">
            <a:avLst>
              <a:gd name="adj" fmla="val 16667"/>
            </a:avLst>
          </a:prstGeom>
          <a:solidFill>
            <a:srgbClr val="1C5FA7"/>
          </a:solidFill>
          <a:ln w="9525" cap="flat" cmpd="sng">
            <a:solidFill>
              <a:srgbClr val="1C5F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4">
            <a:alphaModFix/>
          </a:blip>
          <a:srcRect b="21420"/>
          <a:stretch/>
        </p:blipFill>
        <p:spPr>
          <a:xfrm>
            <a:off x="311700" y="1132775"/>
            <a:ext cx="4788900" cy="2822100"/>
          </a:xfrm>
          <a:prstGeom prst="roundRect">
            <a:avLst>
              <a:gd name="adj" fmla="val 5286"/>
            </a:avLst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7D95B9-F6B9-4B1E-BCFB-02F6BD23F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842" y="662750"/>
            <a:ext cx="8754615" cy="4389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ctrTitle"/>
          </p:nvPr>
        </p:nvSpPr>
        <p:spPr>
          <a:xfrm>
            <a:off x="188850" y="1435200"/>
            <a:ext cx="8766300" cy="25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338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РІШЕННЯ ДЛЯ ПІДПРИЄМСТВ ТА ІНВЕСТОРІВ</a:t>
            </a:r>
            <a:endParaRPr sz="338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88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176" name="Google Shape;176;p22"/>
          <p:cNvCxnSpPr/>
          <p:nvPr/>
        </p:nvCxnSpPr>
        <p:spPr>
          <a:xfrm>
            <a:off x="261450" y="3443275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7" name="Google Shape;17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199" y="303000"/>
            <a:ext cx="2953526" cy="95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311700" y="92400"/>
            <a:ext cx="8707200" cy="9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250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ТОРГІВЕЛЬНИЙ ЦЕНТР: </a:t>
            </a:r>
            <a:endParaRPr sz="250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uk" sz="170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ДАХОВА СТАНЦІЯ 249,065 кВт </a:t>
            </a:r>
            <a:endParaRPr sz="170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183" name="Google Shape;183;p23"/>
          <p:cNvCxnSpPr/>
          <p:nvPr/>
        </p:nvCxnSpPr>
        <p:spPr>
          <a:xfrm>
            <a:off x="311700" y="603086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85" name="Google Shape;18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092387" y="3964700"/>
            <a:ext cx="466300" cy="4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145572" y="3167250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117075" y="2426825"/>
            <a:ext cx="515675" cy="51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G_5421">
            <a:hlinkClick r:id="" action="ppaction://media"/>
            <a:extLst>
              <a:ext uri="{FF2B5EF4-FFF2-40B4-BE49-F238E27FC236}">
                <a16:creationId xmlns:a16="http://schemas.microsoft.com/office/drawing/2014/main" id="{8A2A130B-B989-4B4C-B8E3-0B1C4A2A5F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177112" y="2281600"/>
            <a:ext cx="3844785" cy="2162691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2CB57A-B91A-47A2-844B-AD11D9189E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470" y="988562"/>
            <a:ext cx="8376630" cy="390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4"/>
          <p:cNvSpPr txBox="1">
            <a:spLocks noGrp="1"/>
          </p:cNvSpPr>
          <p:nvPr>
            <p:ph type="title"/>
          </p:nvPr>
        </p:nvSpPr>
        <p:spPr>
          <a:xfrm>
            <a:off x="311700" y="10323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ТВАРИННИЦЬКИЙ СВИНОКОМПЛЕКС:</a:t>
            </a:r>
            <a:endParaRPr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uk" sz="185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ДАХОВА СТАНЦІЯ 244,2 кВт </a:t>
            </a:r>
            <a:endParaRPr sz="185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03" name="Google Shape;203;p24"/>
          <p:cNvCxnSpPr/>
          <p:nvPr/>
        </p:nvCxnSpPr>
        <p:spPr>
          <a:xfrm>
            <a:off x="351575" y="636718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4" name="Google Shape;21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71675" y="1680300"/>
            <a:ext cx="4061700" cy="2280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A3F14A-49B4-495E-9D31-47AF25AB5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996882" y="1474983"/>
            <a:ext cx="2080805" cy="3989405"/>
          </a:xfrm>
          <a:prstGeom prst="roundRect">
            <a:avLst>
              <a:gd name="adj" fmla="val 1383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9665FE-6C4F-450A-BEBD-5B2396008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42" y="1016018"/>
            <a:ext cx="8370533" cy="39078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ІНВЕСТОР НАЗЕМНА СТАНЦІЯ </a:t>
            </a:r>
            <a:b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</a:br>
            <a:r>
              <a:rPr lang="uk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9600 кВт </a:t>
            </a:r>
            <a:endParaRPr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21" name="Google Shape;221;p25"/>
          <p:cNvCxnSpPr/>
          <p:nvPr/>
        </p:nvCxnSpPr>
        <p:spPr>
          <a:xfrm>
            <a:off x="311700" y="624936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780C6D-7B63-420B-81A4-FC94453D4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1081273"/>
            <a:ext cx="8474174" cy="38103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ІНВЕСТОР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29" name="Google Shape;229;p26"/>
          <p:cNvCxnSpPr/>
          <p:nvPr/>
        </p:nvCxnSpPr>
        <p:spPr>
          <a:xfrm>
            <a:off x="351575" y="666336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2" name="Google Shape;232;p26"/>
          <p:cNvPicPr preferRelativeResize="0"/>
          <p:nvPr/>
        </p:nvPicPr>
        <p:blipFill rotWithShape="1">
          <a:blip r:embed="rId4">
            <a:alphaModFix/>
          </a:blip>
          <a:srcRect t="2702" b="11776"/>
          <a:stretch/>
        </p:blipFill>
        <p:spPr>
          <a:xfrm>
            <a:off x="3051275" y="2238100"/>
            <a:ext cx="5543700" cy="2641500"/>
          </a:xfrm>
          <a:prstGeom prst="roundRect">
            <a:avLst>
              <a:gd name="adj" fmla="val 8299"/>
            </a:avLst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DB589F-2563-40B2-B69E-C552BE458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29" y="900421"/>
            <a:ext cx="8266892" cy="38712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7"/>
          <p:cNvSpPr txBox="1">
            <a:spLocks noGrp="1"/>
          </p:cNvSpPr>
          <p:nvPr>
            <p:ph type="title"/>
          </p:nvPr>
        </p:nvSpPr>
        <p:spPr>
          <a:xfrm>
            <a:off x="311700" y="92400"/>
            <a:ext cx="8520600" cy="8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ОЛІЙНИЙ ЗАВОД 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 sz="1911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НАЗЕМНА СТАНЦІЯ  2452,8 кВт</a:t>
            </a: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 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44" name="Google Shape;244;p27"/>
          <p:cNvCxnSpPr/>
          <p:nvPr/>
        </p:nvCxnSpPr>
        <p:spPr>
          <a:xfrm>
            <a:off x="268282" y="593861"/>
            <a:ext cx="8243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55" name="Google Shape;255;p27"/>
          <p:cNvPicPr preferRelativeResize="0"/>
          <p:nvPr/>
        </p:nvPicPr>
        <p:blipFill rotWithShape="1">
          <a:blip r:embed="rId4">
            <a:alphaModFix/>
          </a:blip>
          <a:srcRect l="15599" t="3883" r="18410"/>
          <a:stretch/>
        </p:blipFill>
        <p:spPr>
          <a:xfrm>
            <a:off x="5116450" y="1056625"/>
            <a:ext cx="3799800" cy="3880500"/>
          </a:xfrm>
          <a:prstGeom prst="roundRect">
            <a:avLst>
              <a:gd name="adj" fmla="val 8546"/>
            </a:avLst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35D1B0-1B79-4F76-A028-1A5C909A3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750" y="1039889"/>
            <a:ext cx="4932091" cy="39139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"/>
          <p:cNvSpPr/>
          <p:nvPr/>
        </p:nvSpPr>
        <p:spPr>
          <a:xfrm>
            <a:off x="311700" y="1054925"/>
            <a:ext cx="3057900" cy="3840600"/>
          </a:xfrm>
          <a:prstGeom prst="roundRect">
            <a:avLst>
              <a:gd name="adj" fmla="val 9431"/>
            </a:avLst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 txBox="1">
            <a:spLocks noGrp="1"/>
          </p:cNvSpPr>
          <p:nvPr>
            <p:ph type="title"/>
          </p:nvPr>
        </p:nvSpPr>
        <p:spPr>
          <a:xfrm>
            <a:off x="311700" y="92400"/>
            <a:ext cx="8520600" cy="8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ПЕРСПЕКТИВИ РОЗВИТКУ 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ТА ІННОВАЦІЇ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6D4607-C7F1-4ABD-B4E5-741EBDB05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408" y="1005940"/>
            <a:ext cx="8175445" cy="38895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title"/>
          </p:nvPr>
        </p:nvSpPr>
        <p:spPr>
          <a:xfrm>
            <a:off x="311700" y="16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ВИСНОВКИ</a:t>
            </a:r>
            <a:endParaRPr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D285B-C283-4151-88FD-16AD2B7B4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25" y="1016900"/>
            <a:ext cx="3999323" cy="123759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05C3A6-BE08-46DA-88C5-A65756DED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4663" y="986417"/>
            <a:ext cx="3999323" cy="12680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338577-0B71-4ACE-8F8E-377714483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102" y="2297321"/>
            <a:ext cx="3999323" cy="12680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83AC6C-E7CA-49DE-BAC0-E0CC315D62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4663" y="2312058"/>
            <a:ext cx="3999323" cy="126807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D3B613-1DF4-4322-BC51-8384C6A39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25" y="3637700"/>
            <a:ext cx="3999323" cy="12680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A95BCC-840E-4CE7-ABA1-FF4C5E742C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4663" y="3637700"/>
            <a:ext cx="3999323" cy="1268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title"/>
          </p:nvPr>
        </p:nvSpPr>
        <p:spPr>
          <a:xfrm>
            <a:off x="300150" y="125700"/>
            <a:ext cx="8706600" cy="108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1322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Наша місія: </a:t>
            </a:r>
            <a:endParaRPr sz="1322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sz="2000" dirty="0">
                <a:solidFill>
                  <a:srgbClr val="EF921E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ПРИСКОРИТИ   ДОСЯГНЕННЯ ЕНЕРГОНЕЗАЛЕЖНОСТІ   КРАЇНИ</a:t>
            </a:r>
            <a:endParaRPr sz="2000" dirty="0">
              <a:solidFill>
                <a:srgbClr val="EF921E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pic>
        <p:nvPicPr>
          <p:cNvPr id="285" name="Google Shape;2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978" y="1281275"/>
            <a:ext cx="3846692" cy="240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0"/>
          <p:cNvPicPr preferRelativeResize="0"/>
          <p:nvPr/>
        </p:nvPicPr>
        <p:blipFill rotWithShape="1">
          <a:blip r:embed="rId5">
            <a:alphaModFix/>
          </a:blip>
          <a:srcRect b="2950"/>
          <a:stretch/>
        </p:blipFill>
        <p:spPr>
          <a:xfrm>
            <a:off x="4572000" y="1256175"/>
            <a:ext cx="4032323" cy="244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B1DEBA-F0C6-4549-983E-D1B7264C73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150" y="3760426"/>
            <a:ext cx="3548180" cy="957155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61B0BDF-C39E-4EC9-A94B-E1BF275D1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2AC93F-A5CC-4858-B606-05C94A12A3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760426"/>
            <a:ext cx="3950550" cy="11095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1"/>
          <p:cNvSpPr txBox="1">
            <a:spLocks noGrp="1"/>
          </p:cNvSpPr>
          <p:nvPr>
            <p:ph type="ctrTitle"/>
          </p:nvPr>
        </p:nvSpPr>
        <p:spPr>
          <a:xfrm>
            <a:off x="311700" y="988764"/>
            <a:ext cx="4160400" cy="71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uk" sz="4080" dirty="0">
                <a:solidFill>
                  <a:schemeClr val="lt1"/>
                </a:solidFill>
                <a:latin typeface="Dela Gothic One"/>
                <a:ea typeface="Dela Gothic One"/>
                <a:cs typeface="Dela Gothic One"/>
                <a:sym typeface="Dela Gothic One"/>
              </a:rPr>
              <a:t>КОНТАКТИ</a:t>
            </a:r>
            <a:endParaRPr sz="2880" dirty="0">
              <a:solidFill>
                <a:schemeClr val="lt1"/>
              </a:solidFill>
              <a:latin typeface="Dela Gothic One"/>
              <a:ea typeface="Dela Gothic One"/>
              <a:cs typeface="Dela Gothic One"/>
              <a:sym typeface="Dela Gothic One"/>
            </a:endParaRPr>
          </a:p>
        </p:txBody>
      </p:sp>
      <p:cxnSp>
        <p:nvCxnSpPr>
          <p:cNvPr id="292" name="Google Shape;292;p31"/>
          <p:cNvCxnSpPr/>
          <p:nvPr/>
        </p:nvCxnSpPr>
        <p:spPr>
          <a:xfrm>
            <a:off x="358275" y="1740975"/>
            <a:ext cx="3926400" cy="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3" name="Google Shape;2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2963" y="2008887"/>
            <a:ext cx="1707925" cy="17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2622DF-31DA-4F39-B1CF-9C70FD90DE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07" y="1839081"/>
            <a:ext cx="4328535" cy="18777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3D56C3-633A-4760-A8C8-11BFA934A0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915" y="1601316"/>
            <a:ext cx="1896020" cy="4755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82</Words>
  <Application>Microsoft Office PowerPoint</Application>
  <PresentationFormat>Екран (16:9)</PresentationFormat>
  <Paragraphs>26</Paragraphs>
  <Slides>19</Slides>
  <Notes>19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2" baseType="lpstr">
      <vt:lpstr>Dela Gothic One</vt:lpstr>
      <vt:lpstr>Arial</vt:lpstr>
      <vt:lpstr>Simple Light</vt:lpstr>
      <vt:lpstr>СОНЯЧНІ СТАНЦІЇ,  як один з ключових елементів майбутньої енергосистеми країни</vt:lpstr>
      <vt:lpstr>СПІКЕР</vt:lpstr>
      <vt:lpstr>ПОТОЧНИЙ СТАН ЕНЕРГЕТИКИ В УКРАЇНІ</vt:lpstr>
      <vt:lpstr>ПОЛІТИЧНІ АСПЕКТИ</vt:lpstr>
      <vt:lpstr>ЛАБОРАТОРІЯ ОНКОТЕСТИ:  ДАХОВА СТАНЦІЯ 100 кВт </vt:lpstr>
      <vt:lpstr>Фінансові стимули та інвестиційна підтримка </vt:lpstr>
      <vt:lpstr>Фінансові стимули та інвестиційна підтримка </vt:lpstr>
      <vt:lpstr>ТЕХНОЛОГІЧНІ АСПЕКТИ</vt:lpstr>
      <vt:lpstr>ТЕХНОЛОГІЧНІ АСПЕКТИ</vt:lpstr>
      <vt:lpstr>РІШЕННЯ ДЛЯ ПІДПРИЄМСТВ ТА ІНВЕСТОРІВ </vt:lpstr>
      <vt:lpstr>ТОРГІВЕЛЬНИЙ ЦЕНТР:  ДАХОВА СТАНЦІЯ 249,065 кВт  </vt:lpstr>
      <vt:lpstr>ТВАРИННИЦЬКИЙ СВИНОКОМПЛЕКС: ДАХОВА СТАНЦІЯ 244,2 кВт </vt:lpstr>
      <vt:lpstr>ІНВЕСТОР НАЗЕМНА СТАНЦІЯ  9600 кВт </vt:lpstr>
      <vt:lpstr>ІНВЕСТОР </vt:lpstr>
      <vt:lpstr>ОЛІЙНИЙ ЗАВОД  НАЗЕМНА СТАНЦІЯ  2452,8 кВт </vt:lpstr>
      <vt:lpstr>ПЕРСПЕКТИВИ РОЗВИТКУ  ТА ІННОВАЦІЇ</vt:lpstr>
      <vt:lpstr>ВИСНОВКИ</vt:lpstr>
      <vt:lpstr>Наша місія:  ПРИСКОРИТИ   ДОСЯГНЕННЯ ЕНЕРГОНЕЗАЛЕЖНОСТІ   КРАЇНИ</vt:lpstr>
      <vt:lpstr>КОНТАКТИ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СОНЯЧНІ СТАНЦІЇ,  як один з ключових елементів майбутньої енергосистеми країни</dc:title>
  <dc:creator>User2</dc:creator>
  <cp:lastModifiedBy>User2</cp:lastModifiedBy>
  <cp:revision>7</cp:revision>
  <dcterms:modified xsi:type="dcterms:W3CDTF">2025-02-19T16:53:00Z</dcterms:modified>
</cp:coreProperties>
</file>