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8288000" cy="10287000"/>
  <p:notesSz cx="10287000" cy="18288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4610"/>
  </p:normalViewPr>
  <p:slideViewPr>
    <p:cSldViewPr snapToGrid="0" snapToObjects="1">
      <p:cViewPr>
        <p:scale>
          <a:sx n="98" d="100"/>
          <a:sy n="98" d="100"/>
        </p:scale>
        <p:origin x="144" y="-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6599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recoverua.com/" TargetMode="External"/><Relationship Id="rId5" Type="http://schemas.openxmlformats.org/officeDocument/2006/relationships/hyperlink" Target="mailto:info@recoverua.com" TargetMode="Externa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81100" y="1181100"/>
            <a:ext cx="11468100" cy="104775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505575" y="5829300"/>
            <a:ext cx="11782425" cy="4457700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1133474" y="2819400"/>
            <a:ext cx="9939533" cy="1866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350"/>
              </a:lnSpc>
              <a:buNone/>
            </a:pPr>
            <a:r>
              <a:rPr lang="en-US" sz="6000" dirty="0">
                <a:solidFill>
                  <a:srgbClr val="3E3E3E"/>
                </a:solidFill>
                <a:latin typeface="Commissioner Medium" pitchFamily="34" charset="0"/>
                <a:ea typeface="Commissioner Medium" pitchFamily="34" charset="-122"/>
                <a:cs typeface="Commissioner Medium" pitchFamily="34" charset="-120"/>
              </a:rPr>
              <a:t>Recycling Damage into </a:t>
            </a:r>
            <a:r>
              <a:rPr lang="en-US" sz="6000" dirty="0">
                <a:solidFill>
                  <a:srgbClr val="009E64"/>
                </a:solidFill>
                <a:latin typeface="Commissioner Medium" pitchFamily="34" charset="0"/>
                <a:ea typeface="Commissioner Medium" pitchFamily="34" charset="-122"/>
                <a:cs typeface="Commissioner Medium" pitchFamily="34" charset="-120"/>
              </a:rPr>
              <a:t>Green Recovery</a:t>
            </a:r>
            <a:endParaRPr lang="en-US" sz="60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382375" y="0"/>
            <a:ext cx="6905625" cy="10287000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1133475" y="1181100"/>
            <a:ext cx="2333625" cy="7429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850"/>
              </a:lnSpc>
              <a:buNone/>
            </a:pPr>
            <a:r>
              <a:rPr lang="en-US" sz="4800" dirty="0">
                <a:solidFill>
                  <a:srgbClr val="000000"/>
                </a:solidFill>
                <a:latin typeface="Commissioner Medium" pitchFamily="34" charset="0"/>
                <a:ea typeface="Commissioner Medium" pitchFamily="34" charset="-122"/>
                <a:cs typeface="Commissioner Medium" pitchFamily="34" charset="-120"/>
              </a:rPr>
              <a:t>Results?</a:t>
            </a:r>
            <a:endParaRPr lang="en-US" sz="4800" dirty="0"/>
          </a:p>
        </p:txBody>
      </p:sp>
      <p:sp>
        <p:nvSpPr>
          <p:cNvPr id="5" name="Text 1"/>
          <p:cNvSpPr/>
          <p:nvPr/>
        </p:nvSpPr>
        <p:spPr>
          <a:xfrm>
            <a:off x="1133475" y="2533650"/>
            <a:ext cx="9067800" cy="4667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675"/>
              </a:lnSpc>
              <a:buNone/>
            </a:pPr>
            <a:r>
              <a:rPr lang="en-US" sz="3000" dirty="0">
                <a:solidFill>
                  <a:srgbClr val="3E3E3E"/>
                </a:solidFill>
                <a:latin typeface="Commissioner Regular" pitchFamily="34" charset="0"/>
                <a:ea typeface="Commissioner Regular" pitchFamily="34" charset="-122"/>
                <a:cs typeface="Commissioner Regular" pitchFamily="34" charset="-120"/>
              </a:rPr>
              <a:t>Our results are:</a:t>
            </a:r>
            <a:endParaRPr lang="en-US" sz="3000" dirty="0"/>
          </a:p>
        </p:txBody>
      </p:sp>
      <p:sp>
        <p:nvSpPr>
          <p:cNvPr id="6" name="Text 2"/>
          <p:cNvSpPr/>
          <p:nvPr/>
        </p:nvSpPr>
        <p:spPr>
          <a:xfrm>
            <a:off x="1133475" y="7934325"/>
            <a:ext cx="9067800" cy="14001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675"/>
              </a:lnSpc>
              <a:buNone/>
            </a:pPr>
            <a:r>
              <a:rPr lang="en-US" sz="3000" b="1" i="1" dirty="0">
                <a:solidFill>
                  <a:srgbClr val="3E3E3E"/>
                </a:solidFill>
                <a:latin typeface="Commissioner SemiBold Italic" pitchFamily="34" charset="0"/>
                <a:ea typeface="Commissioner SemiBold Italic" pitchFamily="34" charset="-122"/>
                <a:cs typeface="Commissioner SemiBold Italic" pitchFamily="34" charset="-120"/>
              </a:rPr>
              <a:t>Vision:</a:t>
            </a:r>
            <a:r>
              <a:rPr lang="en-US" sz="3000" b="1" i="1" dirty="0">
                <a:solidFill>
                  <a:srgbClr val="3E3E3E"/>
                </a:solidFill>
                <a:latin typeface="Commissioner Regular" pitchFamily="34" charset="0"/>
                <a:ea typeface="Commissioner Regular" pitchFamily="34" charset="-122"/>
                <a:cs typeface="Commissioner Regular" pitchFamily="34" charset="-120"/>
              </a:rPr>
              <a:t> </a:t>
            </a:r>
            <a:r>
              <a:rPr lang="en-US" sz="3000" dirty="0">
                <a:solidFill>
                  <a:srgbClr val="3E3E3E"/>
                </a:solidFill>
                <a:latin typeface="Commissioner Regular" pitchFamily="34" charset="0"/>
                <a:ea typeface="Commissioner Regular" pitchFamily="34" charset="-122"/>
                <a:cs typeface="Commissioner Regular" pitchFamily="34" charset="-120"/>
              </a:rPr>
              <a:t>To have a financially self-sustaining debris recycling operation that is funded by the revenue from sale of recycled debris</a:t>
            </a:r>
            <a:endParaRPr lang="en-US" sz="3000" dirty="0"/>
          </a:p>
        </p:txBody>
      </p:sp>
      <p:sp>
        <p:nvSpPr>
          <p:cNvPr id="7" name="Text 3"/>
          <p:cNvSpPr/>
          <p:nvPr/>
        </p:nvSpPr>
        <p:spPr>
          <a:xfrm>
            <a:off x="1857375" y="3381375"/>
            <a:ext cx="8343900" cy="4667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675"/>
              </a:lnSpc>
              <a:buNone/>
            </a:pPr>
            <a:r>
              <a:rPr lang="en-US" sz="3000" dirty="0">
                <a:solidFill>
                  <a:srgbClr val="3E3E3E"/>
                </a:solidFill>
                <a:latin typeface="Commissioner Regular" pitchFamily="34" charset="0"/>
                <a:ea typeface="Commissioner Regular" pitchFamily="34" charset="-122"/>
                <a:cs typeface="Commissioner Regular" pitchFamily="34" charset="-120"/>
              </a:rPr>
              <a:t>More </a:t>
            </a:r>
            <a:r>
              <a:rPr lang="en-US" sz="3000" dirty="0">
                <a:solidFill>
                  <a:srgbClr val="3E3E3E"/>
                </a:solidFill>
                <a:latin typeface="Commissioner SemiBold Italic" pitchFamily="34" charset="0"/>
                <a:ea typeface="Commissioner SemiBold Italic" pitchFamily="34" charset="-122"/>
                <a:cs typeface="Commissioner SemiBold Italic" pitchFamily="34" charset="-120"/>
              </a:rPr>
              <a:t>j</a:t>
            </a:r>
            <a:r>
              <a:rPr lang="en-US" sz="3000" b="1" i="1" dirty="0">
                <a:solidFill>
                  <a:srgbClr val="3E3E3E"/>
                </a:solidFill>
                <a:latin typeface="Commissioner SemiBold Italic" pitchFamily="34" charset="0"/>
                <a:ea typeface="Commissioner SemiBold Italic" pitchFamily="34" charset="-122"/>
                <a:cs typeface="Commissioner SemiBold Italic" pitchFamily="34" charset="-120"/>
              </a:rPr>
              <a:t>obs</a:t>
            </a:r>
            <a:r>
              <a:rPr lang="en-US" sz="3000" dirty="0">
                <a:solidFill>
                  <a:srgbClr val="3E3E3E"/>
                </a:solidFill>
                <a:latin typeface="Commissioner Regular" pitchFamily="34" charset="0"/>
                <a:ea typeface="Commissioner Regular" pitchFamily="34" charset="-122"/>
                <a:cs typeface="Commissioner Regular" pitchFamily="34" charset="-120"/>
              </a:rPr>
              <a:t> from recycling than typical disposal</a:t>
            </a:r>
            <a:endParaRPr lang="en-US" sz="3000" dirty="0"/>
          </a:p>
        </p:txBody>
      </p:sp>
      <p:sp>
        <p:nvSpPr>
          <p:cNvPr id="8" name="Text 4"/>
          <p:cNvSpPr/>
          <p:nvPr/>
        </p:nvSpPr>
        <p:spPr>
          <a:xfrm>
            <a:off x="1857375" y="4267722"/>
            <a:ext cx="8343900" cy="9334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675"/>
              </a:lnSpc>
              <a:buNone/>
            </a:pPr>
            <a:r>
              <a:rPr lang="en-US" sz="3000" dirty="0">
                <a:solidFill>
                  <a:srgbClr val="3E3E3E"/>
                </a:solidFill>
                <a:latin typeface="Commissioner Regular" pitchFamily="34" charset="0"/>
                <a:ea typeface="Commissioner Regular" pitchFamily="34" charset="-122"/>
                <a:cs typeface="Commissioner Regular" pitchFamily="34" charset="-120"/>
              </a:rPr>
              <a:t>Safe sites for </a:t>
            </a:r>
            <a:r>
              <a:rPr lang="en-US" sz="3000" b="1" i="1" dirty="0">
                <a:solidFill>
                  <a:srgbClr val="3E3E3E"/>
                </a:solidFill>
                <a:latin typeface="Commissioner SemiBold Italic" pitchFamily="34" charset="0"/>
                <a:ea typeface="Commissioner SemiBold Italic" pitchFamily="34" charset="-122"/>
                <a:cs typeface="Commissioner SemiBold Italic" pitchFamily="34" charset="-120"/>
              </a:rPr>
              <a:t>homeowners to return</a:t>
            </a:r>
            <a:r>
              <a:rPr lang="en-US" sz="3000" b="1" i="1" dirty="0">
                <a:solidFill>
                  <a:srgbClr val="3E3E3E"/>
                </a:solidFill>
                <a:latin typeface="Commissioner Regular" pitchFamily="34" charset="0"/>
                <a:ea typeface="Commissioner Regular" pitchFamily="34" charset="-122"/>
                <a:cs typeface="Commissioner Regular" pitchFamily="34" charset="-120"/>
              </a:rPr>
              <a:t> </a:t>
            </a:r>
            <a:r>
              <a:rPr lang="en-US" sz="3000" dirty="0">
                <a:solidFill>
                  <a:srgbClr val="3E3E3E"/>
                </a:solidFill>
                <a:latin typeface="Commissioner Regular" pitchFamily="34" charset="0"/>
                <a:ea typeface="Commissioner Regular" pitchFamily="34" charset="-122"/>
                <a:cs typeface="Commissioner Regular" pitchFamily="34" charset="-120"/>
              </a:rPr>
              <a:t>to for rebuilding</a:t>
            </a:r>
            <a:endParaRPr lang="en-US" sz="3000" dirty="0"/>
          </a:p>
        </p:txBody>
      </p:sp>
      <p:sp>
        <p:nvSpPr>
          <p:cNvPr id="9" name="Text 5"/>
          <p:cNvSpPr/>
          <p:nvPr/>
        </p:nvSpPr>
        <p:spPr>
          <a:xfrm>
            <a:off x="1857375" y="5132280"/>
            <a:ext cx="8343900" cy="4667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675"/>
              </a:lnSpc>
              <a:buNone/>
            </a:pPr>
            <a:r>
              <a:rPr lang="en-US" sz="3000" b="1" i="1" dirty="0">
                <a:solidFill>
                  <a:srgbClr val="3E3E3E"/>
                </a:solidFill>
                <a:latin typeface="Commissioner SemiBold Italic" pitchFamily="34" charset="0"/>
                <a:ea typeface="Commissioner SemiBold Italic" pitchFamily="34" charset="-122"/>
                <a:cs typeface="Commissioner SemiBold Italic" pitchFamily="34" charset="-120"/>
              </a:rPr>
              <a:t>Reduce use of quarries</a:t>
            </a:r>
            <a:r>
              <a:rPr lang="en-US" sz="3000" b="1" i="1" dirty="0">
                <a:solidFill>
                  <a:srgbClr val="3E3E3E"/>
                </a:solidFill>
                <a:latin typeface="Commissioner Regular" pitchFamily="34" charset="0"/>
                <a:ea typeface="Commissioner Regular" pitchFamily="34" charset="-122"/>
                <a:cs typeface="Commissioner Regular" pitchFamily="34" charset="-120"/>
              </a:rPr>
              <a:t> </a:t>
            </a:r>
            <a:r>
              <a:rPr lang="en-US" sz="3000" dirty="0">
                <a:solidFill>
                  <a:srgbClr val="3E3E3E"/>
                </a:solidFill>
                <a:latin typeface="Commissioner Regular" pitchFamily="34" charset="0"/>
                <a:ea typeface="Commissioner Regular" pitchFamily="34" charset="-122"/>
                <a:cs typeface="Commissioner Regular" pitchFamily="34" charset="-120"/>
              </a:rPr>
              <a:t>by recycling the debris</a:t>
            </a:r>
            <a:endParaRPr lang="en-US" sz="3000" dirty="0"/>
          </a:p>
        </p:txBody>
      </p:sp>
      <p:sp>
        <p:nvSpPr>
          <p:cNvPr id="10" name="Text 6"/>
          <p:cNvSpPr/>
          <p:nvPr/>
        </p:nvSpPr>
        <p:spPr>
          <a:xfrm>
            <a:off x="1857375" y="6056205"/>
            <a:ext cx="8343900" cy="9334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675"/>
              </a:lnSpc>
              <a:buNone/>
            </a:pPr>
            <a:r>
              <a:rPr lang="en-US" sz="3000" dirty="0">
                <a:solidFill>
                  <a:srgbClr val="3E3E3E"/>
                </a:solidFill>
                <a:latin typeface="Commissioner Regular" pitchFamily="34" charset="0"/>
                <a:ea typeface="Commissioner Regular" pitchFamily="34" charset="-122"/>
                <a:cs typeface="Commissioner Regular" pitchFamily="34" charset="-120"/>
              </a:rPr>
              <a:t>Less debris needing disposal thus </a:t>
            </a:r>
            <a:r>
              <a:rPr lang="en-US" sz="3000" b="1" i="1" dirty="0">
                <a:solidFill>
                  <a:srgbClr val="3E3E3E"/>
                </a:solidFill>
                <a:latin typeface="Commissioner SemiBold Italic" pitchFamily="34" charset="0"/>
                <a:ea typeface="Commissioner SemiBold Italic" pitchFamily="34" charset="-122"/>
                <a:cs typeface="Commissioner SemiBold Italic" pitchFamily="34" charset="-120"/>
              </a:rPr>
              <a:t>less land for disposal</a:t>
            </a:r>
            <a:endParaRPr lang="en-US" sz="3000" b="1" i="1" dirty="0"/>
          </a:p>
        </p:txBody>
      </p:sp>
      <p:pic>
        <p:nvPicPr>
          <p:cNvPr id="11" name="Image 1" descr="preencoded.png">
            <a:extLst>
              <a:ext uri="{FF2B5EF4-FFF2-40B4-BE49-F238E27FC236}">
                <a16:creationId xmlns:a16="http://schemas.microsoft.com/office/drawing/2014/main" id="{F0D6E8C4-7829-4463-8019-EFD1598824C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94317" b="83934"/>
          <a:stretch/>
        </p:blipFill>
        <p:spPr>
          <a:xfrm>
            <a:off x="1202369" y="3311568"/>
            <a:ext cx="513698" cy="596813"/>
          </a:xfrm>
          <a:prstGeom prst="rect">
            <a:avLst/>
          </a:prstGeom>
        </p:spPr>
      </p:pic>
      <p:pic>
        <p:nvPicPr>
          <p:cNvPr id="12" name="Image 1" descr="preencoded.png">
            <a:extLst>
              <a:ext uri="{FF2B5EF4-FFF2-40B4-BE49-F238E27FC236}">
                <a16:creationId xmlns:a16="http://schemas.microsoft.com/office/drawing/2014/main" id="{61EBBD7F-2968-4E8F-813C-FBC768AE3D4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94317" b="83934"/>
          <a:stretch/>
        </p:blipFill>
        <p:spPr>
          <a:xfrm>
            <a:off x="1202369" y="4183367"/>
            <a:ext cx="513698" cy="596813"/>
          </a:xfrm>
          <a:prstGeom prst="rect">
            <a:avLst/>
          </a:prstGeom>
        </p:spPr>
      </p:pic>
      <p:pic>
        <p:nvPicPr>
          <p:cNvPr id="13" name="Image 1" descr="preencoded.png">
            <a:extLst>
              <a:ext uri="{FF2B5EF4-FFF2-40B4-BE49-F238E27FC236}">
                <a16:creationId xmlns:a16="http://schemas.microsoft.com/office/drawing/2014/main" id="{5BCAAEA1-5363-400A-833E-D5710252A5C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94317" b="83934"/>
          <a:stretch/>
        </p:blipFill>
        <p:spPr>
          <a:xfrm>
            <a:off x="1202369" y="5055166"/>
            <a:ext cx="513698" cy="596813"/>
          </a:xfrm>
          <a:prstGeom prst="rect">
            <a:avLst/>
          </a:prstGeom>
        </p:spPr>
      </p:pic>
      <p:pic>
        <p:nvPicPr>
          <p:cNvPr id="14" name="Image 1" descr="preencoded.png">
            <a:extLst>
              <a:ext uri="{FF2B5EF4-FFF2-40B4-BE49-F238E27FC236}">
                <a16:creationId xmlns:a16="http://schemas.microsoft.com/office/drawing/2014/main" id="{672CE4A5-1524-4184-BC31-6D6CD9C579C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94317" b="83934"/>
          <a:stretch/>
        </p:blipFill>
        <p:spPr>
          <a:xfrm>
            <a:off x="1202369" y="5965127"/>
            <a:ext cx="513698" cy="596813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382375" y="0"/>
            <a:ext cx="6905625" cy="10287000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1133475" y="1181100"/>
            <a:ext cx="5086350" cy="7429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850"/>
              </a:lnSpc>
              <a:buNone/>
            </a:pPr>
            <a:r>
              <a:rPr lang="en-US" sz="4800" dirty="0">
                <a:solidFill>
                  <a:srgbClr val="000000"/>
                </a:solidFill>
                <a:latin typeface="Commissioner Medium" pitchFamily="34" charset="0"/>
                <a:ea typeface="Commissioner Medium" pitchFamily="34" charset="-122"/>
                <a:cs typeface="Commissioner Medium" pitchFamily="34" charset="-120"/>
              </a:rPr>
              <a:t>What do we need?</a:t>
            </a:r>
            <a:endParaRPr lang="en-US" sz="4800" dirty="0"/>
          </a:p>
        </p:txBody>
      </p:sp>
      <p:sp>
        <p:nvSpPr>
          <p:cNvPr id="5" name="Text 1"/>
          <p:cNvSpPr/>
          <p:nvPr/>
        </p:nvSpPr>
        <p:spPr>
          <a:xfrm>
            <a:off x="1133475" y="2533650"/>
            <a:ext cx="9067800" cy="4667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675"/>
              </a:lnSpc>
              <a:buNone/>
            </a:pPr>
            <a:r>
              <a:rPr lang="en-US" sz="3000" dirty="0">
                <a:solidFill>
                  <a:srgbClr val="3E3E3E"/>
                </a:solidFill>
                <a:latin typeface="Commissioner Regular" pitchFamily="34" charset="0"/>
                <a:ea typeface="Commissioner Regular" pitchFamily="34" charset="-122"/>
                <a:cs typeface="Commissioner Regular" pitchFamily="34" charset="-120"/>
              </a:rPr>
              <a:t>Recover Ukraine needs:</a:t>
            </a:r>
            <a:endParaRPr lang="en-US" sz="3000" dirty="0"/>
          </a:p>
        </p:txBody>
      </p:sp>
      <p:sp>
        <p:nvSpPr>
          <p:cNvPr id="6" name="Text 2"/>
          <p:cNvSpPr/>
          <p:nvPr/>
        </p:nvSpPr>
        <p:spPr>
          <a:xfrm>
            <a:off x="1857375" y="3381375"/>
            <a:ext cx="8343900" cy="9334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675"/>
              </a:lnSpc>
              <a:buNone/>
            </a:pPr>
            <a:r>
              <a:rPr lang="en-US" sz="3000" b="1" i="1" dirty="0">
                <a:solidFill>
                  <a:srgbClr val="3E3E3E"/>
                </a:solidFill>
                <a:latin typeface="Commissioner SemiBold Italic" pitchFamily="34" charset="0"/>
                <a:ea typeface="Commissioner SemiBold Italic" pitchFamily="34" charset="-122"/>
                <a:cs typeface="Commissioner SemiBold Italic" pitchFamily="34" charset="-120"/>
              </a:rPr>
              <a:t>Seed Funding</a:t>
            </a:r>
            <a:r>
              <a:rPr lang="en-US" sz="3000" b="1" i="1" dirty="0">
                <a:solidFill>
                  <a:srgbClr val="3E3E3E"/>
                </a:solidFill>
                <a:latin typeface="Commissioner Regular" pitchFamily="34" charset="0"/>
                <a:ea typeface="Commissioner Regular" pitchFamily="34" charset="-122"/>
                <a:cs typeface="Commissioner Regular" pitchFamily="34" charset="-120"/>
              </a:rPr>
              <a:t> </a:t>
            </a:r>
            <a:r>
              <a:rPr lang="en-US" sz="3000" dirty="0">
                <a:solidFill>
                  <a:srgbClr val="3E3E3E"/>
                </a:solidFill>
                <a:latin typeface="Commissioner Regular" pitchFamily="34" charset="0"/>
                <a:ea typeface="Commissioner Regular" pitchFamily="34" charset="-122"/>
                <a:cs typeface="Commissioner Regular" pitchFamily="34" charset="-120"/>
              </a:rPr>
              <a:t>support to implement our programmes in Ukraine</a:t>
            </a:r>
            <a:endParaRPr lang="en-US" sz="3000" dirty="0"/>
          </a:p>
        </p:txBody>
      </p:sp>
      <p:sp>
        <p:nvSpPr>
          <p:cNvPr id="7" name="Text 3"/>
          <p:cNvSpPr/>
          <p:nvPr/>
        </p:nvSpPr>
        <p:spPr>
          <a:xfrm>
            <a:off x="1857375" y="4772025"/>
            <a:ext cx="8343900" cy="9334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675"/>
              </a:lnSpc>
              <a:buNone/>
            </a:pPr>
            <a:r>
              <a:rPr lang="en-US" sz="3000" b="1" i="1" dirty="0">
                <a:solidFill>
                  <a:srgbClr val="3E3E3E"/>
                </a:solidFill>
                <a:latin typeface="Commissioner SemiBold Italic" pitchFamily="34" charset="0"/>
                <a:ea typeface="Commissioner SemiBold Italic" pitchFamily="34" charset="-122"/>
                <a:cs typeface="Commissioner SemiBold Italic" pitchFamily="34" charset="-120"/>
              </a:rPr>
              <a:t>Plant and equipment</a:t>
            </a:r>
            <a:r>
              <a:rPr lang="en-US" sz="3000" b="1" i="1" dirty="0">
                <a:solidFill>
                  <a:srgbClr val="3E3E3E"/>
                </a:solidFill>
                <a:latin typeface="Commissioner Regular" pitchFamily="34" charset="0"/>
                <a:ea typeface="Commissioner Regular" pitchFamily="34" charset="-122"/>
                <a:cs typeface="Commissioner Regular" pitchFamily="34" charset="-120"/>
              </a:rPr>
              <a:t> </a:t>
            </a:r>
            <a:r>
              <a:rPr lang="en-US" sz="3000" dirty="0">
                <a:solidFill>
                  <a:srgbClr val="3E3E3E"/>
                </a:solidFill>
                <a:latin typeface="Commissioner Regular" pitchFamily="34" charset="0"/>
                <a:ea typeface="Commissioner Regular" pitchFamily="34" charset="-122"/>
                <a:cs typeface="Commissioner Regular" pitchFamily="34" charset="-120"/>
              </a:rPr>
              <a:t>to realise our mission and achieve the results</a:t>
            </a:r>
            <a:endParaRPr lang="en-US" sz="3000" dirty="0"/>
          </a:p>
        </p:txBody>
      </p:sp>
      <p:sp>
        <p:nvSpPr>
          <p:cNvPr id="8" name="Text 4"/>
          <p:cNvSpPr/>
          <p:nvPr/>
        </p:nvSpPr>
        <p:spPr>
          <a:xfrm>
            <a:off x="1857375" y="6162675"/>
            <a:ext cx="8343900" cy="9334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675"/>
              </a:lnSpc>
              <a:buNone/>
            </a:pPr>
            <a:r>
              <a:rPr lang="en-US" sz="3000" b="1" i="1" dirty="0">
                <a:solidFill>
                  <a:srgbClr val="3E3E3E"/>
                </a:solidFill>
                <a:latin typeface="Commissioner SemiBold Italic" pitchFamily="34" charset="0"/>
                <a:ea typeface="Commissioner SemiBold Italic" pitchFamily="34" charset="-122"/>
                <a:cs typeface="Commissioner SemiBold Italic" pitchFamily="34" charset="-120"/>
              </a:rPr>
              <a:t>Integration with reconstruction programmes</a:t>
            </a:r>
            <a:r>
              <a:rPr lang="en-US" sz="3000" b="1" i="1" dirty="0">
                <a:solidFill>
                  <a:srgbClr val="3E3E3E"/>
                </a:solidFill>
                <a:latin typeface="Commissioner Regular" pitchFamily="34" charset="0"/>
                <a:ea typeface="Commissioner Regular" pitchFamily="34" charset="-122"/>
                <a:cs typeface="Commissioner Regular" pitchFamily="34" charset="-120"/>
              </a:rPr>
              <a:t> </a:t>
            </a:r>
            <a:r>
              <a:rPr lang="en-US" sz="3000" dirty="0">
                <a:solidFill>
                  <a:srgbClr val="3E3E3E"/>
                </a:solidFill>
                <a:latin typeface="Commissioner Regular" pitchFamily="34" charset="0"/>
                <a:ea typeface="Commissioner Regular" pitchFamily="34" charset="-122"/>
                <a:cs typeface="Commissioner Regular" pitchFamily="34" charset="-120"/>
              </a:rPr>
              <a:t>to provide quality recycled debris materials</a:t>
            </a:r>
            <a:endParaRPr lang="en-US" sz="3000" dirty="0"/>
          </a:p>
        </p:txBody>
      </p:sp>
      <p:pic>
        <p:nvPicPr>
          <p:cNvPr id="9" name="Image 1" descr="preencoded.png">
            <a:extLst>
              <a:ext uri="{FF2B5EF4-FFF2-40B4-BE49-F238E27FC236}">
                <a16:creationId xmlns:a16="http://schemas.microsoft.com/office/drawing/2014/main" id="{7C89EB83-888E-1C49-82A1-20E938F96DF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94317" b="83934"/>
          <a:stretch/>
        </p:blipFill>
        <p:spPr>
          <a:xfrm>
            <a:off x="1343677" y="6160226"/>
            <a:ext cx="513698" cy="596813"/>
          </a:xfrm>
          <a:prstGeom prst="rect">
            <a:avLst/>
          </a:prstGeom>
        </p:spPr>
      </p:pic>
      <p:pic>
        <p:nvPicPr>
          <p:cNvPr id="10" name="Image 1" descr="preencoded.png">
            <a:extLst>
              <a:ext uri="{FF2B5EF4-FFF2-40B4-BE49-F238E27FC236}">
                <a16:creationId xmlns:a16="http://schemas.microsoft.com/office/drawing/2014/main" id="{ADDB17AD-B969-24DA-AC5D-B9093749B1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94317" b="83934"/>
          <a:stretch/>
        </p:blipFill>
        <p:spPr>
          <a:xfrm>
            <a:off x="1343677" y="4772025"/>
            <a:ext cx="513698" cy="596813"/>
          </a:xfrm>
          <a:prstGeom prst="rect">
            <a:avLst/>
          </a:prstGeom>
        </p:spPr>
      </p:pic>
      <p:pic>
        <p:nvPicPr>
          <p:cNvPr id="11" name="Image 1" descr="preencoded.png">
            <a:extLst>
              <a:ext uri="{FF2B5EF4-FFF2-40B4-BE49-F238E27FC236}">
                <a16:creationId xmlns:a16="http://schemas.microsoft.com/office/drawing/2014/main" id="{B6E21639-21C0-DA47-FFBF-DF32AD9FA15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94317" b="83934"/>
          <a:stretch/>
        </p:blipFill>
        <p:spPr>
          <a:xfrm>
            <a:off x="1343677" y="3383824"/>
            <a:ext cx="513698" cy="596813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286625" y="5829300"/>
            <a:ext cx="11001375" cy="44577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181100" y="1181100"/>
            <a:ext cx="11468100" cy="1047750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1133475" y="8143875"/>
            <a:ext cx="5486400" cy="14001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675"/>
              </a:lnSpc>
              <a:buNone/>
            </a:pPr>
            <a:r>
              <a:rPr lang="en-US" sz="3000" dirty="0">
                <a:solidFill>
                  <a:srgbClr val="3E3E3E"/>
                </a:solidFill>
                <a:latin typeface="Commissioner Regular" pitchFamily="34" charset="0"/>
                <a:ea typeface="Commissioner Regular" pitchFamily="34" charset="-122"/>
                <a:cs typeface="Commissioner Regular" pitchFamily="34" charset="-120"/>
              </a:rPr>
              <a:t>Registered Address: Wybzeże Ojca Sw. Jana Pawla II, 20 37-700, Pzemysł, Polska</a:t>
            </a:r>
            <a:endParaRPr lang="en-US" sz="3000" dirty="0"/>
          </a:p>
        </p:txBody>
      </p:sp>
      <p:sp>
        <p:nvSpPr>
          <p:cNvPr id="5" name="Text 1"/>
          <p:cNvSpPr/>
          <p:nvPr/>
        </p:nvSpPr>
        <p:spPr>
          <a:xfrm>
            <a:off x="1133475" y="6134100"/>
            <a:ext cx="5705475" cy="14001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675"/>
              </a:lnSpc>
              <a:buNone/>
            </a:pPr>
            <a:r>
              <a:rPr lang="en-US" sz="3000" dirty="0">
                <a:solidFill>
                  <a:srgbClr val="3E3E3E"/>
                </a:solidFill>
                <a:latin typeface="Commissioner Regular" pitchFamily="34" charset="0"/>
                <a:ea typeface="Commissioner Regular" pitchFamily="34" charset="-122"/>
                <a:cs typeface="Commissioner Regular" pitchFamily="34" charset="-120"/>
              </a:rPr>
              <a:t>Email: </a:t>
            </a:r>
            <a:r>
              <a:rPr lang="en-US" sz="3000" dirty="0">
                <a:solidFill>
                  <a:srgbClr val="3E3E3E"/>
                </a:solidFill>
                <a:latin typeface="Commissioner SemiBold Italic" pitchFamily="34" charset="0"/>
                <a:ea typeface="Commissioner SemiBold Italic" pitchFamily="34" charset="-122"/>
                <a:cs typeface="Commissioner SemiBold Italic" pitchFamily="34" charset="-120"/>
                <a:hlinkClick r:id="rId5"/>
              </a:rPr>
              <a:t>info@recoverua.com</a:t>
            </a:r>
            <a:br>
              <a:rPr dirty="0"/>
            </a:br>
            <a:br>
              <a:rPr dirty="0"/>
            </a:br>
            <a:r>
              <a:rPr lang="en-US" sz="3000" dirty="0">
                <a:solidFill>
                  <a:srgbClr val="3E3E3E"/>
                </a:solidFill>
                <a:latin typeface="Commissioner Regular" pitchFamily="34" charset="0"/>
                <a:ea typeface="Commissioner Regular" pitchFamily="34" charset="-122"/>
                <a:cs typeface="Commissioner Regular" pitchFamily="34" charset="-120"/>
              </a:rPr>
              <a:t>Website: </a:t>
            </a:r>
            <a:r>
              <a:rPr lang="en-US" sz="3000" dirty="0">
                <a:solidFill>
                  <a:srgbClr val="3E3E3E"/>
                </a:solidFill>
                <a:latin typeface="Commissioner SemiBold Italic" pitchFamily="34" charset="0"/>
                <a:ea typeface="Commissioner SemiBold Italic" pitchFamily="34" charset="-122"/>
                <a:cs typeface="Commissioner SemiBold Italic" pitchFamily="34" charset="-120"/>
                <a:hlinkClick r:id="rId6"/>
              </a:rPr>
              <a:t>https://recoverua.com</a:t>
            </a:r>
            <a:endParaRPr lang="en-US" sz="3000" dirty="0"/>
          </a:p>
        </p:txBody>
      </p:sp>
      <p:sp>
        <p:nvSpPr>
          <p:cNvPr id="6" name="Text 2"/>
          <p:cNvSpPr/>
          <p:nvPr/>
        </p:nvSpPr>
        <p:spPr>
          <a:xfrm>
            <a:off x="1133475" y="3048000"/>
            <a:ext cx="12630150" cy="1866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350"/>
              </a:lnSpc>
              <a:buNone/>
            </a:pPr>
            <a:r>
              <a:rPr lang="en-US" sz="6000" dirty="0">
                <a:solidFill>
                  <a:srgbClr val="3E3E3E"/>
                </a:solidFill>
                <a:latin typeface="Commissioner Medium" pitchFamily="34" charset="0"/>
                <a:ea typeface="Commissioner Medium" pitchFamily="34" charset="-122"/>
                <a:cs typeface="Commissioner Medium" pitchFamily="34" charset="-120"/>
              </a:rPr>
              <a:t>Thank you for your time, ready to answer any questions</a:t>
            </a:r>
            <a:endParaRPr lang="en-US" sz="60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81100" y="800100"/>
            <a:ext cx="3152775" cy="1343025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181100" y="2524125"/>
            <a:ext cx="9020175" cy="70866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1382375" y="0"/>
            <a:ext cx="6905625" cy="10287000"/>
          </a:xfrm>
          <a:prstGeom prst="rect">
            <a:avLst/>
          </a:prstGeom>
        </p:spPr>
      </p:pic>
      <p:sp>
        <p:nvSpPr>
          <p:cNvPr id="5" name="Text 0"/>
          <p:cNvSpPr/>
          <p:nvPr/>
        </p:nvSpPr>
        <p:spPr>
          <a:xfrm>
            <a:off x="1133475" y="2524125"/>
            <a:ext cx="9067800" cy="2095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700" dirty="0">
                <a:solidFill>
                  <a:srgbClr val="3E3E3E"/>
                </a:solidFill>
                <a:latin typeface="Commissioner SemiBold Italic" pitchFamily="34" charset="0"/>
                <a:ea typeface="Commissioner SemiBold Italic" pitchFamily="34" charset="-122"/>
                <a:cs typeface="Commissioner SemiBold Italic" pitchFamily="34" charset="-120"/>
              </a:rPr>
              <a:t>WHO?</a:t>
            </a:r>
            <a:br>
              <a:rPr dirty="0"/>
            </a:br>
            <a:br>
              <a:rPr dirty="0"/>
            </a:br>
            <a:r>
              <a:rPr lang="en-US" sz="2700" b="1" i="1" dirty="0">
                <a:solidFill>
                  <a:srgbClr val="3E3E3E"/>
                </a:solidFill>
                <a:latin typeface="Commissioner SemiBold Italic" pitchFamily="34" charset="0"/>
                <a:ea typeface="Commissioner SemiBold Italic" pitchFamily="34" charset="-122"/>
                <a:cs typeface="Commissioner SemiBold Italic" pitchFamily="34" charset="-120"/>
              </a:rPr>
              <a:t>Recover Ukraine</a:t>
            </a:r>
            <a:r>
              <a:rPr lang="en-US" sz="2700" b="1" i="1" dirty="0">
                <a:solidFill>
                  <a:srgbClr val="3E3E3E"/>
                </a:solidFill>
                <a:latin typeface="Commissioner Regular" pitchFamily="34" charset="0"/>
                <a:ea typeface="Commissioner Regular" pitchFamily="34" charset="-122"/>
                <a:cs typeface="Commissioner Regular" pitchFamily="34" charset="-120"/>
              </a:rPr>
              <a:t> </a:t>
            </a:r>
            <a:r>
              <a:rPr lang="en-US" sz="2700" dirty="0">
                <a:solidFill>
                  <a:srgbClr val="3E3E3E"/>
                </a:solidFill>
                <a:latin typeface="Commissioner Regular" pitchFamily="34" charset="0"/>
                <a:ea typeface="Commissioner Regular" pitchFamily="34" charset="-122"/>
                <a:cs typeface="Commissioner Regular" pitchFamily="34" charset="-120"/>
              </a:rPr>
              <a:t>is a </a:t>
            </a:r>
            <a:r>
              <a:rPr lang="en-US" sz="2700" b="1" i="1" dirty="0">
                <a:solidFill>
                  <a:srgbClr val="3E3E3E"/>
                </a:solidFill>
                <a:latin typeface="Commissioner SemiBold Italic" pitchFamily="34" charset="0"/>
                <a:ea typeface="Commissioner SemiBold Italic" pitchFamily="34" charset="-122"/>
                <a:cs typeface="Commissioner SemiBold Italic" pitchFamily="34" charset="-120"/>
              </a:rPr>
              <a:t>Not-for-Profit International Humanitarian  Fund </a:t>
            </a:r>
            <a:r>
              <a:rPr lang="en-US" sz="2700" dirty="0">
                <a:solidFill>
                  <a:srgbClr val="3E3E3E"/>
                </a:solidFill>
                <a:latin typeface="Commissioner Regular" pitchFamily="34" charset="0"/>
                <a:ea typeface="Commissioner Regular" pitchFamily="34" charset="-122"/>
                <a:cs typeface="Commissioner Regular" pitchFamily="34" charset="-120"/>
              </a:rPr>
              <a:t>that works in partnership with communities, companies and authorities in Ukraine</a:t>
            </a:r>
            <a:endParaRPr lang="en-US" sz="2700" dirty="0"/>
          </a:p>
        </p:txBody>
      </p:sp>
      <p:sp>
        <p:nvSpPr>
          <p:cNvPr id="6" name="Text 1"/>
          <p:cNvSpPr/>
          <p:nvPr/>
        </p:nvSpPr>
        <p:spPr>
          <a:xfrm>
            <a:off x="1133475" y="4924425"/>
            <a:ext cx="9067800" cy="1257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700" b="1" i="1" dirty="0">
                <a:solidFill>
                  <a:srgbClr val="3E3E3E"/>
                </a:solidFill>
                <a:latin typeface="Commissioner SemiBold Italic" pitchFamily="34" charset="0"/>
                <a:ea typeface="Commissioner SemiBold Italic" pitchFamily="34" charset="-122"/>
                <a:cs typeface="Commissioner SemiBold Italic" pitchFamily="34" charset="-120"/>
              </a:rPr>
              <a:t>We design and implement practical solutions</a:t>
            </a:r>
            <a:r>
              <a:rPr lang="en-US" sz="2700" b="1" i="1" dirty="0">
                <a:solidFill>
                  <a:srgbClr val="3E3E3E"/>
                </a:solidFill>
                <a:latin typeface="Commissioner Regular" pitchFamily="34" charset="0"/>
                <a:ea typeface="Commissioner Regular" pitchFamily="34" charset="-122"/>
                <a:cs typeface="Commissioner Regular" pitchFamily="34" charset="-120"/>
              </a:rPr>
              <a:t> </a:t>
            </a:r>
            <a:r>
              <a:rPr lang="en-US" sz="2700" dirty="0">
                <a:solidFill>
                  <a:srgbClr val="3E3E3E"/>
                </a:solidFill>
                <a:latin typeface="Commissioner Regular" pitchFamily="34" charset="0"/>
                <a:ea typeface="Commissioner Regular" pitchFamily="34" charset="-122"/>
                <a:cs typeface="Commissioner Regular" pitchFamily="34" charset="-120"/>
              </a:rPr>
              <a:t>for the demolition of the damaged infrastructure with subsequent recycling of the debris into reconstruction works</a:t>
            </a:r>
            <a:endParaRPr lang="en-US" sz="2700" dirty="0"/>
          </a:p>
        </p:txBody>
      </p:sp>
      <p:sp>
        <p:nvSpPr>
          <p:cNvPr id="7" name="Text 2"/>
          <p:cNvSpPr/>
          <p:nvPr/>
        </p:nvSpPr>
        <p:spPr>
          <a:xfrm>
            <a:off x="1133475" y="6486525"/>
            <a:ext cx="9067800" cy="838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700" b="1" i="1" dirty="0">
                <a:solidFill>
                  <a:srgbClr val="3E3E3E"/>
                </a:solidFill>
                <a:latin typeface="Commissioner SemiBold Italic" pitchFamily="34" charset="0"/>
                <a:ea typeface="Commissioner SemiBold Italic" pitchFamily="34" charset="-122"/>
                <a:cs typeface="Commissioner SemiBold Italic" pitchFamily="34" charset="-120"/>
              </a:rPr>
              <a:t>Our mission</a:t>
            </a:r>
            <a:r>
              <a:rPr lang="en-US" sz="2700" b="1" i="1" dirty="0">
                <a:solidFill>
                  <a:srgbClr val="3E3E3E"/>
                </a:solidFill>
                <a:latin typeface="Commissioner Regular" pitchFamily="34" charset="0"/>
                <a:ea typeface="Commissioner Regular" pitchFamily="34" charset="-122"/>
                <a:cs typeface="Commissioner Regular" pitchFamily="34" charset="-120"/>
              </a:rPr>
              <a:t> </a:t>
            </a:r>
            <a:r>
              <a:rPr lang="en-US" sz="2700" dirty="0">
                <a:solidFill>
                  <a:srgbClr val="3E3E3E"/>
                </a:solidFill>
                <a:latin typeface="Commissioner Regular" pitchFamily="34" charset="0"/>
                <a:ea typeface="Commissioner Regular" pitchFamily="34" charset="-122"/>
                <a:cs typeface="Commissioner Regular" pitchFamily="34" charset="-120"/>
              </a:rPr>
              <a:t>is to develop and implement programmes that contribute to the revival and restoration of Ukraine</a:t>
            </a:r>
            <a:endParaRPr lang="en-US" sz="2700" dirty="0"/>
          </a:p>
        </p:txBody>
      </p:sp>
      <p:sp>
        <p:nvSpPr>
          <p:cNvPr id="8" name="Text 3"/>
          <p:cNvSpPr/>
          <p:nvPr/>
        </p:nvSpPr>
        <p:spPr>
          <a:xfrm>
            <a:off x="1133475" y="7629525"/>
            <a:ext cx="9067800" cy="838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700" dirty="0">
                <a:solidFill>
                  <a:srgbClr val="3E3E3E"/>
                </a:solidFill>
                <a:latin typeface="Commissioner Regular" pitchFamily="34" charset="0"/>
                <a:ea typeface="Commissioner Regular" pitchFamily="34" charset="-122"/>
                <a:cs typeface="Commissioner Regular" pitchFamily="34" charset="-120"/>
              </a:rPr>
              <a:t>Our partnerships mean we can </a:t>
            </a:r>
            <a:r>
              <a:rPr lang="en-US" sz="2700" b="1" i="1" dirty="0">
                <a:solidFill>
                  <a:srgbClr val="3E3E3E"/>
                </a:solidFill>
                <a:latin typeface="Commissioner SemiBold Italic" pitchFamily="34" charset="0"/>
                <a:ea typeface="Commissioner SemiBold Italic" pitchFamily="34" charset="-122"/>
                <a:cs typeface="Commissioner SemiBold Italic" pitchFamily="34" charset="-120"/>
              </a:rPr>
              <a:t>share funds</a:t>
            </a:r>
            <a:r>
              <a:rPr lang="en-US" sz="2700" b="1" i="1" dirty="0">
                <a:solidFill>
                  <a:srgbClr val="3E3E3E"/>
                </a:solidFill>
                <a:latin typeface="Commissioner Regular" pitchFamily="34" charset="0"/>
                <a:ea typeface="Commissioner Regular" pitchFamily="34" charset="-122"/>
                <a:cs typeface="Commissioner Regular" pitchFamily="34" charset="-120"/>
              </a:rPr>
              <a:t> </a:t>
            </a:r>
            <a:r>
              <a:rPr lang="en-US" sz="2700" dirty="0">
                <a:solidFill>
                  <a:srgbClr val="3E3E3E"/>
                </a:solidFill>
                <a:latin typeface="Commissioner Regular" pitchFamily="34" charset="0"/>
                <a:ea typeface="Commissioner Regular" pitchFamily="34" charset="-122"/>
                <a:cs typeface="Commissioner Regular" pitchFamily="34" charset="-120"/>
              </a:rPr>
              <a:t>with wide spectrum of organisations to achieve our mission</a:t>
            </a:r>
            <a:endParaRPr lang="en-US" sz="2700" dirty="0"/>
          </a:p>
        </p:txBody>
      </p:sp>
      <p:sp>
        <p:nvSpPr>
          <p:cNvPr id="9" name="Text 4"/>
          <p:cNvSpPr/>
          <p:nvPr/>
        </p:nvSpPr>
        <p:spPr>
          <a:xfrm>
            <a:off x="1133475" y="8772525"/>
            <a:ext cx="9067800" cy="838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700" dirty="0">
                <a:solidFill>
                  <a:srgbClr val="3E3E3E"/>
                </a:solidFill>
                <a:latin typeface="Commissioner Regular" pitchFamily="34" charset="0"/>
                <a:ea typeface="Commissioner Regular" pitchFamily="34" charset="-122"/>
                <a:cs typeface="Commissioner Regular" pitchFamily="34" charset="-120"/>
              </a:rPr>
              <a:t>Together with our partners, we are changing the fate of Ukraine and </a:t>
            </a:r>
            <a:r>
              <a:rPr lang="en-US" sz="2700" b="1" i="1" dirty="0">
                <a:solidFill>
                  <a:srgbClr val="3E3E3E"/>
                </a:solidFill>
                <a:latin typeface="Commissioner SemiBold Italic" pitchFamily="34" charset="0"/>
                <a:ea typeface="Commissioner SemiBold Italic" pitchFamily="34" charset="-122"/>
                <a:cs typeface="Commissioner SemiBold Italic" pitchFamily="34" charset="-120"/>
              </a:rPr>
              <a:t>building the future</a:t>
            </a:r>
            <a:endParaRPr lang="en-US" sz="2700" b="1" i="1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163050" y="2533650"/>
            <a:ext cx="5191125" cy="142875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181100" y="2533650"/>
            <a:ext cx="2867025" cy="1533525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181100" y="5667375"/>
            <a:ext cx="2162175" cy="8001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210050" y="5743575"/>
            <a:ext cx="2307981" cy="66675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200150" y="7981950"/>
            <a:ext cx="2619375" cy="619125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9144000" y="5705475"/>
            <a:ext cx="2867025" cy="666750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9163050" y="7848600"/>
            <a:ext cx="1219200" cy="885825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4210050" y="7934325"/>
            <a:ext cx="2000250" cy="714375"/>
          </a:xfrm>
          <a:prstGeom prst="rect">
            <a:avLst/>
          </a:prstGeom>
        </p:spPr>
      </p:pic>
      <p:pic>
        <p:nvPicPr>
          <p:cNvPr id="10" name="Image 8" descr="preencoded.png"/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12753975" y="5664159"/>
            <a:ext cx="3028950" cy="739553"/>
          </a:xfrm>
          <a:prstGeom prst="rect">
            <a:avLst/>
          </a:prstGeom>
        </p:spPr>
      </p:pic>
      <p:sp>
        <p:nvSpPr>
          <p:cNvPr id="11" name="Text 0"/>
          <p:cNvSpPr/>
          <p:nvPr/>
        </p:nvSpPr>
        <p:spPr>
          <a:xfrm>
            <a:off x="1133475" y="1181100"/>
            <a:ext cx="2600325" cy="7429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850"/>
              </a:lnSpc>
              <a:buNone/>
            </a:pPr>
            <a:r>
              <a:rPr lang="en-US" sz="4800" dirty="0">
                <a:solidFill>
                  <a:srgbClr val="000000"/>
                </a:solidFill>
                <a:latin typeface="Commissioner Medium" pitchFamily="34" charset="0"/>
                <a:ea typeface="Commissioner Medium" pitchFamily="34" charset="-122"/>
                <a:cs typeface="Commissioner Medium" pitchFamily="34" charset="-120"/>
              </a:rPr>
              <a:t>Partners:</a:t>
            </a:r>
            <a:endParaRPr lang="en-US" sz="4800" dirty="0"/>
          </a:p>
        </p:txBody>
      </p:sp>
      <p:sp>
        <p:nvSpPr>
          <p:cNvPr id="12" name="Text 1"/>
          <p:cNvSpPr/>
          <p:nvPr/>
        </p:nvSpPr>
        <p:spPr>
          <a:xfrm>
            <a:off x="1152525" y="7248525"/>
            <a:ext cx="3314700" cy="4667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675"/>
              </a:lnSpc>
              <a:buNone/>
            </a:pPr>
            <a:r>
              <a:rPr lang="en-US" sz="3000" dirty="0">
                <a:solidFill>
                  <a:srgbClr val="3E3E3E"/>
                </a:solidFill>
                <a:latin typeface="Commissioner Regular" pitchFamily="34" charset="0"/>
                <a:ea typeface="Commissioner Regular" pitchFamily="34" charset="-122"/>
                <a:cs typeface="Commissioner Regular" pitchFamily="34" charset="-120"/>
              </a:rPr>
              <a:t>Plant &amp; Machinery:</a:t>
            </a:r>
            <a:endParaRPr lang="en-US" sz="3000" dirty="0"/>
          </a:p>
        </p:txBody>
      </p:sp>
      <p:sp>
        <p:nvSpPr>
          <p:cNvPr id="13" name="Text 2"/>
          <p:cNvSpPr/>
          <p:nvPr/>
        </p:nvSpPr>
        <p:spPr>
          <a:xfrm>
            <a:off x="9115425" y="2533650"/>
            <a:ext cx="3295650" cy="4667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675"/>
              </a:lnSpc>
              <a:buNone/>
            </a:pPr>
            <a:r>
              <a:rPr lang="en-US" sz="3000" dirty="0">
                <a:solidFill>
                  <a:srgbClr val="3E3E3E"/>
                </a:solidFill>
                <a:latin typeface="Commissioner Regular" pitchFamily="34" charset="0"/>
                <a:ea typeface="Commissioner Regular" pitchFamily="34" charset="-122"/>
                <a:cs typeface="Commissioner Regular" pitchFamily="34" charset="-120"/>
              </a:rPr>
              <a:t>Technical Advisers:</a:t>
            </a:r>
            <a:endParaRPr lang="en-US" sz="3000" dirty="0"/>
          </a:p>
        </p:txBody>
      </p:sp>
      <p:sp>
        <p:nvSpPr>
          <p:cNvPr id="14" name="Text 3"/>
          <p:cNvSpPr/>
          <p:nvPr/>
        </p:nvSpPr>
        <p:spPr>
          <a:xfrm>
            <a:off x="9096375" y="4848225"/>
            <a:ext cx="2085975" cy="4667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675"/>
              </a:lnSpc>
              <a:buNone/>
            </a:pPr>
            <a:r>
              <a:rPr lang="en-US" sz="3000" dirty="0">
                <a:solidFill>
                  <a:srgbClr val="3E3E3E"/>
                </a:solidFill>
                <a:latin typeface="Commissioner Regular" pitchFamily="34" charset="0"/>
                <a:ea typeface="Commissioner Regular" pitchFamily="34" charset="-122"/>
                <a:cs typeface="Commissioner Regular" pitchFamily="34" charset="-120"/>
              </a:rPr>
              <a:t>Aggregates:</a:t>
            </a:r>
            <a:endParaRPr lang="en-US" sz="3000" dirty="0"/>
          </a:p>
        </p:txBody>
      </p:sp>
      <p:sp>
        <p:nvSpPr>
          <p:cNvPr id="15" name="Text 4"/>
          <p:cNvSpPr/>
          <p:nvPr/>
        </p:nvSpPr>
        <p:spPr>
          <a:xfrm>
            <a:off x="9096375" y="7248525"/>
            <a:ext cx="1790700" cy="4667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675"/>
              </a:lnSpc>
              <a:buNone/>
            </a:pPr>
            <a:r>
              <a:rPr lang="en-US" sz="3000" dirty="0">
                <a:solidFill>
                  <a:srgbClr val="3E3E3E"/>
                </a:solidFill>
                <a:latin typeface="Commissioner Regular" pitchFamily="34" charset="0"/>
                <a:ea typeface="Commissioner Regular" pitchFamily="34" charset="-122"/>
                <a:cs typeface="Commissioner Regular" pitchFamily="34" charset="-120"/>
              </a:rPr>
              <a:t>Demining:</a:t>
            </a:r>
            <a:endParaRPr lang="en-US" sz="3000" dirty="0"/>
          </a:p>
        </p:txBody>
      </p:sp>
      <p:sp>
        <p:nvSpPr>
          <p:cNvPr id="16" name="Text 5"/>
          <p:cNvSpPr/>
          <p:nvPr/>
        </p:nvSpPr>
        <p:spPr>
          <a:xfrm>
            <a:off x="1190625" y="2533650"/>
            <a:ext cx="2438400" cy="4667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675"/>
              </a:lnSpc>
              <a:buNone/>
            </a:pPr>
            <a:r>
              <a:rPr lang="en-US" sz="3000" dirty="0">
                <a:solidFill>
                  <a:srgbClr val="3E3E3E"/>
                </a:solidFill>
                <a:latin typeface="Commissioner Regular" pitchFamily="34" charset="0"/>
                <a:ea typeface="Commissioner Regular" pitchFamily="34" charset="-122"/>
                <a:cs typeface="Commissioner Regular" pitchFamily="34" charset="-120"/>
              </a:rPr>
              <a:t>Legal partner:</a:t>
            </a:r>
            <a:endParaRPr lang="en-US" sz="3000" dirty="0"/>
          </a:p>
        </p:txBody>
      </p:sp>
      <p:sp>
        <p:nvSpPr>
          <p:cNvPr id="17" name="Text 6"/>
          <p:cNvSpPr/>
          <p:nvPr/>
        </p:nvSpPr>
        <p:spPr>
          <a:xfrm>
            <a:off x="1133475" y="4848225"/>
            <a:ext cx="3638550" cy="4667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675"/>
              </a:lnSpc>
              <a:buNone/>
            </a:pPr>
            <a:r>
              <a:rPr lang="en-US" sz="3000" dirty="0">
                <a:solidFill>
                  <a:srgbClr val="3E3E3E"/>
                </a:solidFill>
                <a:latin typeface="Commissioner Regular" pitchFamily="34" charset="0"/>
                <a:ea typeface="Commissioner Regular" pitchFamily="34" charset="-122"/>
                <a:cs typeface="Commissioner Regular" pitchFamily="34" charset="-120"/>
              </a:rPr>
              <a:t>Contractor Partners:</a:t>
            </a:r>
            <a:endParaRPr lang="en-US" sz="30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81100" y="2533650"/>
            <a:ext cx="3810000" cy="2544904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181100" y="6257925"/>
            <a:ext cx="3810000" cy="2544904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219700" y="2544872"/>
            <a:ext cx="3810000" cy="2533682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5219700" y="6269148"/>
            <a:ext cx="3810000" cy="2533681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9258300" y="2533650"/>
            <a:ext cx="3810000" cy="2544904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9258300" y="6257925"/>
            <a:ext cx="3810000" cy="2544904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3296900" y="2544872"/>
            <a:ext cx="3810000" cy="2533682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13296900" y="6269148"/>
            <a:ext cx="3810000" cy="2533681"/>
          </a:xfrm>
          <a:prstGeom prst="rect">
            <a:avLst/>
          </a:prstGeom>
        </p:spPr>
      </p:pic>
      <p:sp>
        <p:nvSpPr>
          <p:cNvPr id="10" name="Text 0"/>
          <p:cNvSpPr/>
          <p:nvPr/>
        </p:nvSpPr>
        <p:spPr>
          <a:xfrm>
            <a:off x="1038225" y="1181100"/>
            <a:ext cx="15887700" cy="7429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850"/>
              </a:lnSpc>
              <a:buNone/>
            </a:pPr>
            <a:r>
              <a:rPr lang="en-US" sz="4800" dirty="0">
                <a:solidFill>
                  <a:srgbClr val="000000"/>
                </a:solidFill>
                <a:latin typeface="Commissioner Medium" pitchFamily="34" charset="0"/>
                <a:ea typeface="Commissioner Medium" pitchFamily="34" charset="-122"/>
                <a:cs typeface="Commissioner Medium" pitchFamily="34" charset="-120"/>
              </a:rPr>
              <a:t>Partner Experience: </a:t>
            </a:r>
            <a:r>
              <a:rPr lang="en-US" sz="2400" dirty="0">
                <a:solidFill>
                  <a:srgbClr val="3E3E3E"/>
                </a:solidFill>
                <a:latin typeface="Commissioner Regular" pitchFamily="34" charset="0"/>
                <a:ea typeface="Commissioner Regular" pitchFamily="34" charset="-122"/>
                <a:cs typeface="Commissioner Regular" pitchFamily="34" charset="-120"/>
              </a:rPr>
              <a:t>Post-conflict &amp; disaster programmes in Americas, Europe, Balkans and Asia</a:t>
            </a:r>
            <a:endParaRPr lang="en-US" sz="4800" dirty="0"/>
          </a:p>
        </p:txBody>
      </p:sp>
      <p:sp>
        <p:nvSpPr>
          <p:cNvPr id="11" name="Text 1"/>
          <p:cNvSpPr/>
          <p:nvPr/>
        </p:nvSpPr>
        <p:spPr>
          <a:xfrm>
            <a:off x="9210675" y="5295900"/>
            <a:ext cx="3857625" cy="3524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75"/>
              </a:lnSpc>
              <a:buNone/>
            </a:pPr>
            <a:r>
              <a:rPr lang="en-US" sz="2250" dirty="0">
                <a:solidFill>
                  <a:srgbClr val="3E3E3E"/>
                </a:solidFill>
                <a:latin typeface="Commissioner Regular" pitchFamily="34" charset="0"/>
                <a:ea typeface="Commissioner Regular" pitchFamily="34" charset="-122"/>
                <a:cs typeface="Commissioner Regular" pitchFamily="34" charset="-120"/>
              </a:rPr>
              <a:t>Recycling debris in Bosnia</a:t>
            </a:r>
            <a:endParaRPr lang="en-US" sz="2250" dirty="0"/>
          </a:p>
        </p:txBody>
      </p:sp>
      <p:sp>
        <p:nvSpPr>
          <p:cNvPr id="12" name="Text 2"/>
          <p:cNvSpPr/>
          <p:nvPr/>
        </p:nvSpPr>
        <p:spPr>
          <a:xfrm>
            <a:off x="1133475" y="5295900"/>
            <a:ext cx="3857625" cy="3524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75"/>
              </a:lnSpc>
              <a:buNone/>
            </a:pPr>
            <a:r>
              <a:rPr lang="en-US" sz="2250" dirty="0">
                <a:solidFill>
                  <a:srgbClr val="3E3E3E"/>
                </a:solidFill>
                <a:latin typeface="Commissioner Regular" pitchFamily="34" charset="0"/>
                <a:ea typeface="Commissioner Regular" pitchFamily="34" charset="-122"/>
                <a:cs typeface="Commissioner Regular" pitchFamily="34" charset="-120"/>
              </a:rPr>
              <a:t>Debris Removal in Ukraine</a:t>
            </a:r>
            <a:endParaRPr lang="en-US" sz="2250" dirty="0"/>
          </a:p>
        </p:txBody>
      </p:sp>
      <p:sp>
        <p:nvSpPr>
          <p:cNvPr id="13" name="Text 3"/>
          <p:cNvSpPr/>
          <p:nvPr/>
        </p:nvSpPr>
        <p:spPr>
          <a:xfrm>
            <a:off x="5172075" y="5295900"/>
            <a:ext cx="3857625" cy="3524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75"/>
              </a:lnSpc>
              <a:buNone/>
            </a:pPr>
            <a:r>
              <a:rPr lang="en-US" sz="2250" dirty="0">
                <a:solidFill>
                  <a:srgbClr val="3E3E3E"/>
                </a:solidFill>
                <a:latin typeface="Commissioner Regular" pitchFamily="34" charset="0"/>
                <a:ea typeface="Commissioner Regular" pitchFamily="34" charset="-122"/>
                <a:cs typeface="Commissioner Regular" pitchFamily="34" charset="-120"/>
              </a:rPr>
              <a:t>Demolition in Ukraine</a:t>
            </a:r>
            <a:endParaRPr lang="en-US" sz="2250" dirty="0"/>
          </a:p>
        </p:txBody>
      </p:sp>
      <p:sp>
        <p:nvSpPr>
          <p:cNvPr id="14" name="Text 4"/>
          <p:cNvSpPr/>
          <p:nvPr/>
        </p:nvSpPr>
        <p:spPr>
          <a:xfrm>
            <a:off x="13249275" y="5295900"/>
            <a:ext cx="3857625" cy="3524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75"/>
              </a:lnSpc>
              <a:buNone/>
            </a:pPr>
            <a:r>
              <a:rPr lang="en-US" sz="2250" dirty="0">
                <a:solidFill>
                  <a:srgbClr val="3E3E3E"/>
                </a:solidFill>
                <a:latin typeface="Commissioner Regular" pitchFamily="34" charset="0"/>
                <a:ea typeface="Commissioner Regular" pitchFamily="34" charset="-122"/>
                <a:cs typeface="Commissioner Regular" pitchFamily="34" charset="-120"/>
              </a:rPr>
              <a:t>Recycling debris in Haiti</a:t>
            </a:r>
            <a:endParaRPr lang="en-US" sz="2250" dirty="0"/>
          </a:p>
        </p:txBody>
      </p:sp>
      <p:sp>
        <p:nvSpPr>
          <p:cNvPr id="15" name="Text 5"/>
          <p:cNvSpPr/>
          <p:nvPr/>
        </p:nvSpPr>
        <p:spPr>
          <a:xfrm>
            <a:off x="9210675" y="9020175"/>
            <a:ext cx="3857625" cy="3524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75"/>
              </a:lnSpc>
              <a:buNone/>
            </a:pPr>
            <a:r>
              <a:rPr lang="en-US" sz="2250" dirty="0">
                <a:solidFill>
                  <a:srgbClr val="3E3E3E"/>
                </a:solidFill>
                <a:latin typeface="Commissioner Regular" pitchFamily="34" charset="0"/>
                <a:ea typeface="Commissioner Regular" pitchFamily="34" charset="-122"/>
                <a:cs typeface="Commissioner Regular" pitchFamily="34" charset="-120"/>
              </a:rPr>
              <a:t>Recycling debris in Lebanon</a:t>
            </a:r>
            <a:endParaRPr lang="en-US" sz="2250" dirty="0"/>
          </a:p>
        </p:txBody>
      </p:sp>
      <p:sp>
        <p:nvSpPr>
          <p:cNvPr id="16" name="Text 6"/>
          <p:cNvSpPr/>
          <p:nvPr/>
        </p:nvSpPr>
        <p:spPr>
          <a:xfrm>
            <a:off x="13249275" y="9020175"/>
            <a:ext cx="3857625" cy="3524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75"/>
              </a:lnSpc>
              <a:buNone/>
            </a:pPr>
            <a:r>
              <a:rPr lang="en-US" sz="2250" dirty="0">
                <a:solidFill>
                  <a:srgbClr val="3E3E3E"/>
                </a:solidFill>
                <a:latin typeface="Commissioner Regular" pitchFamily="34" charset="0"/>
                <a:ea typeface="Commissioner Regular" pitchFamily="34" charset="-122"/>
                <a:cs typeface="Commissioner Regular" pitchFamily="34" charset="-120"/>
              </a:rPr>
              <a:t>Recycling debris in Iraq</a:t>
            </a:r>
            <a:endParaRPr lang="en-US" sz="2250" dirty="0"/>
          </a:p>
        </p:txBody>
      </p:sp>
      <p:sp>
        <p:nvSpPr>
          <p:cNvPr id="17" name="Text 7"/>
          <p:cNvSpPr/>
          <p:nvPr/>
        </p:nvSpPr>
        <p:spPr>
          <a:xfrm>
            <a:off x="1133475" y="9020175"/>
            <a:ext cx="3857625" cy="10572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75"/>
              </a:lnSpc>
              <a:buNone/>
            </a:pPr>
            <a:r>
              <a:rPr lang="en-US" sz="2250" dirty="0">
                <a:solidFill>
                  <a:srgbClr val="3E3E3E"/>
                </a:solidFill>
                <a:latin typeface="Commissioner Regular" pitchFamily="34" charset="0"/>
                <a:ea typeface="Commissioner Regular" pitchFamily="34" charset="-122"/>
                <a:cs typeface="Commissioner Regular" pitchFamily="34" charset="-120"/>
              </a:rPr>
              <a:t>Recycling debris in Kosovo into a road construction material</a:t>
            </a:r>
            <a:endParaRPr lang="en-US" sz="2250" dirty="0"/>
          </a:p>
        </p:txBody>
      </p:sp>
      <p:sp>
        <p:nvSpPr>
          <p:cNvPr id="18" name="Text 8"/>
          <p:cNvSpPr/>
          <p:nvPr/>
        </p:nvSpPr>
        <p:spPr>
          <a:xfrm>
            <a:off x="5172075" y="9020175"/>
            <a:ext cx="3857625" cy="3524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75"/>
              </a:lnSpc>
              <a:buNone/>
            </a:pPr>
            <a:r>
              <a:rPr lang="en-US" sz="2250" dirty="0">
                <a:solidFill>
                  <a:srgbClr val="3E3E3E"/>
                </a:solidFill>
                <a:latin typeface="Commissioner Regular" pitchFamily="34" charset="0"/>
                <a:ea typeface="Commissioner Regular" pitchFamily="34" charset="-122"/>
                <a:cs typeface="Commissioner Regular" pitchFamily="34" charset="-120"/>
              </a:rPr>
              <a:t>Recycling debris in Syria</a:t>
            </a:r>
            <a:endParaRPr lang="en-US" sz="22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382375" y="0"/>
            <a:ext cx="6905625" cy="10287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1382375" y="0"/>
            <a:ext cx="6905625" cy="10287000"/>
          </a:xfrm>
          <a:prstGeom prst="rect">
            <a:avLst/>
          </a:prstGeom>
        </p:spPr>
      </p:pic>
      <p:sp>
        <p:nvSpPr>
          <p:cNvPr id="5" name="Text 0"/>
          <p:cNvSpPr/>
          <p:nvPr/>
        </p:nvSpPr>
        <p:spPr>
          <a:xfrm>
            <a:off x="1133475" y="2533650"/>
            <a:ext cx="9067800" cy="4667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675"/>
              </a:lnSpc>
              <a:buNone/>
            </a:pPr>
            <a:r>
              <a:rPr lang="en-US" sz="3000" dirty="0">
                <a:solidFill>
                  <a:srgbClr val="3E3E3E"/>
                </a:solidFill>
                <a:latin typeface="Commissioner Regular" pitchFamily="34" charset="0"/>
                <a:ea typeface="Commissioner Regular" pitchFamily="34" charset="-122"/>
                <a:cs typeface="Commissioner Regular" pitchFamily="34" charset="-120"/>
              </a:rPr>
              <a:t>Extensive damage throughout Ukraine in all sectors:</a:t>
            </a:r>
            <a:endParaRPr lang="en-US" sz="3000" dirty="0"/>
          </a:p>
        </p:txBody>
      </p:sp>
      <p:sp>
        <p:nvSpPr>
          <p:cNvPr id="6" name="Text 1"/>
          <p:cNvSpPr/>
          <p:nvPr/>
        </p:nvSpPr>
        <p:spPr>
          <a:xfrm>
            <a:off x="1133475" y="1181100"/>
            <a:ext cx="1600200" cy="7429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850"/>
              </a:lnSpc>
              <a:buNone/>
            </a:pPr>
            <a:r>
              <a:rPr lang="en-US" sz="4800" dirty="0">
                <a:solidFill>
                  <a:srgbClr val="000000"/>
                </a:solidFill>
                <a:latin typeface="Commissioner Medium" pitchFamily="34" charset="0"/>
                <a:ea typeface="Commissioner Medium" pitchFamily="34" charset="-122"/>
                <a:cs typeface="Commissioner Medium" pitchFamily="34" charset="-120"/>
              </a:rPr>
              <a:t>Why?</a:t>
            </a:r>
            <a:endParaRPr lang="en-US" sz="4800" dirty="0"/>
          </a:p>
        </p:txBody>
      </p:sp>
      <p:sp>
        <p:nvSpPr>
          <p:cNvPr id="7" name="Text 2"/>
          <p:cNvSpPr/>
          <p:nvPr/>
        </p:nvSpPr>
        <p:spPr>
          <a:xfrm>
            <a:off x="1857375" y="3457575"/>
            <a:ext cx="8343900" cy="4667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675"/>
              </a:lnSpc>
              <a:buNone/>
            </a:pPr>
            <a:r>
              <a:rPr lang="en-US" sz="3000" dirty="0">
                <a:solidFill>
                  <a:srgbClr val="3E3E3E"/>
                </a:solidFill>
                <a:latin typeface="Commissioner Regular" pitchFamily="34" charset="0"/>
                <a:ea typeface="Commissioner Regular" pitchFamily="34" charset="-122"/>
                <a:cs typeface="Commissioner Regular" pitchFamily="34" charset="-120"/>
              </a:rPr>
              <a:t>Residentials</a:t>
            </a:r>
            <a:endParaRPr lang="en-US" sz="3000" dirty="0"/>
          </a:p>
        </p:txBody>
      </p:sp>
      <p:sp>
        <p:nvSpPr>
          <p:cNvPr id="8" name="Text 3"/>
          <p:cNvSpPr/>
          <p:nvPr/>
        </p:nvSpPr>
        <p:spPr>
          <a:xfrm>
            <a:off x="1857375" y="4381500"/>
            <a:ext cx="8343900" cy="4667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675"/>
              </a:lnSpc>
              <a:buNone/>
            </a:pPr>
            <a:r>
              <a:rPr lang="en-US" sz="3000" dirty="0">
                <a:solidFill>
                  <a:srgbClr val="3E3E3E"/>
                </a:solidFill>
                <a:latin typeface="Commissioner Regular" pitchFamily="34" charset="0"/>
                <a:ea typeface="Commissioner Regular" pitchFamily="34" charset="-122"/>
                <a:cs typeface="Commissioner Regular" pitchFamily="34" charset="-120"/>
              </a:rPr>
              <a:t>Energy</a:t>
            </a:r>
            <a:endParaRPr lang="en-US" sz="3000" dirty="0"/>
          </a:p>
        </p:txBody>
      </p:sp>
      <p:sp>
        <p:nvSpPr>
          <p:cNvPr id="9" name="Text 4"/>
          <p:cNvSpPr/>
          <p:nvPr/>
        </p:nvSpPr>
        <p:spPr>
          <a:xfrm>
            <a:off x="1857375" y="5305425"/>
            <a:ext cx="8343900" cy="4667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675"/>
              </a:lnSpc>
              <a:buNone/>
            </a:pPr>
            <a:r>
              <a:rPr lang="en-US" sz="3000" dirty="0">
                <a:solidFill>
                  <a:srgbClr val="3E3E3E"/>
                </a:solidFill>
                <a:latin typeface="Commissioner Regular" pitchFamily="34" charset="0"/>
                <a:ea typeface="Commissioner Regular" pitchFamily="34" charset="-122"/>
                <a:cs typeface="Commissioner Regular" pitchFamily="34" charset="-120"/>
              </a:rPr>
              <a:t>Industrial</a:t>
            </a:r>
            <a:endParaRPr lang="en-US" sz="3000" dirty="0"/>
          </a:p>
        </p:txBody>
      </p:sp>
      <p:sp>
        <p:nvSpPr>
          <p:cNvPr id="10" name="Text 5"/>
          <p:cNvSpPr/>
          <p:nvPr/>
        </p:nvSpPr>
        <p:spPr>
          <a:xfrm>
            <a:off x="1857375" y="6229350"/>
            <a:ext cx="8343900" cy="4667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675"/>
              </a:lnSpc>
              <a:buNone/>
            </a:pPr>
            <a:r>
              <a:rPr lang="en-US" sz="3000" dirty="0">
                <a:solidFill>
                  <a:srgbClr val="3E3E3E"/>
                </a:solidFill>
                <a:latin typeface="Commissioner Regular" pitchFamily="34" charset="0"/>
                <a:ea typeface="Commissioner Regular" pitchFamily="34" charset="-122"/>
                <a:cs typeface="Commissioner Regular" pitchFamily="34" charset="-120"/>
              </a:rPr>
              <a:t>Commercial</a:t>
            </a:r>
            <a:endParaRPr lang="en-US" sz="3000" dirty="0"/>
          </a:p>
        </p:txBody>
      </p:sp>
      <p:sp>
        <p:nvSpPr>
          <p:cNvPr id="11" name="Text 6"/>
          <p:cNvSpPr/>
          <p:nvPr/>
        </p:nvSpPr>
        <p:spPr>
          <a:xfrm>
            <a:off x="1857375" y="7153275"/>
            <a:ext cx="8343900" cy="4667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675"/>
              </a:lnSpc>
              <a:buNone/>
            </a:pPr>
            <a:r>
              <a:rPr lang="en-US" sz="3000" dirty="0">
                <a:solidFill>
                  <a:srgbClr val="3E3E3E"/>
                </a:solidFill>
                <a:latin typeface="Commissioner Regular" pitchFamily="34" charset="0"/>
                <a:ea typeface="Commissioner Regular" pitchFamily="34" charset="-122"/>
                <a:cs typeface="Commissioner Regular" pitchFamily="34" charset="-120"/>
              </a:rPr>
              <a:t>Agricultural</a:t>
            </a:r>
            <a:endParaRPr lang="en-US" sz="3000" dirty="0"/>
          </a:p>
        </p:txBody>
      </p:sp>
      <p:sp>
        <p:nvSpPr>
          <p:cNvPr id="12" name="Text 7"/>
          <p:cNvSpPr/>
          <p:nvPr/>
        </p:nvSpPr>
        <p:spPr>
          <a:xfrm>
            <a:off x="1133475" y="8077200"/>
            <a:ext cx="9067800" cy="9334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675"/>
              </a:lnSpc>
              <a:buNone/>
            </a:pPr>
            <a:r>
              <a:rPr lang="en-US" sz="3000" dirty="0">
                <a:solidFill>
                  <a:srgbClr val="3E3E3E"/>
                </a:solidFill>
                <a:latin typeface="Commissioner Regular" pitchFamily="34" charset="0"/>
                <a:ea typeface="Commissioner Regular" pitchFamily="34" charset="-122"/>
                <a:cs typeface="Commissioner Regular" pitchFamily="34" charset="-120"/>
              </a:rPr>
              <a:t>First step is always </a:t>
            </a:r>
            <a:r>
              <a:rPr lang="en-US" sz="3000" b="1" i="1" dirty="0">
                <a:solidFill>
                  <a:srgbClr val="3E3E3E"/>
                </a:solidFill>
                <a:latin typeface="Commissioner SemiBold Italic" pitchFamily="34" charset="0"/>
                <a:ea typeface="Commissioner SemiBold Italic" pitchFamily="34" charset="-122"/>
                <a:cs typeface="Commissioner SemiBold Italic" pitchFamily="34" charset="-120"/>
              </a:rPr>
              <a:t>Safe and Timely</a:t>
            </a:r>
            <a:r>
              <a:rPr lang="en-US" sz="3000" b="1" dirty="0">
                <a:solidFill>
                  <a:srgbClr val="3E3E3E"/>
                </a:solidFill>
                <a:latin typeface="Commissioner Regular" pitchFamily="34" charset="0"/>
                <a:ea typeface="Commissioner Regular" pitchFamily="34" charset="-122"/>
                <a:cs typeface="Commissioner Regular" pitchFamily="34" charset="-120"/>
              </a:rPr>
              <a:t> </a:t>
            </a:r>
            <a:r>
              <a:rPr lang="en-US" sz="3000" dirty="0">
                <a:solidFill>
                  <a:srgbClr val="3E3E3E"/>
                </a:solidFill>
                <a:latin typeface="Commissioner Regular" pitchFamily="34" charset="0"/>
                <a:ea typeface="Commissioner Regular" pitchFamily="34" charset="-122"/>
                <a:cs typeface="Commissioner Regular" pitchFamily="34" charset="-120"/>
              </a:rPr>
              <a:t>clearance of damaged sites to enable recovery</a:t>
            </a:r>
            <a:endParaRPr lang="en-US" sz="3000" dirty="0"/>
          </a:p>
        </p:txBody>
      </p:sp>
      <p:pic>
        <p:nvPicPr>
          <p:cNvPr id="13" name="Image 1" descr="preencoded.png">
            <a:extLst>
              <a:ext uri="{FF2B5EF4-FFF2-40B4-BE49-F238E27FC236}">
                <a16:creationId xmlns:a16="http://schemas.microsoft.com/office/drawing/2014/main" id="{AF21C609-D1FF-4EF6-C457-771D3743104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94317" b="83934"/>
          <a:stretch/>
        </p:blipFill>
        <p:spPr>
          <a:xfrm>
            <a:off x="1354769" y="6190156"/>
            <a:ext cx="513698" cy="596813"/>
          </a:xfrm>
          <a:prstGeom prst="rect">
            <a:avLst/>
          </a:prstGeom>
        </p:spPr>
      </p:pic>
      <p:pic>
        <p:nvPicPr>
          <p:cNvPr id="14" name="Image 1" descr="preencoded.png">
            <a:extLst>
              <a:ext uri="{FF2B5EF4-FFF2-40B4-BE49-F238E27FC236}">
                <a16:creationId xmlns:a16="http://schemas.microsoft.com/office/drawing/2014/main" id="{4005614D-E7AD-9FEB-D660-FB49CAD09E2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94317" b="83934"/>
          <a:stretch/>
        </p:blipFill>
        <p:spPr>
          <a:xfrm>
            <a:off x="1354769" y="7099994"/>
            <a:ext cx="513698" cy="596813"/>
          </a:xfrm>
          <a:prstGeom prst="rect">
            <a:avLst/>
          </a:prstGeom>
        </p:spPr>
      </p:pic>
      <p:pic>
        <p:nvPicPr>
          <p:cNvPr id="15" name="Image 1" descr="preencoded.png">
            <a:extLst>
              <a:ext uri="{FF2B5EF4-FFF2-40B4-BE49-F238E27FC236}">
                <a16:creationId xmlns:a16="http://schemas.microsoft.com/office/drawing/2014/main" id="{B99AFFC2-F058-1485-81E3-DE28D5FC20F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94317" b="83934"/>
          <a:stretch/>
        </p:blipFill>
        <p:spPr>
          <a:xfrm>
            <a:off x="1354769" y="5277148"/>
            <a:ext cx="513698" cy="596813"/>
          </a:xfrm>
          <a:prstGeom prst="rect">
            <a:avLst/>
          </a:prstGeom>
        </p:spPr>
      </p:pic>
      <p:pic>
        <p:nvPicPr>
          <p:cNvPr id="16" name="Image 1" descr="preencoded.png">
            <a:extLst>
              <a:ext uri="{FF2B5EF4-FFF2-40B4-BE49-F238E27FC236}">
                <a16:creationId xmlns:a16="http://schemas.microsoft.com/office/drawing/2014/main" id="{FC92A124-1DD7-4219-0A0F-FD1F9E49C86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94317" b="83934"/>
          <a:stretch/>
        </p:blipFill>
        <p:spPr>
          <a:xfrm>
            <a:off x="1354769" y="4353223"/>
            <a:ext cx="513698" cy="596813"/>
          </a:xfrm>
          <a:prstGeom prst="rect">
            <a:avLst/>
          </a:prstGeom>
        </p:spPr>
      </p:pic>
      <p:pic>
        <p:nvPicPr>
          <p:cNvPr id="17" name="Image 1" descr="preencoded.png">
            <a:extLst>
              <a:ext uri="{FF2B5EF4-FFF2-40B4-BE49-F238E27FC236}">
                <a16:creationId xmlns:a16="http://schemas.microsoft.com/office/drawing/2014/main" id="{61026298-D78A-3B47-DEBB-5695F60C3C2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94317" b="83934"/>
          <a:stretch/>
        </p:blipFill>
        <p:spPr>
          <a:xfrm>
            <a:off x="1355355" y="3396650"/>
            <a:ext cx="513698" cy="596813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81099" y="6162675"/>
            <a:ext cx="4034176" cy="275187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9144000" y="3743325"/>
            <a:ext cx="4543426" cy="4543425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4287500" y="3743325"/>
            <a:ext cx="3181350" cy="49911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0582673" y="3603308"/>
            <a:ext cx="123030" cy="265747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1072843" y="3547527"/>
            <a:ext cx="38040" cy="253484"/>
          </a:xfrm>
          <a:prstGeom prst="rect">
            <a:avLst/>
          </a:prstGeom>
        </p:spPr>
      </p:pic>
      <p:sp>
        <p:nvSpPr>
          <p:cNvPr id="7" name="Text 0"/>
          <p:cNvSpPr/>
          <p:nvPr/>
        </p:nvSpPr>
        <p:spPr>
          <a:xfrm>
            <a:off x="1133475" y="2533650"/>
            <a:ext cx="6800850" cy="4667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675"/>
              </a:lnSpc>
              <a:buNone/>
            </a:pPr>
            <a:r>
              <a:rPr lang="en-US" sz="3000" dirty="0">
                <a:solidFill>
                  <a:srgbClr val="3E3E3E"/>
                </a:solidFill>
                <a:latin typeface="Commissioner Regular" pitchFamily="34" charset="0"/>
                <a:ea typeface="Commissioner Regular" pitchFamily="34" charset="-122"/>
                <a:cs typeface="Commissioner Regular" pitchFamily="34" charset="-120"/>
              </a:rPr>
              <a:t>Current estimates for debris in Ukraine:</a:t>
            </a:r>
            <a:endParaRPr lang="en-US" sz="3000" dirty="0"/>
          </a:p>
        </p:txBody>
      </p:sp>
      <p:sp>
        <p:nvSpPr>
          <p:cNvPr id="8" name="Text 1"/>
          <p:cNvSpPr/>
          <p:nvPr/>
        </p:nvSpPr>
        <p:spPr>
          <a:xfrm>
            <a:off x="9096375" y="2533650"/>
            <a:ext cx="6991350" cy="4667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675"/>
              </a:lnSpc>
              <a:buNone/>
            </a:pPr>
            <a:r>
              <a:rPr lang="en-US" sz="3000" dirty="0">
                <a:solidFill>
                  <a:srgbClr val="3E3E3E"/>
                </a:solidFill>
                <a:latin typeface="Commissioner Regular" pitchFamily="34" charset="0"/>
                <a:ea typeface="Commissioner Regular" pitchFamily="34" charset="-122"/>
                <a:cs typeface="Commissioner Regular" pitchFamily="34" charset="-120"/>
              </a:rPr>
              <a:t>Direct damages by type of property, $ bn</a:t>
            </a:r>
            <a:endParaRPr lang="en-US" sz="3000" dirty="0"/>
          </a:p>
        </p:txBody>
      </p:sp>
      <p:sp>
        <p:nvSpPr>
          <p:cNvPr id="9" name="Text 2"/>
          <p:cNvSpPr/>
          <p:nvPr/>
        </p:nvSpPr>
        <p:spPr>
          <a:xfrm>
            <a:off x="1133475" y="4305300"/>
            <a:ext cx="6629400" cy="4667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675"/>
              </a:lnSpc>
              <a:buNone/>
            </a:pPr>
            <a:r>
              <a:rPr lang="en-US" sz="3000" dirty="0">
                <a:solidFill>
                  <a:srgbClr val="3E3E3E"/>
                </a:solidFill>
                <a:latin typeface="Commissioner Regular" pitchFamily="34" charset="0"/>
                <a:ea typeface="Commissioner Regular" pitchFamily="34" charset="-122"/>
                <a:cs typeface="Commissioner Regular" pitchFamily="34" charset="-120"/>
              </a:rPr>
              <a:t>If placed 5m height the land required is</a:t>
            </a:r>
            <a:endParaRPr lang="en-US" sz="3000" dirty="0"/>
          </a:p>
        </p:txBody>
      </p:sp>
      <p:sp>
        <p:nvSpPr>
          <p:cNvPr id="10" name="Text 3"/>
          <p:cNvSpPr/>
          <p:nvPr/>
        </p:nvSpPr>
        <p:spPr>
          <a:xfrm>
            <a:off x="1133475" y="3228975"/>
            <a:ext cx="9067800" cy="4667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675"/>
              </a:lnSpc>
              <a:buNone/>
            </a:pPr>
            <a:r>
              <a:rPr lang="en-US" sz="3000" b="1" i="1" dirty="0">
                <a:solidFill>
                  <a:srgbClr val="3E3E3E"/>
                </a:solidFill>
                <a:latin typeface="Commissioner SemiBold Italic" pitchFamily="34" charset="0"/>
                <a:ea typeface="Commissioner SemiBold Italic" pitchFamily="34" charset="-122"/>
                <a:cs typeface="Commissioner SemiBold Italic" pitchFamily="34" charset="-120"/>
              </a:rPr>
              <a:t>18,000,000t of debris</a:t>
            </a:r>
            <a:endParaRPr lang="en-US" sz="3000" b="1" i="1" dirty="0"/>
          </a:p>
        </p:txBody>
      </p:sp>
      <p:sp>
        <p:nvSpPr>
          <p:cNvPr id="11" name="Text 4"/>
          <p:cNvSpPr/>
          <p:nvPr/>
        </p:nvSpPr>
        <p:spPr>
          <a:xfrm>
            <a:off x="1133475" y="5000625"/>
            <a:ext cx="9067800" cy="4667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675"/>
              </a:lnSpc>
              <a:buNone/>
            </a:pPr>
            <a:r>
              <a:rPr lang="en-US" sz="3000" b="1" i="1" dirty="0">
                <a:solidFill>
                  <a:srgbClr val="3E3E3E"/>
                </a:solidFill>
                <a:latin typeface="Commissioner SemiBold Italic" pitchFamily="34" charset="0"/>
                <a:ea typeface="Commissioner SemiBold Italic" pitchFamily="34" charset="-122"/>
                <a:cs typeface="Commissioner SemiBold Italic" pitchFamily="34" charset="-120"/>
              </a:rPr>
              <a:t>2,250,000m2 or 225 hectares</a:t>
            </a:r>
            <a:endParaRPr lang="en-US" sz="3000" b="1" i="1" dirty="0"/>
          </a:p>
        </p:txBody>
      </p:sp>
      <p:sp>
        <p:nvSpPr>
          <p:cNvPr id="12" name="Text 5"/>
          <p:cNvSpPr/>
          <p:nvPr/>
        </p:nvSpPr>
        <p:spPr>
          <a:xfrm>
            <a:off x="10896600" y="5781675"/>
            <a:ext cx="990600" cy="4667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675"/>
              </a:lnSpc>
              <a:buNone/>
            </a:pPr>
            <a:r>
              <a:rPr lang="en-US" sz="3000" dirty="0">
                <a:solidFill>
                  <a:srgbClr val="3E3E3E"/>
                </a:solidFill>
                <a:latin typeface="Commissioner SemiBold Italic" pitchFamily="34" charset="0"/>
                <a:ea typeface="Commissioner SemiBold Italic" pitchFamily="34" charset="-122"/>
                <a:cs typeface="Commissioner SemiBold Italic" pitchFamily="34" charset="-120"/>
              </a:rPr>
              <a:t>143.8</a:t>
            </a:r>
            <a:endParaRPr lang="en-US" sz="3000" dirty="0"/>
          </a:p>
        </p:txBody>
      </p:sp>
      <p:sp>
        <p:nvSpPr>
          <p:cNvPr id="13" name="Text 6"/>
          <p:cNvSpPr/>
          <p:nvPr/>
        </p:nvSpPr>
        <p:spPr>
          <a:xfrm>
            <a:off x="1133475" y="9248775"/>
            <a:ext cx="2562225" cy="3524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75"/>
              </a:lnSpc>
              <a:buNone/>
            </a:pPr>
            <a:r>
              <a:rPr lang="en-US" sz="2250" i="1" dirty="0">
                <a:solidFill>
                  <a:srgbClr val="838383"/>
                </a:solidFill>
                <a:latin typeface="Commissioner Medium Italic" pitchFamily="34" charset="0"/>
                <a:ea typeface="Commissioner Medium Italic" pitchFamily="34" charset="-122"/>
                <a:cs typeface="Commissioner Medium Italic" pitchFamily="34" charset="-120"/>
              </a:rPr>
              <a:t>x362 football fields</a:t>
            </a:r>
            <a:endParaRPr lang="en-US" sz="2250" i="1" dirty="0"/>
          </a:p>
        </p:txBody>
      </p:sp>
      <p:sp>
        <p:nvSpPr>
          <p:cNvPr id="14" name="Text 7"/>
          <p:cNvSpPr/>
          <p:nvPr/>
        </p:nvSpPr>
        <p:spPr>
          <a:xfrm>
            <a:off x="1133475" y="1181100"/>
            <a:ext cx="1600200" cy="7429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850"/>
              </a:lnSpc>
              <a:buNone/>
            </a:pPr>
            <a:r>
              <a:rPr lang="en-US" sz="4800" dirty="0">
                <a:solidFill>
                  <a:srgbClr val="000000"/>
                </a:solidFill>
                <a:latin typeface="Commissioner Medium" pitchFamily="34" charset="0"/>
                <a:ea typeface="Commissioner Medium" pitchFamily="34" charset="-122"/>
                <a:cs typeface="Commissioner Medium" pitchFamily="34" charset="-120"/>
              </a:rPr>
              <a:t>Why?</a:t>
            </a:r>
            <a:endParaRPr lang="en-US" sz="4800" dirty="0"/>
          </a:p>
        </p:txBody>
      </p:sp>
      <p:sp>
        <p:nvSpPr>
          <p:cNvPr id="15" name="Text 8"/>
          <p:cNvSpPr/>
          <p:nvPr/>
        </p:nvSpPr>
        <p:spPr>
          <a:xfrm rot="-2546">
            <a:off x="9096375" y="9603361"/>
            <a:ext cx="5883758" cy="3524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75"/>
              </a:lnSpc>
              <a:buNone/>
            </a:pPr>
            <a:r>
              <a:rPr lang="en-US" sz="2250" i="1" dirty="0">
                <a:solidFill>
                  <a:srgbClr val="838383"/>
                </a:solidFill>
                <a:latin typeface="Commissioner Medium Italic" pitchFamily="34" charset="0"/>
                <a:ea typeface="Commissioner Medium Italic" pitchFamily="34" charset="-122"/>
                <a:cs typeface="Commissioner Medium Italic" pitchFamily="34" charset="-120"/>
              </a:rPr>
              <a:t>Source: Kyiv School of Economics</a:t>
            </a:r>
            <a:endParaRPr lang="en-US" sz="2250" i="1" dirty="0"/>
          </a:p>
        </p:txBody>
      </p:sp>
      <p:sp>
        <p:nvSpPr>
          <p:cNvPr id="16" name="Text 9"/>
          <p:cNvSpPr/>
          <p:nvPr/>
        </p:nvSpPr>
        <p:spPr>
          <a:xfrm>
            <a:off x="12792075" y="5200650"/>
            <a:ext cx="428625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500" dirty="0">
                <a:solidFill>
                  <a:srgbClr val="FFFFFF"/>
                </a:solidFill>
                <a:latin typeface="Commissioner SemiBold Italic" pitchFamily="34" charset="0"/>
                <a:ea typeface="Commissioner SemiBold Italic" pitchFamily="34" charset="-122"/>
                <a:cs typeface="Commissioner SemiBold Italic" pitchFamily="34" charset="-120"/>
              </a:rPr>
              <a:t>53.6</a:t>
            </a:r>
            <a:endParaRPr lang="en-US" sz="1500" dirty="0"/>
          </a:p>
        </p:txBody>
      </p:sp>
      <p:sp>
        <p:nvSpPr>
          <p:cNvPr id="17" name="Text 10"/>
          <p:cNvSpPr/>
          <p:nvPr/>
        </p:nvSpPr>
        <p:spPr>
          <a:xfrm>
            <a:off x="11287125" y="7534275"/>
            <a:ext cx="43815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500" dirty="0">
                <a:solidFill>
                  <a:srgbClr val="FFFFFF"/>
                </a:solidFill>
                <a:latin typeface="Commissioner SemiBold Italic" pitchFamily="34" charset="0"/>
                <a:ea typeface="Commissioner SemiBold Italic" pitchFamily="34" charset="-122"/>
                <a:cs typeface="Commissioner SemiBold Italic" pitchFamily="34" charset="-120"/>
              </a:rPr>
              <a:t>36.2</a:t>
            </a:r>
            <a:endParaRPr lang="en-US" sz="1500" dirty="0"/>
          </a:p>
        </p:txBody>
      </p:sp>
      <p:sp>
        <p:nvSpPr>
          <p:cNvPr id="18" name="Text 11"/>
          <p:cNvSpPr/>
          <p:nvPr/>
        </p:nvSpPr>
        <p:spPr>
          <a:xfrm>
            <a:off x="9705975" y="6715125"/>
            <a:ext cx="3810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500" dirty="0">
                <a:solidFill>
                  <a:srgbClr val="FFFFFF"/>
                </a:solidFill>
                <a:latin typeface="Commissioner SemiBold Italic" pitchFamily="34" charset="0"/>
                <a:ea typeface="Commissioner SemiBold Italic" pitchFamily="34" charset="-122"/>
                <a:cs typeface="Commissioner SemiBold Italic" pitchFamily="34" charset="-120"/>
              </a:rPr>
              <a:t>11.3</a:t>
            </a:r>
            <a:endParaRPr lang="en-US" sz="1500" dirty="0"/>
          </a:p>
        </p:txBody>
      </p:sp>
      <p:sp>
        <p:nvSpPr>
          <p:cNvPr id="19" name="Text 12"/>
          <p:cNvSpPr/>
          <p:nvPr/>
        </p:nvSpPr>
        <p:spPr>
          <a:xfrm>
            <a:off x="9486900" y="6019800"/>
            <a:ext cx="32385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500" dirty="0">
                <a:solidFill>
                  <a:srgbClr val="FFFFFF"/>
                </a:solidFill>
                <a:latin typeface="Commissioner SemiBold Italic" pitchFamily="34" charset="0"/>
                <a:ea typeface="Commissioner SemiBold Italic" pitchFamily="34" charset="-122"/>
                <a:cs typeface="Commissioner SemiBold Italic" pitchFamily="34" charset="-120"/>
              </a:rPr>
              <a:t>8.9</a:t>
            </a:r>
            <a:endParaRPr lang="en-US" sz="1500" dirty="0"/>
          </a:p>
        </p:txBody>
      </p:sp>
      <p:sp>
        <p:nvSpPr>
          <p:cNvPr id="20" name="Text 13"/>
          <p:cNvSpPr/>
          <p:nvPr/>
        </p:nvSpPr>
        <p:spPr>
          <a:xfrm>
            <a:off x="9591675" y="5391150"/>
            <a:ext cx="314325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500" dirty="0">
                <a:solidFill>
                  <a:srgbClr val="FFFFFF"/>
                </a:solidFill>
                <a:latin typeface="Commissioner SemiBold Italic" pitchFamily="34" charset="0"/>
                <a:ea typeface="Commissioner SemiBold Italic" pitchFamily="34" charset="-122"/>
                <a:cs typeface="Commissioner SemiBold Italic" pitchFamily="34" charset="-120"/>
              </a:rPr>
              <a:t>8.7</a:t>
            </a:r>
            <a:endParaRPr lang="en-US" sz="1500" dirty="0"/>
          </a:p>
        </p:txBody>
      </p:sp>
      <p:sp>
        <p:nvSpPr>
          <p:cNvPr id="21" name="Text 14"/>
          <p:cNvSpPr/>
          <p:nvPr/>
        </p:nvSpPr>
        <p:spPr>
          <a:xfrm>
            <a:off x="14535150" y="3743325"/>
            <a:ext cx="904875" cy="2762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75"/>
              </a:lnSpc>
              <a:buNone/>
            </a:pPr>
            <a:r>
              <a:rPr lang="en-US" sz="1800" dirty="0">
                <a:solidFill>
                  <a:srgbClr val="3E3E3E"/>
                </a:solidFill>
                <a:latin typeface="Commissioner Regular" pitchFamily="34" charset="0"/>
                <a:ea typeface="Commissioner Regular" pitchFamily="34" charset="-122"/>
                <a:cs typeface="Commissioner Regular" pitchFamily="34" charset="-120"/>
              </a:rPr>
              <a:t>Housing</a:t>
            </a:r>
            <a:endParaRPr lang="en-US" sz="1800" dirty="0"/>
          </a:p>
        </p:txBody>
      </p:sp>
      <p:sp>
        <p:nvSpPr>
          <p:cNvPr id="22" name="Text 15"/>
          <p:cNvSpPr/>
          <p:nvPr/>
        </p:nvSpPr>
        <p:spPr>
          <a:xfrm>
            <a:off x="14535150" y="4171950"/>
            <a:ext cx="2695575" cy="2762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75"/>
              </a:lnSpc>
              <a:buNone/>
            </a:pPr>
            <a:r>
              <a:rPr lang="en-US" sz="1800" dirty="0">
                <a:solidFill>
                  <a:srgbClr val="3E3E3E"/>
                </a:solidFill>
                <a:latin typeface="Commissioner Regular" pitchFamily="34" charset="0"/>
                <a:ea typeface="Commissioner Regular" pitchFamily="34" charset="-122"/>
                <a:cs typeface="Commissioner Regular" pitchFamily="34" charset="-120"/>
              </a:rPr>
              <a:t>Infrastructure</a:t>
            </a:r>
            <a:endParaRPr lang="en-US" sz="1800" dirty="0"/>
          </a:p>
        </p:txBody>
      </p:sp>
      <p:sp>
        <p:nvSpPr>
          <p:cNvPr id="23" name="Text 16"/>
          <p:cNvSpPr/>
          <p:nvPr/>
        </p:nvSpPr>
        <p:spPr>
          <a:xfrm>
            <a:off x="14516100" y="4600575"/>
            <a:ext cx="2219325" cy="2762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75"/>
              </a:lnSpc>
              <a:buNone/>
            </a:pPr>
            <a:r>
              <a:rPr lang="en-US" sz="1800" dirty="0">
                <a:solidFill>
                  <a:srgbClr val="3E3E3E"/>
                </a:solidFill>
                <a:latin typeface="Commissioner Regular" pitchFamily="34" charset="0"/>
                <a:ea typeface="Commissioner Regular" pitchFamily="34" charset="-122"/>
                <a:cs typeface="Commissioner Regular" pitchFamily="34" charset="-120"/>
              </a:rPr>
              <a:t>Assets of enterprises</a:t>
            </a:r>
            <a:endParaRPr lang="en-US" sz="1800" dirty="0"/>
          </a:p>
        </p:txBody>
      </p:sp>
      <p:sp>
        <p:nvSpPr>
          <p:cNvPr id="24" name="Text 17"/>
          <p:cNvSpPr/>
          <p:nvPr/>
        </p:nvSpPr>
        <p:spPr>
          <a:xfrm>
            <a:off x="14516100" y="5029200"/>
            <a:ext cx="1104900" cy="2762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75"/>
              </a:lnSpc>
              <a:buNone/>
            </a:pPr>
            <a:r>
              <a:rPr lang="en-US" sz="1800" dirty="0">
                <a:solidFill>
                  <a:srgbClr val="3E3E3E"/>
                </a:solidFill>
                <a:latin typeface="Commissioner Regular" pitchFamily="34" charset="0"/>
                <a:ea typeface="Commissioner Regular" pitchFamily="34" charset="-122"/>
                <a:cs typeface="Commissioner Regular" pitchFamily="34" charset="-120"/>
              </a:rPr>
              <a:t>Education</a:t>
            </a:r>
            <a:endParaRPr lang="en-US" sz="1800" dirty="0"/>
          </a:p>
        </p:txBody>
      </p:sp>
      <p:sp>
        <p:nvSpPr>
          <p:cNvPr id="25" name="Text 18"/>
          <p:cNvSpPr/>
          <p:nvPr/>
        </p:nvSpPr>
        <p:spPr>
          <a:xfrm>
            <a:off x="14516100" y="5457825"/>
            <a:ext cx="2952750" cy="2762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75"/>
              </a:lnSpc>
              <a:buNone/>
            </a:pPr>
            <a:r>
              <a:rPr lang="en-US" sz="1800" dirty="0">
                <a:solidFill>
                  <a:srgbClr val="3E3E3E"/>
                </a:solidFill>
                <a:latin typeface="Commissioner Regular" pitchFamily="34" charset="0"/>
                <a:ea typeface="Commissioner Regular" pitchFamily="34" charset="-122"/>
                <a:cs typeface="Commissioner Regular" pitchFamily="34" charset="-120"/>
              </a:rPr>
              <a:t>Agriculture &amp; land resources</a:t>
            </a:r>
            <a:endParaRPr lang="en-US" sz="1800" dirty="0"/>
          </a:p>
        </p:txBody>
      </p:sp>
      <p:sp>
        <p:nvSpPr>
          <p:cNvPr id="26" name="Text 19"/>
          <p:cNvSpPr/>
          <p:nvPr/>
        </p:nvSpPr>
        <p:spPr>
          <a:xfrm>
            <a:off x="14516100" y="5886450"/>
            <a:ext cx="771525" cy="2762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75"/>
              </a:lnSpc>
              <a:buNone/>
            </a:pPr>
            <a:r>
              <a:rPr lang="en-US" sz="1800" dirty="0">
                <a:solidFill>
                  <a:srgbClr val="3E3E3E"/>
                </a:solidFill>
                <a:latin typeface="Commissioner Regular" pitchFamily="34" charset="0"/>
                <a:ea typeface="Commissioner Regular" pitchFamily="34" charset="-122"/>
                <a:cs typeface="Commissioner Regular" pitchFamily="34" charset="-120"/>
              </a:rPr>
              <a:t>Energy</a:t>
            </a:r>
            <a:endParaRPr lang="en-US" sz="1800" dirty="0"/>
          </a:p>
        </p:txBody>
      </p:sp>
      <p:sp>
        <p:nvSpPr>
          <p:cNvPr id="27" name="Text 20"/>
          <p:cNvSpPr/>
          <p:nvPr/>
        </p:nvSpPr>
        <p:spPr>
          <a:xfrm>
            <a:off x="14516100" y="6315075"/>
            <a:ext cx="933450" cy="2762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75"/>
              </a:lnSpc>
              <a:buNone/>
            </a:pPr>
            <a:r>
              <a:rPr lang="en-US" sz="1800" dirty="0">
                <a:solidFill>
                  <a:srgbClr val="3E3E3E"/>
                </a:solidFill>
                <a:latin typeface="Commissioner Regular" pitchFamily="34" charset="0"/>
                <a:ea typeface="Commissioner Regular" pitchFamily="34" charset="-122"/>
                <a:cs typeface="Commissioner Regular" pitchFamily="34" charset="-120"/>
              </a:rPr>
              <a:t>Forestry</a:t>
            </a:r>
            <a:endParaRPr lang="en-US" sz="1800" dirty="0"/>
          </a:p>
        </p:txBody>
      </p:sp>
      <p:sp>
        <p:nvSpPr>
          <p:cNvPr id="28" name="Text 21"/>
          <p:cNvSpPr/>
          <p:nvPr/>
        </p:nvSpPr>
        <p:spPr>
          <a:xfrm>
            <a:off x="14516100" y="6743700"/>
            <a:ext cx="1076325" cy="2762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75"/>
              </a:lnSpc>
              <a:buNone/>
            </a:pPr>
            <a:r>
              <a:rPr lang="en-US" sz="1800" dirty="0">
                <a:solidFill>
                  <a:srgbClr val="3E3E3E"/>
                </a:solidFill>
                <a:latin typeface="Commissioner Regular" pitchFamily="34" charset="0"/>
                <a:ea typeface="Commissioner Regular" pitchFamily="34" charset="-122"/>
                <a:cs typeface="Commissioner Regular" pitchFamily="34" charset="-120"/>
              </a:rPr>
              <a:t>Transport</a:t>
            </a:r>
            <a:endParaRPr lang="en-US" sz="1800" dirty="0"/>
          </a:p>
        </p:txBody>
      </p:sp>
      <p:sp>
        <p:nvSpPr>
          <p:cNvPr id="29" name="Text 22"/>
          <p:cNvSpPr/>
          <p:nvPr/>
        </p:nvSpPr>
        <p:spPr>
          <a:xfrm>
            <a:off x="14516100" y="7172325"/>
            <a:ext cx="638175" cy="2762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75"/>
              </a:lnSpc>
              <a:buNone/>
            </a:pPr>
            <a:r>
              <a:rPr lang="en-US" sz="1800" dirty="0">
                <a:solidFill>
                  <a:srgbClr val="3E3E3E"/>
                </a:solidFill>
                <a:latin typeface="Commissioner Regular" pitchFamily="34" charset="0"/>
                <a:ea typeface="Commissioner Regular" pitchFamily="34" charset="-122"/>
                <a:cs typeface="Commissioner Regular" pitchFamily="34" charset="-120"/>
              </a:rPr>
              <a:t>Trade</a:t>
            </a:r>
            <a:endParaRPr lang="en-US" sz="1800" dirty="0"/>
          </a:p>
        </p:txBody>
      </p:sp>
      <p:sp>
        <p:nvSpPr>
          <p:cNvPr id="30" name="Text 23"/>
          <p:cNvSpPr/>
          <p:nvPr/>
        </p:nvSpPr>
        <p:spPr>
          <a:xfrm>
            <a:off x="14516100" y="7600950"/>
            <a:ext cx="2390775" cy="2762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75"/>
              </a:lnSpc>
              <a:buNone/>
            </a:pPr>
            <a:r>
              <a:rPr lang="en-US" sz="1800" dirty="0">
                <a:solidFill>
                  <a:srgbClr val="3E3E3E"/>
                </a:solidFill>
                <a:latin typeface="Commissioner Regular" pitchFamily="34" charset="0"/>
                <a:ea typeface="Commissioner Regular" pitchFamily="34" charset="-122"/>
                <a:cs typeface="Commissioner Regular" pitchFamily="34" charset="-120"/>
              </a:rPr>
              <a:t>Culture, sport, tourism</a:t>
            </a:r>
            <a:endParaRPr lang="en-US" sz="1800" dirty="0"/>
          </a:p>
        </p:txBody>
      </p:sp>
      <p:sp>
        <p:nvSpPr>
          <p:cNvPr id="31" name="Text 24"/>
          <p:cNvSpPr/>
          <p:nvPr/>
        </p:nvSpPr>
        <p:spPr>
          <a:xfrm>
            <a:off x="14516100" y="8029575"/>
            <a:ext cx="1190625" cy="2762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75"/>
              </a:lnSpc>
              <a:buNone/>
            </a:pPr>
            <a:r>
              <a:rPr lang="en-US" sz="1800" dirty="0">
                <a:solidFill>
                  <a:srgbClr val="3E3E3E"/>
                </a:solidFill>
                <a:latin typeface="Commissioner Regular" pitchFamily="34" charset="0"/>
                <a:ea typeface="Commissioner Regular" pitchFamily="34" charset="-122"/>
                <a:cs typeface="Commissioner Regular" pitchFamily="34" charset="-120"/>
              </a:rPr>
              <a:t>Healthcare</a:t>
            </a:r>
            <a:endParaRPr lang="en-US" sz="1800" dirty="0"/>
          </a:p>
        </p:txBody>
      </p:sp>
      <p:sp>
        <p:nvSpPr>
          <p:cNvPr id="32" name="Text 25"/>
          <p:cNvSpPr/>
          <p:nvPr/>
        </p:nvSpPr>
        <p:spPr>
          <a:xfrm>
            <a:off x="14516100" y="8458200"/>
            <a:ext cx="676275" cy="2762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75"/>
              </a:lnSpc>
              <a:buNone/>
            </a:pPr>
            <a:r>
              <a:rPr lang="en-US" sz="1800" dirty="0">
                <a:solidFill>
                  <a:srgbClr val="3E3E3E"/>
                </a:solidFill>
                <a:latin typeface="Commissioner Regular" pitchFamily="34" charset="0"/>
                <a:ea typeface="Commissioner Regular" pitchFamily="34" charset="-122"/>
                <a:cs typeface="Commissioner Regular" pitchFamily="34" charset="-120"/>
              </a:rPr>
              <a:t>Other</a:t>
            </a:r>
            <a:endParaRPr lang="en-US" sz="1800" dirty="0"/>
          </a:p>
        </p:txBody>
      </p:sp>
      <p:sp>
        <p:nvSpPr>
          <p:cNvPr id="33" name="Text 26"/>
          <p:cNvSpPr/>
          <p:nvPr/>
        </p:nvSpPr>
        <p:spPr>
          <a:xfrm>
            <a:off x="9906000" y="4838700"/>
            <a:ext cx="28575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500" dirty="0">
                <a:solidFill>
                  <a:srgbClr val="FFFFFF"/>
                </a:solidFill>
                <a:latin typeface="Commissioner SemiBold Italic" pitchFamily="34" charset="0"/>
                <a:ea typeface="Commissioner SemiBold Italic" pitchFamily="34" charset="-122"/>
                <a:cs typeface="Commissioner SemiBold Italic" pitchFamily="34" charset="-120"/>
              </a:rPr>
              <a:t>8.1</a:t>
            </a:r>
            <a:endParaRPr lang="en-US" sz="1500" dirty="0"/>
          </a:p>
        </p:txBody>
      </p:sp>
      <p:sp>
        <p:nvSpPr>
          <p:cNvPr id="34" name="Text 27"/>
          <p:cNvSpPr/>
          <p:nvPr/>
        </p:nvSpPr>
        <p:spPr>
          <a:xfrm>
            <a:off x="10248900" y="4524375"/>
            <a:ext cx="32385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500" dirty="0">
                <a:solidFill>
                  <a:srgbClr val="FFFFFF"/>
                </a:solidFill>
                <a:latin typeface="Commissioner SemiBold Italic" pitchFamily="34" charset="0"/>
                <a:ea typeface="Commissioner SemiBold Italic" pitchFamily="34" charset="-122"/>
                <a:cs typeface="Commissioner SemiBold Italic" pitchFamily="34" charset="-120"/>
              </a:rPr>
              <a:t>4.5</a:t>
            </a:r>
            <a:endParaRPr lang="en-US" sz="1500" dirty="0"/>
          </a:p>
        </p:txBody>
      </p:sp>
      <p:sp>
        <p:nvSpPr>
          <p:cNvPr id="35" name="Text 28"/>
          <p:cNvSpPr/>
          <p:nvPr/>
        </p:nvSpPr>
        <p:spPr>
          <a:xfrm>
            <a:off x="10172700" y="3733800"/>
            <a:ext cx="257175" cy="2095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350" dirty="0">
                <a:solidFill>
                  <a:srgbClr val="3E3E3E"/>
                </a:solidFill>
                <a:latin typeface="Commissioner SemiBold Italic" pitchFamily="34" charset="0"/>
                <a:ea typeface="Commissioner SemiBold Italic" pitchFamily="34" charset="-122"/>
                <a:cs typeface="Commissioner SemiBold Italic" pitchFamily="34" charset="-120"/>
              </a:rPr>
              <a:t>3.1</a:t>
            </a:r>
            <a:endParaRPr lang="en-US" sz="1350" dirty="0"/>
          </a:p>
        </p:txBody>
      </p:sp>
      <p:sp>
        <p:nvSpPr>
          <p:cNvPr id="36" name="Text 29"/>
          <p:cNvSpPr/>
          <p:nvPr/>
        </p:nvSpPr>
        <p:spPr>
          <a:xfrm>
            <a:off x="10410825" y="3419475"/>
            <a:ext cx="295275" cy="2095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350" dirty="0">
                <a:solidFill>
                  <a:srgbClr val="3E3E3E"/>
                </a:solidFill>
                <a:latin typeface="Commissioner SemiBold Italic" pitchFamily="34" charset="0"/>
                <a:ea typeface="Commissioner SemiBold Italic" pitchFamily="34" charset="-122"/>
                <a:cs typeface="Commissioner SemiBold Italic" pitchFamily="34" charset="-120"/>
              </a:rPr>
              <a:t>2.6</a:t>
            </a:r>
            <a:endParaRPr lang="en-US" sz="1350" dirty="0"/>
          </a:p>
        </p:txBody>
      </p:sp>
      <p:sp>
        <p:nvSpPr>
          <p:cNvPr id="37" name="Text 30"/>
          <p:cNvSpPr/>
          <p:nvPr/>
        </p:nvSpPr>
        <p:spPr>
          <a:xfrm>
            <a:off x="10725150" y="3562350"/>
            <a:ext cx="285750" cy="2095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350" dirty="0">
                <a:solidFill>
                  <a:srgbClr val="3E3E3E"/>
                </a:solidFill>
                <a:latin typeface="Commissioner SemiBold Italic" pitchFamily="34" charset="0"/>
                <a:ea typeface="Commissioner SemiBold Italic" pitchFamily="34" charset="-122"/>
                <a:cs typeface="Commissioner SemiBold Italic" pitchFamily="34" charset="-120"/>
              </a:rPr>
              <a:t>2.2</a:t>
            </a:r>
            <a:endParaRPr lang="en-US" sz="1350" dirty="0"/>
          </a:p>
        </p:txBody>
      </p:sp>
      <p:sp>
        <p:nvSpPr>
          <p:cNvPr id="38" name="Text 31"/>
          <p:cNvSpPr/>
          <p:nvPr/>
        </p:nvSpPr>
        <p:spPr>
          <a:xfrm>
            <a:off x="10896600" y="3352800"/>
            <a:ext cx="276225" cy="2095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350" dirty="0">
                <a:solidFill>
                  <a:srgbClr val="3E3E3E"/>
                </a:solidFill>
                <a:latin typeface="Commissioner SemiBold Italic" pitchFamily="34" charset="0"/>
                <a:ea typeface="Commissioner SemiBold Italic" pitchFamily="34" charset="-122"/>
                <a:cs typeface="Commissioner SemiBold Italic" pitchFamily="34" charset="-120"/>
              </a:rPr>
              <a:t>1.8</a:t>
            </a:r>
            <a:endParaRPr lang="en-US" sz="1350" dirty="0"/>
          </a:p>
        </p:txBody>
      </p:sp>
      <p:sp>
        <p:nvSpPr>
          <p:cNvPr id="39" name="Text 32"/>
          <p:cNvSpPr/>
          <p:nvPr/>
        </p:nvSpPr>
        <p:spPr>
          <a:xfrm>
            <a:off x="11201400" y="3514725"/>
            <a:ext cx="276225" cy="2095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350" dirty="0">
                <a:solidFill>
                  <a:srgbClr val="3E3E3E"/>
                </a:solidFill>
                <a:latin typeface="Commissioner SemiBold Italic" pitchFamily="34" charset="0"/>
                <a:ea typeface="Commissioner SemiBold Italic" pitchFamily="34" charset="-122"/>
                <a:cs typeface="Commissioner SemiBold Italic" pitchFamily="34" charset="-120"/>
              </a:rPr>
              <a:t>2.7</a:t>
            </a:r>
            <a:endParaRPr lang="en-US" sz="13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382375" y="0"/>
            <a:ext cx="6905625" cy="10287000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1133475" y="1181100"/>
            <a:ext cx="5362575" cy="7429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850"/>
              </a:lnSpc>
              <a:buNone/>
            </a:pPr>
            <a:r>
              <a:rPr lang="en-US" sz="4800" dirty="0">
                <a:solidFill>
                  <a:srgbClr val="000000"/>
                </a:solidFill>
                <a:latin typeface="Commissioner Medium" pitchFamily="34" charset="0"/>
                <a:ea typeface="Commissioner Medium" pitchFamily="34" charset="-122"/>
                <a:cs typeface="Commissioner Medium" pitchFamily="34" charset="-120"/>
              </a:rPr>
              <a:t>Waste Regulations:</a:t>
            </a:r>
            <a:endParaRPr lang="en-US" sz="4800" dirty="0"/>
          </a:p>
        </p:txBody>
      </p:sp>
      <p:sp>
        <p:nvSpPr>
          <p:cNvPr id="5" name="Text 1"/>
          <p:cNvSpPr/>
          <p:nvPr/>
        </p:nvSpPr>
        <p:spPr>
          <a:xfrm>
            <a:off x="1133475" y="2533650"/>
            <a:ext cx="9067800" cy="1866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675"/>
              </a:lnSpc>
              <a:buNone/>
            </a:pPr>
            <a:r>
              <a:rPr lang="en-US" sz="3000" dirty="0">
                <a:solidFill>
                  <a:srgbClr val="3E3E3E"/>
                </a:solidFill>
                <a:latin typeface="Commissioner Regular" pitchFamily="34" charset="0"/>
                <a:ea typeface="Commissioner Regular" pitchFamily="34" charset="-122"/>
                <a:cs typeface="Commissioner Regular" pitchFamily="34" charset="-120"/>
              </a:rPr>
              <a:t>In 2022, the Ukrainian government approved the “Procedure for Waste Management Generated by Damage (Destruction) of Buildings and Structures as a Result of Hostilities</a:t>
            </a:r>
            <a:endParaRPr lang="en-US" sz="3000" dirty="0"/>
          </a:p>
        </p:txBody>
      </p:sp>
      <p:sp>
        <p:nvSpPr>
          <p:cNvPr id="6" name="Text 2"/>
          <p:cNvSpPr/>
          <p:nvPr/>
        </p:nvSpPr>
        <p:spPr>
          <a:xfrm>
            <a:off x="1857375" y="4929036"/>
            <a:ext cx="7750088" cy="10208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675"/>
              </a:lnSpc>
              <a:buNone/>
            </a:pPr>
            <a:r>
              <a:rPr lang="en-US" sz="3000" dirty="0">
                <a:solidFill>
                  <a:srgbClr val="3E3E3E"/>
                </a:solidFill>
                <a:latin typeface="Commissioner Regular" pitchFamily="34" charset="0"/>
                <a:ea typeface="Commissioner Regular" pitchFamily="34" charset="-122"/>
                <a:cs typeface="Commissioner Regular" pitchFamily="34" charset="-120"/>
              </a:rPr>
              <a:t>Direction towards implementation of Association Agreement between Ukraine and the EU</a:t>
            </a:r>
            <a:r>
              <a:rPr lang="uk-UA" sz="3000" dirty="0">
                <a:solidFill>
                  <a:srgbClr val="3E3E3E"/>
                </a:solidFill>
                <a:latin typeface="Commissioner Regular" pitchFamily="34" charset="0"/>
                <a:ea typeface="Commissioner Regular" pitchFamily="34" charset="-122"/>
                <a:cs typeface="Commissioner Regular" pitchFamily="34" charset="-120"/>
              </a:rPr>
              <a:t> </a:t>
            </a:r>
            <a:endParaRPr lang="en-US" sz="3000" dirty="0"/>
          </a:p>
        </p:txBody>
      </p:sp>
      <p:sp>
        <p:nvSpPr>
          <p:cNvPr id="7" name="Text 3"/>
          <p:cNvSpPr/>
          <p:nvPr/>
        </p:nvSpPr>
        <p:spPr>
          <a:xfrm>
            <a:off x="1857375" y="6054335"/>
            <a:ext cx="7750088" cy="5133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675"/>
              </a:lnSpc>
              <a:buNone/>
            </a:pPr>
            <a:r>
              <a:rPr lang="en-US" sz="3000" dirty="0">
                <a:solidFill>
                  <a:srgbClr val="3E3E3E"/>
                </a:solidFill>
                <a:latin typeface="Commissioner Regular" pitchFamily="34" charset="0"/>
                <a:ea typeface="Commissioner Regular" pitchFamily="34" charset="-122"/>
                <a:cs typeface="Commissioner Regular" pitchFamily="34" charset="-120"/>
              </a:rPr>
              <a:t>Regulates waste management</a:t>
            </a:r>
            <a:endParaRPr lang="en-US" sz="3000" dirty="0"/>
          </a:p>
        </p:txBody>
      </p:sp>
      <p:sp>
        <p:nvSpPr>
          <p:cNvPr id="8" name="Text 4"/>
          <p:cNvSpPr/>
          <p:nvPr/>
        </p:nvSpPr>
        <p:spPr>
          <a:xfrm>
            <a:off x="1857375" y="6790825"/>
            <a:ext cx="7750088" cy="9334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675"/>
              </a:lnSpc>
              <a:buNone/>
            </a:pPr>
            <a:r>
              <a:rPr lang="en-US" sz="3000" dirty="0">
                <a:solidFill>
                  <a:srgbClr val="3E3E3E"/>
                </a:solidFill>
                <a:latin typeface="Commissioner Regular" pitchFamily="34" charset="0"/>
                <a:ea typeface="Commissioner Regular" pitchFamily="34" charset="-122"/>
                <a:cs typeface="Commissioner Regular" pitchFamily="34" charset="-120"/>
              </a:rPr>
              <a:t>Requirements for its reuse, recycling and recovery</a:t>
            </a:r>
            <a:r>
              <a:rPr lang="uk-UA" sz="3000" dirty="0">
                <a:solidFill>
                  <a:srgbClr val="3E3E3E"/>
                </a:solidFill>
                <a:latin typeface="Commissioner Regular" pitchFamily="34" charset="0"/>
                <a:ea typeface="Commissioner Regular" pitchFamily="34" charset="-122"/>
                <a:cs typeface="Commissioner Regular" pitchFamily="34" charset="-120"/>
              </a:rPr>
              <a:t> </a:t>
            </a:r>
            <a:endParaRPr lang="en-US" sz="3000" dirty="0"/>
          </a:p>
        </p:txBody>
      </p:sp>
      <p:pic>
        <p:nvPicPr>
          <p:cNvPr id="10" name="Image 1" descr="preencoded.png">
            <a:extLst>
              <a:ext uri="{FF2B5EF4-FFF2-40B4-BE49-F238E27FC236}">
                <a16:creationId xmlns:a16="http://schemas.microsoft.com/office/drawing/2014/main" id="{EBC36468-252B-4CBD-A849-B943061EE9A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94317" b="83934"/>
          <a:stretch/>
        </p:blipFill>
        <p:spPr>
          <a:xfrm>
            <a:off x="1202369" y="6000946"/>
            <a:ext cx="513698" cy="596813"/>
          </a:xfrm>
          <a:prstGeom prst="rect">
            <a:avLst/>
          </a:prstGeom>
        </p:spPr>
      </p:pic>
      <p:pic>
        <p:nvPicPr>
          <p:cNvPr id="11" name="Image 1" descr="preencoded.png">
            <a:extLst>
              <a:ext uri="{FF2B5EF4-FFF2-40B4-BE49-F238E27FC236}">
                <a16:creationId xmlns:a16="http://schemas.microsoft.com/office/drawing/2014/main" id="{8FB43AE0-F46B-43E1-B0A4-5EAADF7995A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94317" b="83934"/>
          <a:stretch/>
        </p:blipFill>
        <p:spPr>
          <a:xfrm>
            <a:off x="1202369" y="6702231"/>
            <a:ext cx="513699" cy="596813"/>
          </a:xfrm>
          <a:prstGeom prst="rect">
            <a:avLst/>
          </a:prstGeom>
        </p:spPr>
      </p:pic>
      <p:pic>
        <p:nvPicPr>
          <p:cNvPr id="12" name="Image 1" descr="preencoded.png">
            <a:extLst>
              <a:ext uri="{FF2B5EF4-FFF2-40B4-BE49-F238E27FC236}">
                <a16:creationId xmlns:a16="http://schemas.microsoft.com/office/drawing/2014/main" id="{3586B109-D342-E13D-F5F3-FC41FD4558F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94317" b="83934"/>
          <a:stretch/>
        </p:blipFill>
        <p:spPr>
          <a:xfrm>
            <a:off x="1202369" y="4929036"/>
            <a:ext cx="513698" cy="596813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382375" y="0"/>
            <a:ext cx="6905625" cy="10287000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1133475" y="1181100"/>
            <a:ext cx="1619250" cy="7429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850"/>
              </a:lnSpc>
              <a:buNone/>
            </a:pPr>
            <a:r>
              <a:rPr lang="en-US" sz="4800" dirty="0">
                <a:solidFill>
                  <a:srgbClr val="000000"/>
                </a:solidFill>
                <a:latin typeface="Commissioner Medium" pitchFamily="34" charset="0"/>
                <a:ea typeface="Commissioner Medium" pitchFamily="34" charset="-122"/>
                <a:cs typeface="Commissioner Medium" pitchFamily="34" charset="-120"/>
              </a:rPr>
              <a:t>How?</a:t>
            </a:r>
            <a:endParaRPr lang="en-US" sz="4800" dirty="0"/>
          </a:p>
        </p:txBody>
      </p:sp>
      <p:sp>
        <p:nvSpPr>
          <p:cNvPr id="5" name="Text 1"/>
          <p:cNvSpPr/>
          <p:nvPr/>
        </p:nvSpPr>
        <p:spPr>
          <a:xfrm>
            <a:off x="1133475" y="2533650"/>
            <a:ext cx="9067800" cy="4667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675"/>
              </a:lnSpc>
              <a:buNone/>
            </a:pPr>
            <a:r>
              <a:rPr lang="en-US" sz="3000" dirty="0">
                <a:solidFill>
                  <a:srgbClr val="3E3E3E"/>
                </a:solidFill>
                <a:latin typeface="Commissioner Regular" pitchFamily="34" charset="0"/>
                <a:ea typeface="Commissioner Regular" pitchFamily="34" charset="-122"/>
                <a:cs typeface="Commissioner Regular" pitchFamily="34" charset="-120"/>
              </a:rPr>
              <a:t>We achieve our mission by:</a:t>
            </a:r>
            <a:endParaRPr lang="en-US" sz="3000" dirty="0"/>
          </a:p>
        </p:txBody>
      </p:sp>
      <p:sp>
        <p:nvSpPr>
          <p:cNvPr id="6" name="Text 2"/>
          <p:cNvSpPr/>
          <p:nvPr/>
        </p:nvSpPr>
        <p:spPr>
          <a:xfrm>
            <a:off x="1133475" y="8601466"/>
            <a:ext cx="9067800" cy="9334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675"/>
              </a:lnSpc>
              <a:buNone/>
            </a:pPr>
            <a:r>
              <a:rPr lang="en-US" sz="3000" dirty="0">
                <a:solidFill>
                  <a:srgbClr val="3E3E3E"/>
                </a:solidFill>
                <a:latin typeface="Commissioner Regular" pitchFamily="34" charset="0"/>
                <a:ea typeface="Commissioner Regular" pitchFamily="34" charset="-122"/>
                <a:cs typeface="Commissioner Regular" pitchFamily="34" charset="-120"/>
              </a:rPr>
              <a:t>Main focus on
</a:t>
            </a:r>
            <a:r>
              <a:rPr lang="en-US" sz="3000" b="1" i="1" dirty="0">
                <a:solidFill>
                  <a:srgbClr val="3E3E3E"/>
                </a:solidFill>
                <a:latin typeface="Commissioner SemiBold Italic" pitchFamily="34" charset="0"/>
                <a:ea typeface="Commissioner SemiBold Italic" pitchFamily="34" charset="-122"/>
                <a:cs typeface="Commissioner SemiBold Italic" pitchFamily="34" charset="-120"/>
              </a:rPr>
              <a:t>Jobs, Recycling and Community Engagement</a:t>
            </a:r>
            <a:endParaRPr lang="en-US" sz="3000" b="1" i="1" dirty="0"/>
          </a:p>
        </p:txBody>
      </p:sp>
      <p:sp>
        <p:nvSpPr>
          <p:cNvPr id="7" name="Text 3"/>
          <p:cNvSpPr/>
          <p:nvPr/>
        </p:nvSpPr>
        <p:spPr>
          <a:xfrm>
            <a:off x="1857375" y="3368849"/>
            <a:ext cx="8343900" cy="9334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675"/>
              </a:lnSpc>
              <a:buNone/>
            </a:pPr>
            <a:r>
              <a:rPr lang="en-US" sz="3000" dirty="0">
                <a:solidFill>
                  <a:srgbClr val="3E3E3E"/>
                </a:solidFill>
                <a:latin typeface="Commissioner Regular" pitchFamily="34" charset="0"/>
                <a:ea typeface="Commissioner Regular" pitchFamily="34" charset="-122"/>
                <a:cs typeface="Commissioner Regular" pitchFamily="34" charset="-120"/>
              </a:rPr>
              <a:t>Safe </a:t>
            </a:r>
            <a:r>
              <a:rPr lang="en-US" sz="3000" b="1" i="1" dirty="0">
                <a:solidFill>
                  <a:srgbClr val="3E3E3E"/>
                </a:solidFill>
                <a:latin typeface="Commissioner SemiBold Italic" pitchFamily="34" charset="0"/>
                <a:ea typeface="Commissioner SemiBold Italic" pitchFamily="34" charset="-122"/>
                <a:cs typeface="Commissioner SemiBold Italic" pitchFamily="34" charset="-120"/>
              </a:rPr>
              <a:t>demolition</a:t>
            </a:r>
            <a:r>
              <a:rPr lang="en-US" sz="3000" dirty="0">
                <a:solidFill>
                  <a:srgbClr val="3E3E3E"/>
                </a:solidFill>
                <a:latin typeface="Commissioner Regular" pitchFamily="34" charset="0"/>
                <a:ea typeface="Commissioner Regular" pitchFamily="34" charset="-122"/>
                <a:cs typeface="Commissioner Regular" pitchFamily="34" charset="-120"/>
              </a:rPr>
              <a:t> of damaged buildings and infrastructure</a:t>
            </a:r>
            <a:endParaRPr lang="en-US" sz="3000" dirty="0"/>
          </a:p>
        </p:txBody>
      </p:sp>
      <p:sp>
        <p:nvSpPr>
          <p:cNvPr id="8" name="Text 4"/>
          <p:cNvSpPr/>
          <p:nvPr/>
        </p:nvSpPr>
        <p:spPr>
          <a:xfrm>
            <a:off x="1857375" y="4772025"/>
            <a:ext cx="8343900" cy="9334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675"/>
              </a:lnSpc>
              <a:buNone/>
            </a:pPr>
            <a:r>
              <a:rPr lang="en-US" sz="3000" dirty="0">
                <a:solidFill>
                  <a:srgbClr val="3E3E3E"/>
                </a:solidFill>
                <a:latin typeface="Commissioner Regular" pitchFamily="34" charset="0"/>
                <a:ea typeface="Commissioner Regular" pitchFamily="34" charset="-122"/>
                <a:cs typeface="Commissioner Regular" pitchFamily="34" charset="-120"/>
              </a:rPr>
              <a:t>Manage asbestos, hazardous wastes and unexploded ordnance waste management</a:t>
            </a:r>
            <a:endParaRPr lang="en-US" sz="3000" dirty="0"/>
          </a:p>
        </p:txBody>
      </p:sp>
      <p:sp>
        <p:nvSpPr>
          <p:cNvPr id="9" name="Text 5"/>
          <p:cNvSpPr/>
          <p:nvPr/>
        </p:nvSpPr>
        <p:spPr>
          <a:xfrm>
            <a:off x="1857375" y="6112571"/>
            <a:ext cx="8343900" cy="9334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675"/>
              </a:lnSpc>
              <a:buNone/>
            </a:pPr>
            <a:r>
              <a:rPr lang="en-US" sz="3000" dirty="0">
                <a:solidFill>
                  <a:srgbClr val="3E3E3E"/>
                </a:solidFill>
                <a:latin typeface="Commissioner Regular" pitchFamily="34" charset="0"/>
                <a:ea typeface="Commissioner Regular" pitchFamily="34" charset="-122"/>
                <a:cs typeface="Commissioner Regular" pitchFamily="34" charset="-120"/>
              </a:rPr>
              <a:t>Recycle the debris into new (re)construction materials</a:t>
            </a:r>
            <a:endParaRPr lang="en-US" sz="3000" dirty="0"/>
          </a:p>
        </p:txBody>
      </p:sp>
      <p:sp>
        <p:nvSpPr>
          <p:cNvPr id="10" name="Text 6"/>
          <p:cNvSpPr/>
          <p:nvPr/>
        </p:nvSpPr>
        <p:spPr>
          <a:xfrm>
            <a:off x="1857375" y="7069137"/>
            <a:ext cx="8343900" cy="4667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675"/>
              </a:lnSpc>
              <a:buNone/>
            </a:pPr>
            <a:r>
              <a:rPr lang="en-US" sz="3000" dirty="0">
                <a:solidFill>
                  <a:srgbClr val="3E3E3E"/>
                </a:solidFill>
                <a:latin typeface="Commissioner Regular" pitchFamily="34" charset="0"/>
                <a:ea typeface="Commissioner Regular" pitchFamily="34" charset="-122"/>
                <a:cs typeface="Commissioner Regular" pitchFamily="34" charset="-120"/>
              </a:rPr>
              <a:t>Rebuild with the recycled debris</a:t>
            </a:r>
            <a:endParaRPr lang="en-US" sz="3000" dirty="0"/>
          </a:p>
        </p:txBody>
      </p:sp>
      <p:pic>
        <p:nvPicPr>
          <p:cNvPr id="11" name="Image 1" descr="preencoded.png">
            <a:extLst>
              <a:ext uri="{FF2B5EF4-FFF2-40B4-BE49-F238E27FC236}">
                <a16:creationId xmlns:a16="http://schemas.microsoft.com/office/drawing/2014/main" id="{4D116423-3739-4C3A-B561-BD4D879021F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94317" b="83934"/>
          <a:stretch/>
        </p:blipFill>
        <p:spPr>
          <a:xfrm>
            <a:off x="1202369" y="6000946"/>
            <a:ext cx="513698" cy="596813"/>
          </a:xfrm>
          <a:prstGeom prst="rect">
            <a:avLst/>
          </a:prstGeom>
        </p:spPr>
      </p:pic>
      <p:pic>
        <p:nvPicPr>
          <p:cNvPr id="12" name="Image 1" descr="preencoded.png">
            <a:extLst>
              <a:ext uri="{FF2B5EF4-FFF2-40B4-BE49-F238E27FC236}">
                <a16:creationId xmlns:a16="http://schemas.microsoft.com/office/drawing/2014/main" id="{706BF437-06FF-FC98-B608-66114A85A77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94317" b="83934"/>
          <a:stretch/>
        </p:blipFill>
        <p:spPr>
          <a:xfrm>
            <a:off x="1202369" y="3368849"/>
            <a:ext cx="513698" cy="596813"/>
          </a:xfrm>
          <a:prstGeom prst="rect">
            <a:avLst/>
          </a:prstGeom>
        </p:spPr>
      </p:pic>
      <p:pic>
        <p:nvPicPr>
          <p:cNvPr id="13" name="Image 1" descr="preencoded.png">
            <a:extLst>
              <a:ext uri="{FF2B5EF4-FFF2-40B4-BE49-F238E27FC236}">
                <a16:creationId xmlns:a16="http://schemas.microsoft.com/office/drawing/2014/main" id="{E6087791-C152-9871-1BF3-EB9FCED0FDA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94317" b="83934"/>
          <a:stretch/>
        </p:blipFill>
        <p:spPr>
          <a:xfrm>
            <a:off x="1202369" y="4772025"/>
            <a:ext cx="513698" cy="596813"/>
          </a:xfrm>
          <a:prstGeom prst="rect">
            <a:avLst/>
          </a:prstGeom>
        </p:spPr>
      </p:pic>
      <p:pic>
        <p:nvPicPr>
          <p:cNvPr id="14" name="Image 1" descr="preencoded.png">
            <a:extLst>
              <a:ext uri="{FF2B5EF4-FFF2-40B4-BE49-F238E27FC236}">
                <a16:creationId xmlns:a16="http://schemas.microsoft.com/office/drawing/2014/main" id="{66F73288-7A3A-16A5-E967-ABF23488F8E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94317" b="83934"/>
          <a:stretch/>
        </p:blipFill>
        <p:spPr>
          <a:xfrm>
            <a:off x="1202369" y="7066550"/>
            <a:ext cx="513698" cy="596813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2687300" y="1809750"/>
            <a:ext cx="4419600" cy="714375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9553575" y="4629150"/>
            <a:ext cx="2140725" cy="2124075"/>
          </a:xfrm>
          <a:prstGeom prst="rect">
            <a:avLst/>
          </a:prstGeom>
        </p:spPr>
      </p:pic>
      <p:sp>
        <p:nvSpPr>
          <p:cNvPr id="5" name="Text 0"/>
          <p:cNvSpPr/>
          <p:nvPr/>
        </p:nvSpPr>
        <p:spPr>
          <a:xfrm>
            <a:off x="1133475" y="1181100"/>
            <a:ext cx="1619250" cy="7429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850"/>
              </a:lnSpc>
              <a:buNone/>
            </a:pPr>
            <a:r>
              <a:rPr lang="en-US" sz="4800" dirty="0">
                <a:solidFill>
                  <a:srgbClr val="000000"/>
                </a:solidFill>
                <a:latin typeface="Commissioner Medium" pitchFamily="34" charset="0"/>
                <a:ea typeface="Commissioner Medium" pitchFamily="34" charset="-122"/>
                <a:cs typeface="Commissioner Medium" pitchFamily="34" charset="-120"/>
              </a:rPr>
              <a:t>How?</a:t>
            </a:r>
            <a:endParaRPr lang="en-US" sz="4800" dirty="0"/>
          </a:p>
        </p:txBody>
      </p:sp>
      <p:sp>
        <p:nvSpPr>
          <p:cNvPr id="6" name="Text 1"/>
          <p:cNvSpPr/>
          <p:nvPr/>
        </p:nvSpPr>
        <p:spPr>
          <a:xfrm>
            <a:off x="1133475" y="2533650"/>
            <a:ext cx="9067800" cy="4667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675"/>
              </a:lnSpc>
              <a:buNone/>
            </a:pPr>
            <a:r>
              <a:rPr lang="en-US" sz="3000" dirty="0">
                <a:solidFill>
                  <a:srgbClr val="3E3E3E"/>
                </a:solidFill>
                <a:latin typeface="Commissioner Regular" pitchFamily="34" charset="0"/>
                <a:ea typeface="Commissioner Regular" pitchFamily="34" charset="-122"/>
                <a:cs typeface="Commissioner Regular" pitchFamily="34" charset="-120"/>
              </a:rPr>
              <a:t>Our recycled debris materials:</a:t>
            </a:r>
            <a:endParaRPr lang="en-US" sz="3000" dirty="0"/>
          </a:p>
        </p:txBody>
      </p:sp>
      <p:sp>
        <p:nvSpPr>
          <p:cNvPr id="7" name="Text 2"/>
          <p:cNvSpPr/>
          <p:nvPr/>
        </p:nvSpPr>
        <p:spPr>
          <a:xfrm>
            <a:off x="1857375" y="3381375"/>
            <a:ext cx="6705600" cy="9334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675"/>
              </a:lnSpc>
              <a:buNone/>
            </a:pPr>
            <a:r>
              <a:rPr lang="en-US" sz="3000" dirty="0">
                <a:solidFill>
                  <a:srgbClr val="3E3E3E"/>
                </a:solidFill>
                <a:latin typeface="Commissioner Regular" pitchFamily="34" charset="0"/>
                <a:ea typeface="Commissioner Regular" pitchFamily="34" charset="-122"/>
                <a:cs typeface="Commissioner Regular" pitchFamily="34" charset="-120"/>
              </a:rPr>
              <a:t>Meet Technical Specifications for use as an engineering fill and as road-base</a:t>
            </a:r>
            <a:endParaRPr lang="en-US" sz="3000" dirty="0"/>
          </a:p>
        </p:txBody>
      </p:sp>
      <p:sp>
        <p:nvSpPr>
          <p:cNvPr id="8" name="Text 3"/>
          <p:cNvSpPr/>
          <p:nvPr/>
        </p:nvSpPr>
        <p:spPr>
          <a:xfrm>
            <a:off x="1857375" y="4772025"/>
            <a:ext cx="6705600" cy="9334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675"/>
              </a:lnSpc>
              <a:buNone/>
            </a:pPr>
            <a:r>
              <a:rPr lang="en-US" sz="3000" dirty="0">
                <a:solidFill>
                  <a:srgbClr val="3E3E3E"/>
                </a:solidFill>
                <a:latin typeface="Commissioner Regular" pitchFamily="34" charset="0"/>
                <a:ea typeface="Commissioner Regular" pitchFamily="34" charset="-122"/>
                <a:cs typeface="Commissioner Regular" pitchFamily="34" charset="-120"/>
              </a:rPr>
              <a:t>According to documented Quality Protocol specific for recycled debris</a:t>
            </a:r>
            <a:endParaRPr lang="en-US" sz="3000" dirty="0"/>
          </a:p>
        </p:txBody>
      </p:sp>
      <p:sp>
        <p:nvSpPr>
          <p:cNvPr id="9" name="Text 4"/>
          <p:cNvSpPr/>
          <p:nvPr/>
        </p:nvSpPr>
        <p:spPr>
          <a:xfrm>
            <a:off x="1857375" y="6162675"/>
            <a:ext cx="6705600" cy="14001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675"/>
              </a:lnSpc>
              <a:buNone/>
            </a:pPr>
            <a:r>
              <a:rPr lang="en-US" sz="3000" dirty="0">
                <a:solidFill>
                  <a:srgbClr val="3E3E3E"/>
                </a:solidFill>
                <a:latin typeface="Commissioner Regular" pitchFamily="34" charset="0"/>
                <a:ea typeface="Commissioner Regular" pitchFamily="34" charset="-122"/>
                <a:cs typeface="Commissioner Regular" pitchFamily="34" charset="-120"/>
              </a:rPr>
              <a:t>Provide lower carbon footprint for reconstruction compared to quarried materials</a:t>
            </a:r>
            <a:endParaRPr lang="en-US" sz="3000" dirty="0"/>
          </a:p>
        </p:txBody>
      </p:sp>
      <p:sp>
        <p:nvSpPr>
          <p:cNvPr id="10" name="Text 5"/>
          <p:cNvSpPr/>
          <p:nvPr/>
        </p:nvSpPr>
        <p:spPr>
          <a:xfrm>
            <a:off x="1857375" y="8020050"/>
            <a:ext cx="6705600" cy="9334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675"/>
              </a:lnSpc>
              <a:buNone/>
            </a:pPr>
            <a:r>
              <a:rPr lang="en-US" sz="3000" dirty="0">
                <a:solidFill>
                  <a:srgbClr val="3E3E3E"/>
                </a:solidFill>
                <a:latin typeface="Commissioner Regular" pitchFamily="34" charset="0"/>
                <a:ea typeface="Commissioner Regular" pitchFamily="34" charset="-122"/>
                <a:cs typeface="Commissioner Regular" pitchFamily="34" charset="-120"/>
              </a:rPr>
              <a:t>Foundation for circular economy in the construction industry</a:t>
            </a:r>
            <a:endParaRPr lang="en-US" sz="3000" dirty="0"/>
          </a:p>
        </p:txBody>
      </p:sp>
      <p:sp>
        <p:nvSpPr>
          <p:cNvPr id="11" name="Text 6"/>
          <p:cNvSpPr/>
          <p:nvPr/>
        </p:nvSpPr>
        <p:spPr>
          <a:xfrm>
            <a:off x="12639675" y="8248650"/>
            <a:ext cx="4467225" cy="704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75"/>
              </a:lnSpc>
              <a:buNone/>
            </a:pPr>
            <a:r>
              <a:rPr lang="en-US" sz="2250" dirty="0">
                <a:solidFill>
                  <a:srgbClr val="3E3E3E"/>
                </a:solidFill>
                <a:latin typeface="Commissioner Regular" pitchFamily="34" charset="0"/>
                <a:ea typeface="Commissioner Regular" pitchFamily="34" charset="-122"/>
                <a:cs typeface="Commissioner Regular" pitchFamily="34" charset="-120"/>
              </a:rPr>
              <a:t>Recycling debris in Kosovo for use as engineering fill at NATO camps</a:t>
            </a:r>
            <a:endParaRPr lang="en-US" sz="2250" dirty="0"/>
          </a:p>
        </p:txBody>
      </p:sp>
      <p:pic>
        <p:nvPicPr>
          <p:cNvPr id="12" name="Image 1" descr="preencoded.png">
            <a:extLst>
              <a:ext uri="{FF2B5EF4-FFF2-40B4-BE49-F238E27FC236}">
                <a16:creationId xmlns:a16="http://schemas.microsoft.com/office/drawing/2014/main" id="{5DE18845-29B5-C2D2-F44C-2C55FEDF041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94317" b="83934"/>
          <a:stretch/>
        </p:blipFill>
        <p:spPr>
          <a:xfrm>
            <a:off x="1319865" y="6156412"/>
            <a:ext cx="513698" cy="596813"/>
          </a:xfrm>
          <a:prstGeom prst="rect">
            <a:avLst/>
          </a:prstGeom>
        </p:spPr>
      </p:pic>
      <p:pic>
        <p:nvPicPr>
          <p:cNvPr id="14" name="Image 1" descr="preencoded.png">
            <a:extLst>
              <a:ext uri="{FF2B5EF4-FFF2-40B4-BE49-F238E27FC236}">
                <a16:creationId xmlns:a16="http://schemas.microsoft.com/office/drawing/2014/main" id="{C22DDA43-DF05-D875-4441-AA4310F45BD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94317" b="83934"/>
          <a:stretch/>
        </p:blipFill>
        <p:spPr>
          <a:xfrm>
            <a:off x="1354769" y="8004262"/>
            <a:ext cx="513698" cy="596813"/>
          </a:xfrm>
          <a:prstGeom prst="rect">
            <a:avLst/>
          </a:prstGeom>
        </p:spPr>
      </p:pic>
      <p:pic>
        <p:nvPicPr>
          <p:cNvPr id="15" name="Image 1" descr="preencoded.png">
            <a:extLst>
              <a:ext uri="{FF2B5EF4-FFF2-40B4-BE49-F238E27FC236}">
                <a16:creationId xmlns:a16="http://schemas.microsoft.com/office/drawing/2014/main" id="{CD10619D-3BC2-5294-DF2C-1D9948225EB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94317" b="83934"/>
          <a:stretch/>
        </p:blipFill>
        <p:spPr>
          <a:xfrm>
            <a:off x="1319865" y="4784812"/>
            <a:ext cx="513698" cy="596813"/>
          </a:xfrm>
          <a:prstGeom prst="rect">
            <a:avLst/>
          </a:prstGeom>
        </p:spPr>
      </p:pic>
      <p:pic>
        <p:nvPicPr>
          <p:cNvPr id="16" name="Image 1" descr="preencoded.png">
            <a:extLst>
              <a:ext uri="{FF2B5EF4-FFF2-40B4-BE49-F238E27FC236}">
                <a16:creationId xmlns:a16="http://schemas.microsoft.com/office/drawing/2014/main" id="{1D9B27A6-979B-B7B6-3838-08ED8D1EB6E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94317" b="83934"/>
          <a:stretch/>
        </p:blipFill>
        <p:spPr>
          <a:xfrm>
            <a:off x="1319865" y="3381375"/>
            <a:ext cx="513698" cy="596813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591</Words>
  <Application>Microsoft Macintosh PowerPoint</Application>
  <PresentationFormat>Custom</PresentationFormat>
  <Paragraphs>109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Calibri</vt:lpstr>
      <vt:lpstr>Commissioner Medium</vt:lpstr>
      <vt:lpstr>Commissioner Medium Italic</vt:lpstr>
      <vt:lpstr>Commissioner Regular</vt:lpstr>
      <vt:lpstr>Commissioner SemiBold Italic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Microsoft Office User</cp:lastModifiedBy>
  <cp:revision>11</cp:revision>
  <dcterms:created xsi:type="dcterms:W3CDTF">2023-07-31T09:14:28Z</dcterms:created>
  <dcterms:modified xsi:type="dcterms:W3CDTF">2023-07-31T16:07:52Z</dcterms:modified>
</cp:coreProperties>
</file>