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>
        <p:scale>
          <a:sx n="98" d="100"/>
          <a:sy n="98" d="100"/>
        </p:scale>
        <p:origin x="144" y="-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59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ecoverua.com/" TargetMode="External"/><Relationship Id="rId5" Type="http://schemas.openxmlformats.org/officeDocument/2006/relationships/hyperlink" Target="mailto:info@recoverua.com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81100" y="1181100"/>
            <a:ext cx="11468100" cy="10477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505575" y="5829300"/>
            <a:ext cx="11782425" cy="44577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33474" y="2819400"/>
            <a:ext cx="9939533" cy="186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350"/>
              </a:lnSpc>
              <a:buNone/>
            </a:pPr>
            <a:r>
              <a:rPr lang="en-US" sz="6000" dirty="0">
                <a:solidFill>
                  <a:srgbClr val="3E3E3E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Recycling Damage into </a:t>
            </a:r>
            <a:r>
              <a:rPr lang="en-US" sz="6000" dirty="0">
                <a:solidFill>
                  <a:srgbClr val="009E64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Green Recovery</a:t>
            </a:r>
            <a:endParaRPr lang="en-US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382375" y="0"/>
            <a:ext cx="6905625" cy="10287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33475" y="1181100"/>
            <a:ext cx="23336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Results?</a:t>
            </a:r>
            <a:endParaRPr lang="en-US" sz="4800" dirty="0"/>
          </a:p>
        </p:txBody>
      </p:sp>
      <p:sp>
        <p:nvSpPr>
          <p:cNvPr id="5" name="Text 1"/>
          <p:cNvSpPr/>
          <p:nvPr/>
        </p:nvSpPr>
        <p:spPr>
          <a:xfrm>
            <a:off x="1133475" y="2533650"/>
            <a:ext cx="90678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Our results are: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1133475" y="7934325"/>
            <a:ext cx="9067800" cy="1400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Vision:</a:t>
            </a:r>
            <a:r>
              <a:rPr lang="en-US" sz="30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To have a financially self-sustaining debris recycling operation that is funded by the revenue from sale of recycled debris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1857375" y="3381375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More </a:t>
            </a:r>
            <a:r>
              <a:rPr lang="en-US" sz="300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j</a:t>
            </a: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obs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from recycling than typical disposal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1857375" y="4267722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Safe sites for </a:t>
            </a: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homeowners to return</a:t>
            </a:r>
            <a:r>
              <a:rPr lang="en-US" sz="30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to for rebuilding</a:t>
            </a:r>
            <a:endParaRPr lang="en-US" sz="3000" dirty="0"/>
          </a:p>
        </p:txBody>
      </p:sp>
      <p:sp>
        <p:nvSpPr>
          <p:cNvPr id="9" name="Text 5"/>
          <p:cNvSpPr/>
          <p:nvPr/>
        </p:nvSpPr>
        <p:spPr>
          <a:xfrm>
            <a:off x="1857375" y="5132280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Reduce use of quarries</a:t>
            </a:r>
            <a:r>
              <a:rPr lang="en-US" sz="30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by recycling the debris</a:t>
            </a:r>
            <a:endParaRPr lang="en-US" sz="3000" dirty="0"/>
          </a:p>
        </p:txBody>
      </p:sp>
      <p:sp>
        <p:nvSpPr>
          <p:cNvPr id="10" name="Text 6"/>
          <p:cNvSpPr/>
          <p:nvPr/>
        </p:nvSpPr>
        <p:spPr>
          <a:xfrm>
            <a:off x="1857375" y="6056205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Less debris needing disposal thus </a:t>
            </a: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less land for disposal</a:t>
            </a:r>
            <a:endParaRPr lang="en-US" sz="3000" b="1" i="1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F0D6E8C4-7829-4463-8019-EFD159882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3311568"/>
            <a:ext cx="513698" cy="596813"/>
          </a:xfrm>
          <a:prstGeom prst="rect">
            <a:avLst/>
          </a:prstGeom>
        </p:spPr>
      </p:pic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61EBBD7F-2968-4E8F-813C-FBC768AE3D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4183367"/>
            <a:ext cx="513698" cy="596813"/>
          </a:xfrm>
          <a:prstGeom prst="rect">
            <a:avLst/>
          </a:prstGeom>
        </p:spPr>
      </p:pic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5BCAAEA1-5363-400A-833E-D5710252A5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5055166"/>
            <a:ext cx="513698" cy="596813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672CE4A5-1524-4184-BC31-6D6CD9C579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5965127"/>
            <a:ext cx="513698" cy="5968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382375" y="0"/>
            <a:ext cx="6905625" cy="10287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33475" y="1181100"/>
            <a:ext cx="50863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What do we need?</a:t>
            </a:r>
            <a:endParaRPr lang="en-US" sz="4800" dirty="0"/>
          </a:p>
        </p:txBody>
      </p:sp>
      <p:sp>
        <p:nvSpPr>
          <p:cNvPr id="5" name="Text 1"/>
          <p:cNvSpPr/>
          <p:nvPr/>
        </p:nvSpPr>
        <p:spPr>
          <a:xfrm>
            <a:off x="1133475" y="2533650"/>
            <a:ext cx="90678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Recover Ukraine needs: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1857375" y="3381375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Seed Funding</a:t>
            </a:r>
            <a:r>
              <a:rPr lang="en-US" sz="30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support to implement our programmes in Ukraine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1857375" y="4772025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Plant and equipment</a:t>
            </a:r>
            <a:r>
              <a:rPr lang="en-US" sz="30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to realise our mission and achieve the results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1857375" y="6162675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Integration with reconstruction programmes</a:t>
            </a:r>
            <a:r>
              <a:rPr lang="en-US" sz="30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to provide quality recycled debris materials</a:t>
            </a:r>
            <a:endParaRPr lang="en-US" sz="300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7C89EB83-888E-1C49-82A1-20E938F96D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343677" y="6160226"/>
            <a:ext cx="513698" cy="596813"/>
          </a:xfrm>
          <a:prstGeom prst="rect">
            <a:avLst/>
          </a:prstGeom>
        </p:spPr>
      </p:pic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ADDB17AD-B969-24DA-AC5D-B9093749B1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343677" y="4772025"/>
            <a:ext cx="513698" cy="596813"/>
          </a:xfrm>
          <a:prstGeom prst="rect">
            <a:avLst/>
          </a:prstGeom>
        </p:spPr>
      </p:pic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6E21639-21C0-DA47-FFBF-DF32AD9FA1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343677" y="3383824"/>
            <a:ext cx="513698" cy="5968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86625" y="5829300"/>
            <a:ext cx="11001375" cy="44577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81100" y="1181100"/>
            <a:ext cx="11468100" cy="10477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33475" y="8143875"/>
            <a:ext cx="5486400" cy="1400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Registered Address: Wybzeże Ojca Sw. Jana Pawla II, 20 37-700, Pzemysł, Polska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1133475" y="6134100"/>
            <a:ext cx="5705475" cy="1400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Email: </a:t>
            </a:r>
            <a:r>
              <a:rPr lang="en-US" sz="300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  <a:hlinkClick r:id="rId5"/>
              </a:rPr>
              <a:t>info@recoverua.com</a:t>
            </a:r>
            <a:br>
              <a:rPr dirty="0"/>
            </a:br>
            <a:br>
              <a:rPr dirty="0"/>
            </a:b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Website: </a:t>
            </a:r>
            <a:r>
              <a:rPr lang="en-US" sz="300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  <a:hlinkClick r:id="rId6"/>
              </a:rPr>
              <a:t>https://recoverua.com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1133475" y="3048000"/>
            <a:ext cx="12630150" cy="186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350"/>
              </a:lnSpc>
              <a:buNone/>
            </a:pPr>
            <a:r>
              <a:rPr lang="en-US" sz="6000" dirty="0">
                <a:solidFill>
                  <a:srgbClr val="3E3E3E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Thank you for your time, ready to answer any questions</a:t>
            </a:r>
            <a:endParaRPr lang="en-US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81100" y="800100"/>
            <a:ext cx="3152775" cy="134302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81100" y="2524125"/>
            <a:ext cx="9020175" cy="70866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382375" y="0"/>
            <a:ext cx="6905625" cy="10287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133475" y="2524125"/>
            <a:ext cx="90678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WHO?</a:t>
            </a:r>
            <a:br>
              <a:rPr dirty="0"/>
            </a:br>
            <a:br>
              <a:rPr dirty="0"/>
            </a:br>
            <a:r>
              <a:rPr lang="en-US" sz="27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Recover Ukraine</a:t>
            </a:r>
            <a:r>
              <a:rPr lang="en-US" sz="27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27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is a </a:t>
            </a:r>
            <a:r>
              <a:rPr lang="en-US" sz="27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Not-for-Profit International Humanitarian  Fund </a:t>
            </a:r>
            <a:r>
              <a:rPr lang="en-US" sz="27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that works in partnership with communities, companies and authorities in Ukraine</a:t>
            </a:r>
            <a:endParaRPr lang="en-US" sz="2700" dirty="0"/>
          </a:p>
        </p:txBody>
      </p:sp>
      <p:sp>
        <p:nvSpPr>
          <p:cNvPr id="6" name="Text 1"/>
          <p:cNvSpPr/>
          <p:nvPr/>
        </p:nvSpPr>
        <p:spPr>
          <a:xfrm>
            <a:off x="1133475" y="4924425"/>
            <a:ext cx="906780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We design and implement practical solutions</a:t>
            </a:r>
            <a:r>
              <a:rPr lang="en-US" sz="27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27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for the demolition of the damaged infrastructure with subsequent recycling of the debris into reconstruction works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1133475" y="6486525"/>
            <a:ext cx="906780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Our mission</a:t>
            </a:r>
            <a:r>
              <a:rPr lang="en-US" sz="27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27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is to develop and implement programmes that contribute to the revival and restoration of Ukraine</a:t>
            </a:r>
            <a:endParaRPr lang="en-US" sz="2700" dirty="0"/>
          </a:p>
        </p:txBody>
      </p:sp>
      <p:sp>
        <p:nvSpPr>
          <p:cNvPr id="8" name="Text 3"/>
          <p:cNvSpPr/>
          <p:nvPr/>
        </p:nvSpPr>
        <p:spPr>
          <a:xfrm>
            <a:off x="1133475" y="7629525"/>
            <a:ext cx="906780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Our partnerships mean we can </a:t>
            </a:r>
            <a:r>
              <a:rPr lang="en-US" sz="27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share funds</a:t>
            </a:r>
            <a:r>
              <a:rPr lang="en-US" sz="2700" b="1" i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27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with wide spectrum of organisations to achieve our mission</a:t>
            </a:r>
            <a:endParaRPr lang="en-US" sz="2700" dirty="0"/>
          </a:p>
        </p:txBody>
      </p:sp>
      <p:sp>
        <p:nvSpPr>
          <p:cNvPr id="9" name="Text 4"/>
          <p:cNvSpPr/>
          <p:nvPr/>
        </p:nvSpPr>
        <p:spPr>
          <a:xfrm>
            <a:off x="1133475" y="8772525"/>
            <a:ext cx="906780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Together with our partners, we are changing the fate of Ukraine and </a:t>
            </a:r>
            <a:r>
              <a:rPr lang="en-US" sz="27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building the future</a:t>
            </a:r>
            <a:endParaRPr lang="en-US" sz="2700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63050" y="2533650"/>
            <a:ext cx="5191125" cy="14287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81100" y="2533650"/>
            <a:ext cx="2867025" cy="153352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81100" y="5667375"/>
            <a:ext cx="2162175" cy="800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10050" y="5743575"/>
            <a:ext cx="2307981" cy="666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00150" y="7981950"/>
            <a:ext cx="2619375" cy="6191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144000" y="5705475"/>
            <a:ext cx="2867025" cy="6667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163050" y="7848600"/>
            <a:ext cx="1219200" cy="8858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210050" y="7934325"/>
            <a:ext cx="2000250" cy="7143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753975" y="5664159"/>
            <a:ext cx="3028950" cy="739553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1133475" y="1181100"/>
            <a:ext cx="26003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Partners:</a:t>
            </a:r>
            <a:endParaRPr lang="en-US" sz="4800" dirty="0"/>
          </a:p>
        </p:txBody>
      </p:sp>
      <p:sp>
        <p:nvSpPr>
          <p:cNvPr id="12" name="Text 1"/>
          <p:cNvSpPr/>
          <p:nvPr/>
        </p:nvSpPr>
        <p:spPr>
          <a:xfrm>
            <a:off x="1152525" y="7248525"/>
            <a:ext cx="33147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Plant &amp; Machinery:</a:t>
            </a:r>
            <a:endParaRPr lang="en-US" sz="3000" dirty="0"/>
          </a:p>
        </p:txBody>
      </p:sp>
      <p:sp>
        <p:nvSpPr>
          <p:cNvPr id="13" name="Text 2"/>
          <p:cNvSpPr/>
          <p:nvPr/>
        </p:nvSpPr>
        <p:spPr>
          <a:xfrm>
            <a:off x="9115425" y="2533650"/>
            <a:ext cx="329565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Technical Advisers:</a:t>
            </a:r>
            <a:endParaRPr lang="en-US" sz="3000" dirty="0"/>
          </a:p>
        </p:txBody>
      </p:sp>
      <p:sp>
        <p:nvSpPr>
          <p:cNvPr id="14" name="Text 3"/>
          <p:cNvSpPr/>
          <p:nvPr/>
        </p:nvSpPr>
        <p:spPr>
          <a:xfrm>
            <a:off x="9096375" y="4848225"/>
            <a:ext cx="2085975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Aggregates:</a:t>
            </a:r>
            <a:endParaRPr lang="en-US" sz="3000" dirty="0"/>
          </a:p>
        </p:txBody>
      </p:sp>
      <p:sp>
        <p:nvSpPr>
          <p:cNvPr id="15" name="Text 4"/>
          <p:cNvSpPr/>
          <p:nvPr/>
        </p:nvSpPr>
        <p:spPr>
          <a:xfrm>
            <a:off x="9096375" y="7248525"/>
            <a:ext cx="17907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Demining:</a:t>
            </a:r>
            <a:endParaRPr lang="en-US" sz="3000" dirty="0"/>
          </a:p>
        </p:txBody>
      </p:sp>
      <p:sp>
        <p:nvSpPr>
          <p:cNvPr id="16" name="Text 5"/>
          <p:cNvSpPr/>
          <p:nvPr/>
        </p:nvSpPr>
        <p:spPr>
          <a:xfrm>
            <a:off x="1190625" y="2533650"/>
            <a:ext cx="24384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Legal partner:</a:t>
            </a:r>
            <a:endParaRPr lang="en-US" sz="3000" dirty="0"/>
          </a:p>
        </p:txBody>
      </p:sp>
      <p:sp>
        <p:nvSpPr>
          <p:cNvPr id="17" name="Text 6"/>
          <p:cNvSpPr/>
          <p:nvPr/>
        </p:nvSpPr>
        <p:spPr>
          <a:xfrm>
            <a:off x="1133475" y="4848225"/>
            <a:ext cx="363855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Contractor Partners: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81100" y="2533650"/>
            <a:ext cx="3810000" cy="25449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81100" y="6257925"/>
            <a:ext cx="3810000" cy="254490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19700" y="2544872"/>
            <a:ext cx="3810000" cy="253368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219700" y="6269148"/>
            <a:ext cx="3810000" cy="253368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258300" y="2533650"/>
            <a:ext cx="3810000" cy="254490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258300" y="6257925"/>
            <a:ext cx="3810000" cy="254490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296900" y="2544872"/>
            <a:ext cx="3810000" cy="253368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296900" y="6269148"/>
            <a:ext cx="3810000" cy="2533681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1038225" y="1181100"/>
            <a:ext cx="158877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Partner Experience: </a:t>
            </a:r>
            <a:r>
              <a:rPr lang="en-US" sz="24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Post-conflict &amp; disaster programmes in Americas, Europe, Balkans and Asia</a:t>
            </a:r>
            <a:endParaRPr lang="en-US" sz="4800" dirty="0"/>
          </a:p>
        </p:txBody>
      </p:sp>
      <p:sp>
        <p:nvSpPr>
          <p:cNvPr id="11" name="Text 1"/>
          <p:cNvSpPr/>
          <p:nvPr/>
        </p:nvSpPr>
        <p:spPr>
          <a:xfrm>
            <a:off x="9210675" y="5295900"/>
            <a:ext cx="3857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Recycling debris in Bosnia</a:t>
            </a:r>
            <a:endParaRPr lang="en-US" sz="2250" dirty="0"/>
          </a:p>
        </p:txBody>
      </p:sp>
      <p:sp>
        <p:nvSpPr>
          <p:cNvPr id="12" name="Text 2"/>
          <p:cNvSpPr/>
          <p:nvPr/>
        </p:nvSpPr>
        <p:spPr>
          <a:xfrm>
            <a:off x="1133475" y="5295900"/>
            <a:ext cx="3857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Debris Removal in Ukraine</a:t>
            </a:r>
            <a:endParaRPr lang="en-US" sz="2250" dirty="0"/>
          </a:p>
        </p:txBody>
      </p:sp>
      <p:sp>
        <p:nvSpPr>
          <p:cNvPr id="13" name="Text 3"/>
          <p:cNvSpPr/>
          <p:nvPr/>
        </p:nvSpPr>
        <p:spPr>
          <a:xfrm>
            <a:off x="5172075" y="5295900"/>
            <a:ext cx="3857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Demolition in Ukraine</a:t>
            </a:r>
            <a:endParaRPr lang="en-US" sz="2250" dirty="0"/>
          </a:p>
        </p:txBody>
      </p:sp>
      <p:sp>
        <p:nvSpPr>
          <p:cNvPr id="14" name="Text 4"/>
          <p:cNvSpPr/>
          <p:nvPr/>
        </p:nvSpPr>
        <p:spPr>
          <a:xfrm>
            <a:off x="13249275" y="5295900"/>
            <a:ext cx="3857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Recycling debris in Haiti</a:t>
            </a:r>
            <a:endParaRPr lang="en-US" sz="2250" dirty="0"/>
          </a:p>
        </p:txBody>
      </p:sp>
      <p:sp>
        <p:nvSpPr>
          <p:cNvPr id="15" name="Text 5"/>
          <p:cNvSpPr/>
          <p:nvPr/>
        </p:nvSpPr>
        <p:spPr>
          <a:xfrm>
            <a:off x="9210675" y="9020175"/>
            <a:ext cx="3857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Recycling debris in Lebanon</a:t>
            </a:r>
            <a:endParaRPr lang="en-US" sz="2250" dirty="0"/>
          </a:p>
        </p:txBody>
      </p:sp>
      <p:sp>
        <p:nvSpPr>
          <p:cNvPr id="16" name="Text 6"/>
          <p:cNvSpPr/>
          <p:nvPr/>
        </p:nvSpPr>
        <p:spPr>
          <a:xfrm>
            <a:off x="13249275" y="9020175"/>
            <a:ext cx="3857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Recycling debris in Iraq</a:t>
            </a:r>
            <a:endParaRPr lang="en-US" sz="2250" dirty="0"/>
          </a:p>
        </p:txBody>
      </p:sp>
      <p:sp>
        <p:nvSpPr>
          <p:cNvPr id="17" name="Text 7"/>
          <p:cNvSpPr/>
          <p:nvPr/>
        </p:nvSpPr>
        <p:spPr>
          <a:xfrm>
            <a:off x="1133475" y="9020175"/>
            <a:ext cx="3857625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Recycling debris in Kosovo into a road construction material</a:t>
            </a:r>
            <a:endParaRPr lang="en-US" sz="2250" dirty="0"/>
          </a:p>
        </p:txBody>
      </p:sp>
      <p:sp>
        <p:nvSpPr>
          <p:cNvPr id="18" name="Text 8"/>
          <p:cNvSpPr/>
          <p:nvPr/>
        </p:nvSpPr>
        <p:spPr>
          <a:xfrm>
            <a:off x="5172075" y="9020175"/>
            <a:ext cx="3857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Recycling debris in Syria</a:t>
            </a:r>
            <a:endParaRPr lang="en-US" sz="2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382375" y="0"/>
            <a:ext cx="6905625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382375" y="0"/>
            <a:ext cx="6905625" cy="10287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133475" y="2533650"/>
            <a:ext cx="90678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Extensive damage throughout Ukraine in all sectors:</a:t>
            </a:r>
            <a:endParaRPr lang="en-US" sz="3000" dirty="0"/>
          </a:p>
        </p:txBody>
      </p:sp>
      <p:sp>
        <p:nvSpPr>
          <p:cNvPr id="6" name="Text 1"/>
          <p:cNvSpPr/>
          <p:nvPr/>
        </p:nvSpPr>
        <p:spPr>
          <a:xfrm>
            <a:off x="1133475" y="1181100"/>
            <a:ext cx="16002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Why?</a:t>
            </a:r>
            <a:endParaRPr lang="en-US" sz="4800" dirty="0"/>
          </a:p>
        </p:txBody>
      </p:sp>
      <p:sp>
        <p:nvSpPr>
          <p:cNvPr id="7" name="Text 2"/>
          <p:cNvSpPr/>
          <p:nvPr/>
        </p:nvSpPr>
        <p:spPr>
          <a:xfrm>
            <a:off x="1857375" y="3457575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Residentials</a:t>
            </a:r>
            <a:endParaRPr lang="en-US" sz="3000" dirty="0"/>
          </a:p>
        </p:txBody>
      </p:sp>
      <p:sp>
        <p:nvSpPr>
          <p:cNvPr id="8" name="Text 3"/>
          <p:cNvSpPr/>
          <p:nvPr/>
        </p:nvSpPr>
        <p:spPr>
          <a:xfrm>
            <a:off x="1857375" y="4381500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Energy</a:t>
            </a:r>
            <a:endParaRPr lang="en-US" sz="3000" dirty="0"/>
          </a:p>
        </p:txBody>
      </p:sp>
      <p:sp>
        <p:nvSpPr>
          <p:cNvPr id="9" name="Text 4"/>
          <p:cNvSpPr/>
          <p:nvPr/>
        </p:nvSpPr>
        <p:spPr>
          <a:xfrm>
            <a:off x="1857375" y="5305425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Industrial</a:t>
            </a:r>
            <a:endParaRPr lang="en-US" sz="3000" dirty="0"/>
          </a:p>
        </p:txBody>
      </p:sp>
      <p:sp>
        <p:nvSpPr>
          <p:cNvPr id="10" name="Text 5"/>
          <p:cNvSpPr/>
          <p:nvPr/>
        </p:nvSpPr>
        <p:spPr>
          <a:xfrm>
            <a:off x="1857375" y="6229350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Commercial</a:t>
            </a:r>
            <a:endParaRPr lang="en-US" sz="3000" dirty="0"/>
          </a:p>
        </p:txBody>
      </p:sp>
      <p:sp>
        <p:nvSpPr>
          <p:cNvPr id="11" name="Text 6"/>
          <p:cNvSpPr/>
          <p:nvPr/>
        </p:nvSpPr>
        <p:spPr>
          <a:xfrm>
            <a:off x="1857375" y="7153275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Agricultural</a:t>
            </a:r>
            <a:endParaRPr lang="en-US" sz="3000" dirty="0"/>
          </a:p>
        </p:txBody>
      </p:sp>
      <p:sp>
        <p:nvSpPr>
          <p:cNvPr id="12" name="Text 7"/>
          <p:cNvSpPr/>
          <p:nvPr/>
        </p:nvSpPr>
        <p:spPr>
          <a:xfrm>
            <a:off x="1133475" y="8077200"/>
            <a:ext cx="90678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First step is always </a:t>
            </a: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Safe and Timely</a:t>
            </a:r>
            <a:r>
              <a:rPr lang="en-US" sz="3000" b="1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clearance of damaged sites to enable recovery</a:t>
            </a:r>
            <a:endParaRPr lang="en-US" sz="3000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AF21C609-D1FF-4EF6-C457-771D374310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54769" y="6190156"/>
            <a:ext cx="513698" cy="596813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4005614D-E7AD-9FEB-D660-FB49CAD09E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54769" y="7099994"/>
            <a:ext cx="513698" cy="596813"/>
          </a:xfrm>
          <a:prstGeom prst="rect">
            <a:avLst/>
          </a:prstGeom>
        </p:spPr>
      </p:pic>
      <p:pic>
        <p:nvPicPr>
          <p:cNvPr id="15" name="Image 1" descr="preencoded.png">
            <a:extLst>
              <a:ext uri="{FF2B5EF4-FFF2-40B4-BE49-F238E27FC236}">
                <a16:creationId xmlns:a16="http://schemas.microsoft.com/office/drawing/2014/main" id="{B99AFFC2-F058-1485-81E3-DE28D5FC20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54769" y="5277148"/>
            <a:ext cx="513698" cy="596813"/>
          </a:xfrm>
          <a:prstGeom prst="rect">
            <a:avLst/>
          </a:prstGeom>
        </p:spPr>
      </p:pic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FC92A124-1DD7-4219-0A0F-FD1F9E49C8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54769" y="4353223"/>
            <a:ext cx="513698" cy="596813"/>
          </a:xfrm>
          <a:prstGeom prst="rect">
            <a:avLst/>
          </a:prstGeom>
        </p:spPr>
      </p:pic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61026298-D78A-3B47-DEBB-5695F60C3C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55355" y="3396650"/>
            <a:ext cx="513698" cy="5968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81099" y="6162675"/>
            <a:ext cx="4034176" cy="275187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44000" y="3743325"/>
            <a:ext cx="4543426" cy="454342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287500" y="3743325"/>
            <a:ext cx="3181350" cy="4991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582673" y="3603308"/>
            <a:ext cx="123030" cy="26574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72843" y="3547527"/>
            <a:ext cx="38040" cy="253484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1133475" y="2533650"/>
            <a:ext cx="680085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Current estimates for debris in Ukraine:</a:t>
            </a:r>
            <a:endParaRPr lang="en-US" sz="3000" dirty="0"/>
          </a:p>
        </p:txBody>
      </p:sp>
      <p:sp>
        <p:nvSpPr>
          <p:cNvPr id="8" name="Text 1"/>
          <p:cNvSpPr/>
          <p:nvPr/>
        </p:nvSpPr>
        <p:spPr>
          <a:xfrm>
            <a:off x="9096375" y="2533650"/>
            <a:ext cx="699135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Direct damages by type of property, $ bn</a:t>
            </a:r>
            <a:endParaRPr lang="en-US" sz="3000" dirty="0"/>
          </a:p>
        </p:txBody>
      </p:sp>
      <p:sp>
        <p:nvSpPr>
          <p:cNvPr id="9" name="Text 2"/>
          <p:cNvSpPr/>
          <p:nvPr/>
        </p:nvSpPr>
        <p:spPr>
          <a:xfrm>
            <a:off x="1133475" y="4305300"/>
            <a:ext cx="66294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If placed 5m height the land required is</a:t>
            </a:r>
            <a:endParaRPr lang="en-US" sz="3000" dirty="0"/>
          </a:p>
        </p:txBody>
      </p:sp>
      <p:sp>
        <p:nvSpPr>
          <p:cNvPr id="10" name="Text 3"/>
          <p:cNvSpPr/>
          <p:nvPr/>
        </p:nvSpPr>
        <p:spPr>
          <a:xfrm>
            <a:off x="1133475" y="3228975"/>
            <a:ext cx="90678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18,000,000t of debris</a:t>
            </a:r>
            <a:endParaRPr lang="en-US" sz="3000" b="1" i="1" dirty="0"/>
          </a:p>
        </p:txBody>
      </p:sp>
      <p:sp>
        <p:nvSpPr>
          <p:cNvPr id="11" name="Text 4"/>
          <p:cNvSpPr/>
          <p:nvPr/>
        </p:nvSpPr>
        <p:spPr>
          <a:xfrm>
            <a:off x="1133475" y="5000625"/>
            <a:ext cx="90678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2,250,000m2 or 225 hectares</a:t>
            </a:r>
            <a:endParaRPr lang="en-US" sz="3000" b="1" i="1" dirty="0"/>
          </a:p>
        </p:txBody>
      </p:sp>
      <p:sp>
        <p:nvSpPr>
          <p:cNvPr id="12" name="Text 5"/>
          <p:cNvSpPr/>
          <p:nvPr/>
        </p:nvSpPr>
        <p:spPr>
          <a:xfrm>
            <a:off x="10896600" y="5781675"/>
            <a:ext cx="9906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143.8</a:t>
            </a:r>
            <a:endParaRPr lang="en-US" sz="3000" dirty="0"/>
          </a:p>
        </p:txBody>
      </p:sp>
      <p:sp>
        <p:nvSpPr>
          <p:cNvPr id="13" name="Text 6"/>
          <p:cNvSpPr/>
          <p:nvPr/>
        </p:nvSpPr>
        <p:spPr>
          <a:xfrm>
            <a:off x="1133475" y="9248775"/>
            <a:ext cx="25622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i="1" dirty="0">
                <a:solidFill>
                  <a:srgbClr val="838383"/>
                </a:solidFill>
                <a:latin typeface="Commissioner Medium Italic" pitchFamily="34" charset="0"/>
                <a:ea typeface="Commissioner Medium Italic" pitchFamily="34" charset="-122"/>
                <a:cs typeface="Commissioner Medium Italic" pitchFamily="34" charset="-120"/>
              </a:rPr>
              <a:t>x362 football fields</a:t>
            </a:r>
            <a:endParaRPr lang="en-US" sz="2250" i="1" dirty="0"/>
          </a:p>
        </p:txBody>
      </p:sp>
      <p:sp>
        <p:nvSpPr>
          <p:cNvPr id="14" name="Text 7"/>
          <p:cNvSpPr/>
          <p:nvPr/>
        </p:nvSpPr>
        <p:spPr>
          <a:xfrm>
            <a:off x="1133475" y="1181100"/>
            <a:ext cx="16002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Why?</a:t>
            </a:r>
            <a:endParaRPr lang="en-US" sz="4800" dirty="0"/>
          </a:p>
        </p:txBody>
      </p:sp>
      <p:sp>
        <p:nvSpPr>
          <p:cNvPr id="15" name="Text 8"/>
          <p:cNvSpPr/>
          <p:nvPr/>
        </p:nvSpPr>
        <p:spPr>
          <a:xfrm rot="-2546">
            <a:off x="9096375" y="9603361"/>
            <a:ext cx="588375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i="1" dirty="0">
                <a:solidFill>
                  <a:srgbClr val="838383"/>
                </a:solidFill>
                <a:latin typeface="Commissioner Medium Italic" pitchFamily="34" charset="0"/>
                <a:ea typeface="Commissioner Medium Italic" pitchFamily="34" charset="-122"/>
                <a:cs typeface="Commissioner Medium Italic" pitchFamily="34" charset="-120"/>
              </a:rPr>
              <a:t>Source: Kyiv School of Economics</a:t>
            </a:r>
            <a:endParaRPr lang="en-US" sz="2250" i="1" dirty="0"/>
          </a:p>
        </p:txBody>
      </p:sp>
      <p:sp>
        <p:nvSpPr>
          <p:cNvPr id="16" name="Text 9"/>
          <p:cNvSpPr/>
          <p:nvPr/>
        </p:nvSpPr>
        <p:spPr>
          <a:xfrm>
            <a:off x="12792075" y="5200650"/>
            <a:ext cx="428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53.6</a:t>
            </a:r>
            <a:endParaRPr lang="en-US" sz="1500" dirty="0"/>
          </a:p>
        </p:txBody>
      </p:sp>
      <p:sp>
        <p:nvSpPr>
          <p:cNvPr id="17" name="Text 10"/>
          <p:cNvSpPr/>
          <p:nvPr/>
        </p:nvSpPr>
        <p:spPr>
          <a:xfrm>
            <a:off x="11287125" y="7534275"/>
            <a:ext cx="438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36.2</a:t>
            </a:r>
            <a:endParaRPr lang="en-US" sz="1500" dirty="0"/>
          </a:p>
        </p:txBody>
      </p:sp>
      <p:sp>
        <p:nvSpPr>
          <p:cNvPr id="18" name="Text 11"/>
          <p:cNvSpPr/>
          <p:nvPr/>
        </p:nvSpPr>
        <p:spPr>
          <a:xfrm>
            <a:off x="9705975" y="6715125"/>
            <a:ext cx="381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11.3</a:t>
            </a:r>
            <a:endParaRPr lang="en-US" sz="1500" dirty="0"/>
          </a:p>
        </p:txBody>
      </p:sp>
      <p:sp>
        <p:nvSpPr>
          <p:cNvPr id="19" name="Text 12"/>
          <p:cNvSpPr/>
          <p:nvPr/>
        </p:nvSpPr>
        <p:spPr>
          <a:xfrm>
            <a:off x="9486900" y="6019800"/>
            <a:ext cx="323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8.9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9591675" y="5391150"/>
            <a:ext cx="314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8.7</a:t>
            </a:r>
            <a:endParaRPr lang="en-US" sz="1500" dirty="0"/>
          </a:p>
        </p:txBody>
      </p:sp>
      <p:sp>
        <p:nvSpPr>
          <p:cNvPr id="21" name="Text 14"/>
          <p:cNvSpPr/>
          <p:nvPr/>
        </p:nvSpPr>
        <p:spPr>
          <a:xfrm>
            <a:off x="14535150" y="3743325"/>
            <a:ext cx="9048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Housing</a:t>
            </a:r>
            <a:endParaRPr lang="en-US" sz="1800" dirty="0"/>
          </a:p>
        </p:txBody>
      </p:sp>
      <p:sp>
        <p:nvSpPr>
          <p:cNvPr id="22" name="Text 15"/>
          <p:cNvSpPr/>
          <p:nvPr/>
        </p:nvSpPr>
        <p:spPr>
          <a:xfrm>
            <a:off x="14535150" y="4171950"/>
            <a:ext cx="26955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Infrastructure</a:t>
            </a:r>
            <a:endParaRPr lang="en-US" sz="1800" dirty="0"/>
          </a:p>
        </p:txBody>
      </p:sp>
      <p:sp>
        <p:nvSpPr>
          <p:cNvPr id="23" name="Text 16"/>
          <p:cNvSpPr/>
          <p:nvPr/>
        </p:nvSpPr>
        <p:spPr>
          <a:xfrm>
            <a:off x="14516100" y="4600575"/>
            <a:ext cx="22193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Assets of enterprises</a:t>
            </a:r>
            <a:endParaRPr lang="en-US" sz="1800" dirty="0"/>
          </a:p>
        </p:txBody>
      </p:sp>
      <p:sp>
        <p:nvSpPr>
          <p:cNvPr id="24" name="Text 17"/>
          <p:cNvSpPr/>
          <p:nvPr/>
        </p:nvSpPr>
        <p:spPr>
          <a:xfrm>
            <a:off x="14516100" y="5029200"/>
            <a:ext cx="110490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Education</a:t>
            </a:r>
            <a:endParaRPr lang="en-US" sz="1800" dirty="0"/>
          </a:p>
        </p:txBody>
      </p:sp>
      <p:sp>
        <p:nvSpPr>
          <p:cNvPr id="25" name="Text 18"/>
          <p:cNvSpPr/>
          <p:nvPr/>
        </p:nvSpPr>
        <p:spPr>
          <a:xfrm>
            <a:off x="14516100" y="5457825"/>
            <a:ext cx="2952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Agriculture &amp; land resources</a:t>
            </a:r>
            <a:endParaRPr lang="en-US" sz="1800" dirty="0"/>
          </a:p>
        </p:txBody>
      </p:sp>
      <p:sp>
        <p:nvSpPr>
          <p:cNvPr id="26" name="Text 19"/>
          <p:cNvSpPr/>
          <p:nvPr/>
        </p:nvSpPr>
        <p:spPr>
          <a:xfrm>
            <a:off x="14516100" y="5886450"/>
            <a:ext cx="7715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Energy</a:t>
            </a:r>
            <a:endParaRPr lang="en-US" sz="1800" dirty="0"/>
          </a:p>
        </p:txBody>
      </p:sp>
      <p:sp>
        <p:nvSpPr>
          <p:cNvPr id="27" name="Text 20"/>
          <p:cNvSpPr/>
          <p:nvPr/>
        </p:nvSpPr>
        <p:spPr>
          <a:xfrm>
            <a:off x="14516100" y="6315075"/>
            <a:ext cx="933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Forestry</a:t>
            </a:r>
            <a:endParaRPr lang="en-US" sz="1800" dirty="0"/>
          </a:p>
        </p:txBody>
      </p:sp>
      <p:sp>
        <p:nvSpPr>
          <p:cNvPr id="28" name="Text 21"/>
          <p:cNvSpPr/>
          <p:nvPr/>
        </p:nvSpPr>
        <p:spPr>
          <a:xfrm>
            <a:off x="14516100" y="6743700"/>
            <a:ext cx="10763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Transport</a:t>
            </a:r>
            <a:endParaRPr lang="en-US" sz="1800" dirty="0"/>
          </a:p>
        </p:txBody>
      </p:sp>
      <p:sp>
        <p:nvSpPr>
          <p:cNvPr id="29" name="Text 22"/>
          <p:cNvSpPr/>
          <p:nvPr/>
        </p:nvSpPr>
        <p:spPr>
          <a:xfrm>
            <a:off x="14516100" y="7172325"/>
            <a:ext cx="6381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Trade</a:t>
            </a:r>
            <a:endParaRPr lang="en-US" sz="1800" dirty="0"/>
          </a:p>
        </p:txBody>
      </p:sp>
      <p:sp>
        <p:nvSpPr>
          <p:cNvPr id="30" name="Text 23"/>
          <p:cNvSpPr/>
          <p:nvPr/>
        </p:nvSpPr>
        <p:spPr>
          <a:xfrm>
            <a:off x="14516100" y="7600950"/>
            <a:ext cx="23907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Culture, sport, tourism</a:t>
            </a:r>
            <a:endParaRPr lang="en-US" sz="1800" dirty="0"/>
          </a:p>
        </p:txBody>
      </p:sp>
      <p:sp>
        <p:nvSpPr>
          <p:cNvPr id="31" name="Text 24"/>
          <p:cNvSpPr/>
          <p:nvPr/>
        </p:nvSpPr>
        <p:spPr>
          <a:xfrm>
            <a:off x="14516100" y="8029575"/>
            <a:ext cx="11906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Healthcare</a:t>
            </a:r>
            <a:endParaRPr lang="en-US" sz="1800" dirty="0"/>
          </a:p>
        </p:txBody>
      </p:sp>
      <p:sp>
        <p:nvSpPr>
          <p:cNvPr id="32" name="Text 25"/>
          <p:cNvSpPr/>
          <p:nvPr/>
        </p:nvSpPr>
        <p:spPr>
          <a:xfrm>
            <a:off x="14516100" y="8458200"/>
            <a:ext cx="6762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Other</a:t>
            </a:r>
            <a:endParaRPr lang="en-US" sz="1800" dirty="0"/>
          </a:p>
        </p:txBody>
      </p:sp>
      <p:sp>
        <p:nvSpPr>
          <p:cNvPr id="33" name="Text 26"/>
          <p:cNvSpPr/>
          <p:nvPr/>
        </p:nvSpPr>
        <p:spPr>
          <a:xfrm>
            <a:off x="9906000" y="4838700"/>
            <a:ext cx="285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8.1</a:t>
            </a:r>
            <a:endParaRPr lang="en-US" sz="1500" dirty="0"/>
          </a:p>
        </p:txBody>
      </p:sp>
      <p:sp>
        <p:nvSpPr>
          <p:cNvPr id="34" name="Text 27"/>
          <p:cNvSpPr/>
          <p:nvPr/>
        </p:nvSpPr>
        <p:spPr>
          <a:xfrm>
            <a:off x="10248900" y="4524375"/>
            <a:ext cx="323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4.5</a:t>
            </a:r>
            <a:endParaRPr lang="en-US" sz="1500" dirty="0"/>
          </a:p>
        </p:txBody>
      </p:sp>
      <p:sp>
        <p:nvSpPr>
          <p:cNvPr id="35" name="Text 28"/>
          <p:cNvSpPr/>
          <p:nvPr/>
        </p:nvSpPr>
        <p:spPr>
          <a:xfrm>
            <a:off x="10172700" y="3733800"/>
            <a:ext cx="2571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3.1</a:t>
            </a:r>
            <a:endParaRPr lang="en-US" sz="1350" dirty="0"/>
          </a:p>
        </p:txBody>
      </p:sp>
      <p:sp>
        <p:nvSpPr>
          <p:cNvPr id="36" name="Text 29"/>
          <p:cNvSpPr/>
          <p:nvPr/>
        </p:nvSpPr>
        <p:spPr>
          <a:xfrm>
            <a:off x="10410825" y="3419475"/>
            <a:ext cx="2952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2.6</a:t>
            </a:r>
            <a:endParaRPr lang="en-US" sz="1350" dirty="0"/>
          </a:p>
        </p:txBody>
      </p:sp>
      <p:sp>
        <p:nvSpPr>
          <p:cNvPr id="37" name="Text 30"/>
          <p:cNvSpPr/>
          <p:nvPr/>
        </p:nvSpPr>
        <p:spPr>
          <a:xfrm>
            <a:off x="10725150" y="3562350"/>
            <a:ext cx="2857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2.2</a:t>
            </a:r>
            <a:endParaRPr lang="en-US" sz="1350" dirty="0"/>
          </a:p>
        </p:txBody>
      </p:sp>
      <p:sp>
        <p:nvSpPr>
          <p:cNvPr id="38" name="Text 31"/>
          <p:cNvSpPr/>
          <p:nvPr/>
        </p:nvSpPr>
        <p:spPr>
          <a:xfrm>
            <a:off x="10896600" y="3352800"/>
            <a:ext cx="2762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1.8</a:t>
            </a:r>
            <a:endParaRPr lang="en-US" sz="1350" dirty="0"/>
          </a:p>
        </p:txBody>
      </p:sp>
      <p:sp>
        <p:nvSpPr>
          <p:cNvPr id="39" name="Text 32"/>
          <p:cNvSpPr/>
          <p:nvPr/>
        </p:nvSpPr>
        <p:spPr>
          <a:xfrm>
            <a:off x="11201400" y="3514725"/>
            <a:ext cx="2762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2.7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382375" y="0"/>
            <a:ext cx="6905625" cy="10287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33475" y="1181100"/>
            <a:ext cx="53625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Waste Regulations:</a:t>
            </a:r>
            <a:endParaRPr lang="en-US" sz="4800" dirty="0"/>
          </a:p>
        </p:txBody>
      </p:sp>
      <p:sp>
        <p:nvSpPr>
          <p:cNvPr id="5" name="Text 1"/>
          <p:cNvSpPr/>
          <p:nvPr/>
        </p:nvSpPr>
        <p:spPr>
          <a:xfrm>
            <a:off x="1133475" y="2533650"/>
            <a:ext cx="9067800" cy="186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In 2022, the Ukrainian government approved the “Procedure for Waste Management Generated by Damage (Destruction) of Buildings and Structures as a Result of Hostilities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1857375" y="4929036"/>
            <a:ext cx="7750088" cy="10208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Direction towards implementation of Association Agreement between Ukraine and the EU</a:t>
            </a:r>
            <a:r>
              <a:rPr lang="uk-UA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1857375" y="6054335"/>
            <a:ext cx="7750088" cy="513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Regulates waste management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1857375" y="6790825"/>
            <a:ext cx="7750088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Requirements for its reuse, recycling and recovery</a:t>
            </a:r>
            <a:r>
              <a:rPr lang="uk-UA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</a:t>
            </a:r>
            <a:endParaRPr lang="en-US" sz="3000" dirty="0"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EBC36468-252B-4CBD-A849-B943061EE9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6000946"/>
            <a:ext cx="513698" cy="596813"/>
          </a:xfrm>
          <a:prstGeom prst="rect">
            <a:avLst/>
          </a:prstGeom>
        </p:spPr>
      </p:pic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FB43AE0-F46B-43E1-B0A4-5EAADF7995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6702231"/>
            <a:ext cx="513699" cy="596813"/>
          </a:xfrm>
          <a:prstGeom prst="rect">
            <a:avLst/>
          </a:prstGeom>
        </p:spPr>
      </p:pic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3586B109-D342-E13D-F5F3-FC41FD4558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4929036"/>
            <a:ext cx="513698" cy="5968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382375" y="0"/>
            <a:ext cx="6905625" cy="10287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33475" y="1181100"/>
            <a:ext cx="16192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How?</a:t>
            </a:r>
            <a:endParaRPr lang="en-US" sz="4800" dirty="0"/>
          </a:p>
        </p:txBody>
      </p:sp>
      <p:sp>
        <p:nvSpPr>
          <p:cNvPr id="5" name="Text 1"/>
          <p:cNvSpPr/>
          <p:nvPr/>
        </p:nvSpPr>
        <p:spPr>
          <a:xfrm>
            <a:off x="1133475" y="2533650"/>
            <a:ext cx="90678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We achieve our mission by: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1133475" y="8601466"/>
            <a:ext cx="90678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Main focus on
</a:t>
            </a: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Jobs, Recycling and Community Engagement</a:t>
            </a:r>
            <a:endParaRPr lang="en-US" sz="3000" b="1" i="1" dirty="0"/>
          </a:p>
        </p:txBody>
      </p:sp>
      <p:sp>
        <p:nvSpPr>
          <p:cNvPr id="7" name="Text 3"/>
          <p:cNvSpPr/>
          <p:nvPr/>
        </p:nvSpPr>
        <p:spPr>
          <a:xfrm>
            <a:off x="1857375" y="3368849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Safe </a:t>
            </a:r>
            <a:r>
              <a:rPr lang="en-US" sz="3000" b="1" i="1" dirty="0">
                <a:solidFill>
                  <a:srgbClr val="3E3E3E"/>
                </a:solidFill>
                <a:latin typeface="Commissioner SemiBold Italic" pitchFamily="34" charset="0"/>
                <a:ea typeface="Commissioner SemiBold Italic" pitchFamily="34" charset="-122"/>
                <a:cs typeface="Commissioner SemiBold Italic" pitchFamily="34" charset="-120"/>
              </a:rPr>
              <a:t>demolition</a:t>
            </a: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 of damaged buildings and infrastructure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1857375" y="4772025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Manage asbestos, hazardous wastes and unexploded ordnance waste management</a:t>
            </a:r>
            <a:endParaRPr lang="en-US" sz="3000" dirty="0"/>
          </a:p>
        </p:txBody>
      </p:sp>
      <p:sp>
        <p:nvSpPr>
          <p:cNvPr id="9" name="Text 5"/>
          <p:cNvSpPr/>
          <p:nvPr/>
        </p:nvSpPr>
        <p:spPr>
          <a:xfrm>
            <a:off x="1857375" y="6112571"/>
            <a:ext cx="83439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Recycle the debris into new (re)construction materials</a:t>
            </a:r>
            <a:endParaRPr lang="en-US" sz="3000" dirty="0"/>
          </a:p>
        </p:txBody>
      </p:sp>
      <p:sp>
        <p:nvSpPr>
          <p:cNvPr id="10" name="Text 6"/>
          <p:cNvSpPr/>
          <p:nvPr/>
        </p:nvSpPr>
        <p:spPr>
          <a:xfrm>
            <a:off x="1857375" y="7069137"/>
            <a:ext cx="83439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Rebuild with the recycled debris</a:t>
            </a:r>
            <a:endParaRPr lang="en-US" sz="30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4D116423-3739-4C3A-B561-BD4D879021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6000946"/>
            <a:ext cx="513698" cy="596813"/>
          </a:xfrm>
          <a:prstGeom prst="rect">
            <a:avLst/>
          </a:prstGeom>
        </p:spPr>
      </p:pic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706BF437-06FF-FC98-B608-66114A85A7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3368849"/>
            <a:ext cx="513698" cy="596813"/>
          </a:xfrm>
          <a:prstGeom prst="rect">
            <a:avLst/>
          </a:prstGeom>
        </p:spPr>
      </p:pic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E6087791-C152-9871-1BF3-EB9FCED0FD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4772025"/>
            <a:ext cx="513698" cy="596813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66F73288-7A3A-16A5-E967-ABF23488F8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317" b="83934"/>
          <a:stretch/>
        </p:blipFill>
        <p:spPr>
          <a:xfrm>
            <a:off x="1202369" y="7066550"/>
            <a:ext cx="513698" cy="5968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687300" y="1809750"/>
            <a:ext cx="4419600" cy="71437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53575" y="4629150"/>
            <a:ext cx="2140725" cy="2124075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133475" y="1181100"/>
            <a:ext cx="16192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Commissioner Medium" pitchFamily="34" charset="0"/>
                <a:ea typeface="Commissioner Medium" pitchFamily="34" charset="-122"/>
                <a:cs typeface="Commissioner Medium" pitchFamily="34" charset="-120"/>
              </a:rPr>
              <a:t>How?</a:t>
            </a:r>
            <a:endParaRPr lang="en-US" sz="4800" dirty="0"/>
          </a:p>
        </p:txBody>
      </p:sp>
      <p:sp>
        <p:nvSpPr>
          <p:cNvPr id="6" name="Text 1"/>
          <p:cNvSpPr/>
          <p:nvPr/>
        </p:nvSpPr>
        <p:spPr>
          <a:xfrm>
            <a:off x="1133475" y="2533650"/>
            <a:ext cx="906780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Our recycled debris materials:</a:t>
            </a:r>
            <a:endParaRPr lang="en-US" sz="3000" dirty="0"/>
          </a:p>
        </p:txBody>
      </p:sp>
      <p:sp>
        <p:nvSpPr>
          <p:cNvPr id="7" name="Text 2"/>
          <p:cNvSpPr/>
          <p:nvPr/>
        </p:nvSpPr>
        <p:spPr>
          <a:xfrm>
            <a:off x="1857375" y="3381375"/>
            <a:ext cx="67056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Meet Technical Specifications for use as an engineering fill and as road-base</a:t>
            </a:r>
            <a:endParaRPr lang="en-US" sz="3000" dirty="0"/>
          </a:p>
        </p:txBody>
      </p:sp>
      <p:sp>
        <p:nvSpPr>
          <p:cNvPr id="8" name="Text 3"/>
          <p:cNvSpPr/>
          <p:nvPr/>
        </p:nvSpPr>
        <p:spPr>
          <a:xfrm>
            <a:off x="1857375" y="4772025"/>
            <a:ext cx="67056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According to documented Quality Protocol specific for recycled debris</a:t>
            </a:r>
            <a:endParaRPr lang="en-US" sz="3000" dirty="0"/>
          </a:p>
        </p:txBody>
      </p:sp>
      <p:sp>
        <p:nvSpPr>
          <p:cNvPr id="9" name="Text 4"/>
          <p:cNvSpPr/>
          <p:nvPr/>
        </p:nvSpPr>
        <p:spPr>
          <a:xfrm>
            <a:off x="1857375" y="6162675"/>
            <a:ext cx="6705600" cy="1400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Provide lower carbon footprint for reconstruction compared to quarried materials</a:t>
            </a:r>
            <a:endParaRPr lang="en-US" sz="3000" dirty="0"/>
          </a:p>
        </p:txBody>
      </p:sp>
      <p:sp>
        <p:nvSpPr>
          <p:cNvPr id="10" name="Text 5"/>
          <p:cNvSpPr/>
          <p:nvPr/>
        </p:nvSpPr>
        <p:spPr>
          <a:xfrm>
            <a:off x="1857375" y="8020050"/>
            <a:ext cx="670560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0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Foundation for circular economy in the construction industry</a:t>
            </a:r>
            <a:endParaRPr lang="en-US" sz="3000" dirty="0"/>
          </a:p>
        </p:txBody>
      </p:sp>
      <p:sp>
        <p:nvSpPr>
          <p:cNvPr id="11" name="Text 6"/>
          <p:cNvSpPr/>
          <p:nvPr/>
        </p:nvSpPr>
        <p:spPr>
          <a:xfrm>
            <a:off x="12639675" y="8248650"/>
            <a:ext cx="446722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 dirty="0">
                <a:solidFill>
                  <a:srgbClr val="3E3E3E"/>
                </a:solidFill>
                <a:latin typeface="Commissioner Regular" pitchFamily="34" charset="0"/>
                <a:ea typeface="Commissioner Regular" pitchFamily="34" charset="-122"/>
                <a:cs typeface="Commissioner Regular" pitchFamily="34" charset="-120"/>
              </a:rPr>
              <a:t>Recycling debris in Kosovo for use as engineering fill at NATO camps</a:t>
            </a:r>
            <a:endParaRPr lang="en-US" sz="2250" dirty="0"/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5DE18845-29B5-C2D2-F44C-2C55FEDF04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19865" y="6156412"/>
            <a:ext cx="513698" cy="596813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22DDA43-DF05-D875-4441-AA4310F45B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54769" y="8004262"/>
            <a:ext cx="513698" cy="596813"/>
          </a:xfrm>
          <a:prstGeom prst="rect">
            <a:avLst/>
          </a:prstGeom>
        </p:spPr>
      </p:pic>
      <p:pic>
        <p:nvPicPr>
          <p:cNvPr id="15" name="Image 1" descr="preencoded.png">
            <a:extLst>
              <a:ext uri="{FF2B5EF4-FFF2-40B4-BE49-F238E27FC236}">
                <a16:creationId xmlns:a16="http://schemas.microsoft.com/office/drawing/2014/main" id="{CD10619D-3BC2-5294-DF2C-1D9948225E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19865" y="4784812"/>
            <a:ext cx="513698" cy="596813"/>
          </a:xfrm>
          <a:prstGeom prst="rect">
            <a:avLst/>
          </a:prstGeom>
        </p:spPr>
      </p:pic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1D9B27A6-979B-B7B6-3838-08ED8D1EB6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17" b="83934"/>
          <a:stretch/>
        </p:blipFill>
        <p:spPr>
          <a:xfrm>
            <a:off x="1319865" y="3381375"/>
            <a:ext cx="513698" cy="5968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591</Words>
  <Application>Microsoft Macintosh PowerPoint</Application>
  <PresentationFormat>Custom</PresentationFormat>
  <Paragraphs>109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Commissioner Medium</vt:lpstr>
      <vt:lpstr>Commissioner Medium Italic</vt:lpstr>
      <vt:lpstr>Commissioner Regular</vt:lpstr>
      <vt:lpstr>Commissioner SemiBold 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11</cp:revision>
  <dcterms:created xsi:type="dcterms:W3CDTF">2023-07-31T09:14:28Z</dcterms:created>
  <dcterms:modified xsi:type="dcterms:W3CDTF">2023-07-31T16:07:52Z</dcterms:modified>
</cp:coreProperties>
</file>