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46"/>
  </p:notesMasterIdLst>
  <p:sldIdLst>
    <p:sldId id="256" r:id="rId2"/>
    <p:sldId id="392" r:id="rId3"/>
    <p:sldId id="393" r:id="rId4"/>
    <p:sldId id="345" r:id="rId5"/>
    <p:sldId id="390" r:id="rId6"/>
    <p:sldId id="346" r:id="rId7"/>
    <p:sldId id="327" r:id="rId8"/>
    <p:sldId id="394" r:id="rId9"/>
    <p:sldId id="395" r:id="rId10"/>
    <p:sldId id="329" r:id="rId11"/>
    <p:sldId id="379" r:id="rId12"/>
    <p:sldId id="333" r:id="rId13"/>
    <p:sldId id="357" r:id="rId14"/>
    <p:sldId id="330" r:id="rId15"/>
    <p:sldId id="335" r:id="rId16"/>
    <p:sldId id="339" r:id="rId17"/>
    <p:sldId id="360" r:id="rId18"/>
    <p:sldId id="340" r:id="rId19"/>
    <p:sldId id="344" r:id="rId20"/>
    <p:sldId id="348" r:id="rId21"/>
    <p:sldId id="351" r:id="rId22"/>
    <p:sldId id="380" r:id="rId23"/>
    <p:sldId id="353" r:id="rId24"/>
    <p:sldId id="354" r:id="rId25"/>
    <p:sldId id="355" r:id="rId26"/>
    <p:sldId id="358" r:id="rId27"/>
    <p:sldId id="356" r:id="rId28"/>
    <p:sldId id="359" r:id="rId29"/>
    <p:sldId id="377" r:id="rId30"/>
    <p:sldId id="361" r:id="rId31"/>
    <p:sldId id="366" r:id="rId32"/>
    <p:sldId id="373" r:id="rId33"/>
    <p:sldId id="372" r:id="rId34"/>
    <p:sldId id="382" r:id="rId35"/>
    <p:sldId id="374" r:id="rId36"/>
    <p:sldId id="384" r:id="rId37"/>
    <p:sldId id="385" r:id="rId38"/>
    <p:sldId id="386" r:id="rId39"/>
    <p:sldId id="391" r:id="rId40"/>
    <p:sldId id="367" r:id="rId41"/>
    <p:sldId id="368" r:id="rId42"/>
    <p:sldId id="369" r:id="rId43"/>
    <p:sldId id="370" r:id="rId44"/>
    <p:sldId id="375" r:id="rId45"/>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Didact Gothic" panose="020B0604020202020204" charset="0"/>
      <p:regular r:id="rId51"/>
    </p:embeddedFont>
    <p:embeddedFont>
      <p:font typeface="Segoe UI" panose="020B0502040204020203"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42D18"/>
    <a:srgbClr val="FFFFCC"/>
    <a:srgbClr val="BF118D"/>
    <a:srgbClr val="FFCCFF"/>
    <a:srgbClr val="FFCCCC"/>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91" autoAdjust="0"/>
  </p:normalViewPr>
  <p:slideViewPr>
    <p:cSldViewPr>
      <p:cViewPr varScale="1">
        <p:scale>
          <a:sx n="75" d="100"/>
          <a:sy n="75" d="100"/>
        </p:scale>
        <p:origin x="5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20D85-545E-4ECB-9B5A-3606908A3D86}" type="datetimeFigureOut">
              <a:rPr lang="uk-UA" smtClean="0"/>
              <a:t>20.09.2023</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987C3-96EA-4DD1-9C1B-1343EE7E8AF5}" type="slidenum">
              <a:rPr lang="uk-UA" smtClean="0"/>
              <a:t>‹№›</a:t>
            </a:fld>
            <a:endParaRPr lang="uk-UA"/>
          </a:p>
        </p:txBody>
      </p:sp>
    </p:spTree>
    <p:extLst>
      <p:ext uri="{BB962C8B-B14F-4D97-AF65-F5344CB8AC3E}">
        <p14:creationId xmlns:p14="http://schemas.microsoft.com/office/powerpoint/2010/main" val="200976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15</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16</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17</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18</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19</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20</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21</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22</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23</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24</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25</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26</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27</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28</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30</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31</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32</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33</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34</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35</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7</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36</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37</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38</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39</a:t>
            </a:fld>
            <a:endParaRPr lang="uk-UA"/>
          </a:p>
        </p:txBody>
      </p:sp>
    </p:spTree>
    <p:extLst>
      <p:ext uri="{BB962C8B-B14F-4D97-AF65-F5344CB8AC3E}">
        <p14:creationId xmlns:p14="http://schemas.microsoft.com/office/powerpoint/2010/main" val="4112888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40</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41</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42</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43</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8</a:t>
            </a:fld>
            <a:endParaRPr lang="uk-UA"/>
          </a:p>
        </p:txBody>
      </p:sp>
    </p:spTree>
    <p:extLst>
      <p:ext uri="{BB962C8B-B14F-4D97-AF65-F5344CB8AC3E}">
        <p14:creationId xmlns:p14="http://schemas.microsoft.com/office/powerpoint/2010/main" val="20786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9</a:t>
            </a:fld>
            <a:endParaRPr lang="uk-UA"/>
          </a:p>
        </p:txBody>
      </p:sp>
    </p:spTree>
    <p:extLst>
      <p:ext uri="{BB962C8B-B14F-4D97-AF65-F5344CB8AC3E}">
        <p14:creationId xmlns:p14="http://schemas.microsoft.com/office/powerpoint/2010/main" val="94401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10</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12</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13</a:t>
            </a:fld>
            <a:endParaRPr lang="uk-UA"/>
          </a:p>
        </p:txBody>
      </p:sp>
    </p:spTree>
    <p:extLst>
      <p:ext uri="{BB962C8B-B14F-4D97-AF65-F5344CB8AC3E}">
        <p14:creationId xmlns:p14="http://schemas.microsoft.com/office/powerpoint/2010/main" val="195010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67987C3-96EA-4DD1-9C1B-1343EE7E8AF5}" type="slidenum">
              <a:rPr lang="uk-UA" smtClean="0"/>
              <a:t>14</a:t>
            </a:fld>
            <a:endParaRPr lang="uk-UA"/>
          </a:p>
        </p:txBody>
      </p:sp>
    </p:spTree>
    <p:extLst>
      <p:ext uri="{BB962C8B-B14F-4D97-AF65-F5344CB8AC3E}">
        <p14:creationId xmlns:p14="http://schemas.microsoft.com/office/powerpoint/2010/main" val="195010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0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zakon.rada.gov.ua/laws/show/1109-2015-%D0%BF#n11" TargetMode="External"/><Relationship Id="rId13" Type="http://schemas.openxmlformats.org/officeDocument/2006/relationships/hyperlink" Target="https://zakon.rada.gov.ua/laws/show/z1130-05#Text" TargetMode="External"/><Relationship Id="rId3" Type="http://schemas.openxmlformats.org/officeDocument/2006/relationships/image" Target="../media/image5.png"/><Relationship Id="rId7" Type="http://schemas.openxmlformats.org/officeDocument/2006/relationships/hyperlink" Target="https://zakon.rada.gov.ua/laws/show/463-20#Text" TargetMode="External"/><Relationship Id="rId12" Type="http://schemas.openxmlformats.org/officeDocument/2006/relationships/hyperlink" Target="https://zakon.rada.gov.ua/laws/show/z1649-22#Tex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zakon.rada.gov.ua/laws/show/2145-19#Text" TargetMode="External"/><Relationship Id="rId11" Type="http://schemas.openxmlformats.org/officeDocument/2006/relationships/hyperlink" Target="https://zakon.rada.gov.ua/laws/show/1190-2018-%D0%BF#Text" TargetMode="External"/><Relationship Id="rId5" Type="http://schemas.openxmlformats.org/officeDocument/2006/relationships/image" Target="../media/image6.png"/><Relationship Id="rId10" Type="http://schemas.openxmlformats.org/officeDocument/2006/relationships/hyperlink" Target="https://zakon.rada.gov.ua/laws/show/800-2019-%D0%BF#Text" TargetMode="External"/><Relationship Id="rId4" Type="http://schemas.openxmlformats.org/officeDocument/2006/relationships/image" Target="../media/image4.png"/><Relationship Id="rId9" Type="http://schemas.openxmlformats.org/officeDocument/2006/relationships/hyperlink" Target="https://zakon.rada.gov.ua/laws/show/963-2000-%D0%BF#Text" TargetMode="Externa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mon.gov.ua/ua/news/zatverdzheno-profesijnij-standart-praktichnij-psiholog-zakladu-osviti" TargetMode="External"/><Relationship Id="rId3" Type="http://schemas.openxmlformats.org/officeDocument/2006/relationships/image" Target="../media/image5.png"/><Relationship Id="rId7" Type="http://schemas.openxmlformats.org/officeDocument/2006/relationships/hyperlink" Target="https://mon.gov.ua/ua/news/zatverdzheno-profesijnij-standart-kerivnika-direktora-zakladu-zagalnoyi-serednoyi-osviti" TargetMode="Externa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mon.gov.ua/ua/news/zatverdzheno-profstandart-vchitelya-pochatkovih-klasiv-vchitelya-zakladu-zagalnoyi-serednoyi-osviti-i-vchitelya-z-pochatkovoyi-osviti" TargetMode="External"/><Relationship Id="rId11" Type="http://schemas.openxmlformats.org/officeDocument/2006/relationships/hyperlink" Target="https://mon.gov.ua/ua/npa/shodo-pidvishennya-kvalifikaciyi-pedagogichnih-pracivnikiv-zakladiv-zagalnoyi-serednoyi-osviti" TargetMode="External"/><Relationship Id="rId5" Type="http://schemas.openxmlformats.org/officeDocument/2006/relationships/image" Target="../media/image6.png"/><Relationship Id="rId10" Type="http://schemas.openxmlformats.org/officeDocument/2006/relationships/hyperlink" Target="https://mon.gov.ua/ua/npa/pro-zatverdzhennya-profesijnogo-standartu-kerivnik-direktor-zakladu-doshkilnoyi-osviti" TargetMode="External"/><Relationship Id="rId4" Type="http://schemas.openxmlformats.org/officeDocument/2006/relationships/image" Target="../media/image4.png"/><Relationship Id="rId9" Type="http://schemas.openxmlformats.org/officeDocument/2006/relationships/hyperlink" Target="https://mon.gov.ua/ua/npa/pro-zatverdzhennya-profesijnogo-standartu-vihovatel-zakladu-doshkilnoyi-osvit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9.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file:///C:\npd-doc?npid=16697"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hyperlink" Target="https://zakon.rada.gov.ua/laws/show/463-20#Tex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716000" y="6136285"/>
            <a:ext cx="5091953" cy="5091953"/>
          </a:xfrm>
          <a:prstGeom prst="rect">
            <a:avLst/>
          </a:prstGeom>
        </p:spPr>
      </p:pic>
      <p:pic>
        <p:nvPicPr>
          <p:cNvPr id="3" name="Picture 3"/>
          <p:cNvPicPr>
            <a:picLocks noChangeAspect="1"/>
          </p:cNvPicPr>
          <p:nvPr/>
        </p:nvPicPr>
        <p:blipFill>
          <a:blip r:embed="rId3"/>
          <a:srcRect/>
          <a:stretch>
            <a:fillRect/>
          </a:stretch>
        </p:blipFill>
        <p:spPr>
          <a:xfrm rot="9654897">
            <a:off x="-1266372" y="291893"/>
            <a:ext cx="4748041" cy="2374020"/>
          </a:xfrm>
          <a:prstGeom prst="rect">
            <a:avLst/>
          </a:prstGeom>
        </p:spPr>
      </p:pic>
      <p:pic>
        <p:nvPicPr>
          <p:cNvPr id="4" name="Picture 4"/>
          <p:cNvPicPr>
            <a:picLocks noChangeAspect="1"/>
          </p:cNvPicPr>
          <p:nvPr/>
        </p:nvPicPr>
        <p:blipFill>
          <a:blip r:embed="rId4"/>
          <a:srcRect/>
          <a:stretch>
            <a:fillRect/>
          </a:stretch>
        </p:blipFill>
        <p:spPr>
          <a:xfrm rot="-5400000">
            <a:off x="341336" y="-518658"/>
            <a:ext cx="3584528" cy="3584528"/>
          </a:xfrm>
          <a:prstGeom prst="rect">
            <a:avLst/>
          </a:prstGeom>
        </p:spPr>
      </p:pic>
      <p:pic>
        <p:nvPicPr>
          <p:cNvPr id="5" name="Picture 5"/>
          <p:cNvPicPr>
            <a:picLocks noChangeAspect="1"/>
          </p:cNvPicPr>
          <p:nvPr/>
        </p:nvPicPr>
        <p:blipFill>
          <a:blip r:embed="rId5"/>
          <a:srcRect/>
          <a:stretch>
            <a:fillRect/>
          </a:stretch>
        </p:blipFill>
        <p:spPr>
          <a:xfrm>
            <a:off x="16495736" y="7951811"/>
            <a:ext cx="3584528" cy="3584528"/>
          </a:xfrm>
          <a:prstGeom prst="rect">
            <a:avLst/>
          </a:prstGeom>
        </p:spPr>
      </p:pic>
      <p:grpSp>
        <p:nvGrpSpPr>
          <p:cNvPr id="6" name="Group 6"/>
          <p:cNvGrpSpPr>
            <a:grpSpLocks noChangeAspect="1"/>
          </p:cNvGrpSpPr>
          <p:nvPr/>
        </p:nvGrpSpPr>
        <p:grpSpPr>
          <a:xfrm>
            <a:off x="-1667442" y="7810289"/>
            <a:ext cx="4953421" cy="4953421"/>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
        <p:nvSpPr>
          <p:cNvPr id="9" name="TextBox 9"/>
          <p:cNvSpPr txBox="1"/>
          <p:nvPr/>
        </p:nvSpPr>
        <p:spPr>
          <a:xfrm>
            <a:off x="2133600" y="3076261"/>
            <a:ext cx="15937533" cy="3231654"/>
          </a:xfrm>
          <a:prstGeom prst="rect">
            <a:avLst/>
          </a:prstGeom>
        </p:spPr>
        <p:txBody>
          <a:bodyPr wrap="square" lIns="0" tIns="0" rIns="0" bIns="0" rtlCol="0" anchor="t">
            <a:spAutoFit/>
          </a:bodyPr>
          <a:lstStyle/>
          <a:p>
            <a:pPr indent="0" algn="ctr">
              <a:lnSpc>
                <a:spcPct val="200000"/>
              </a:lnSpc>
            </a:pPr>
            <a:r>
              <a:rPr lang="uk" sz="4800" b="1" dirty="0">
                <a:latin typeface="Segoe UI" panose="020B0502040204020203" pitchFamily="34" charset="0"/>
                <a:cs typeface="Segoe UI" panose="020B0502040204020203" pitchFamily="34" charset="0"/>
              </a:rPr>
              <a:t>Атестація педагогічних працівників: </a:t>
            </a:r>
          </a:p>
          <a:p>
            <a:pPr indent="0" algn="ctr">
              <a:lnSpc>
                <a:spcPct val="200000"/>
              </a:lnSpc>
            </a:pPr>
            <a:r>
              <a:rPr lang="uk" sz="4800" b="1" dirty="0">
                <a:latin typeface="Segoe UI" panose="020B0502040204020203" pitchFamily="34" charset="0"/>
                <a:cs typeface="Segoe UI" panose="020B0502040204020203" pitchFamily="34" charset="0"/>
              </a:rPr>
              <a:t>що змінить нове Положення</a:t>
            </a:r>
          </a:p>
          <a:p>
            <a:pPr algn="ctr"/>
            <a:r>
              <a:rPr lang="uk-UA" b="1" dirty="0">
                <a:solidFill>
                  <a:srgbClr val="202020"/>
                </a:solidFill>
                <a:latin typeface="Didact Gothic"/>
              </a:rPr>
              <a:t> </a:t>
            </a:r>
            <a:endParaRPr lang="en-US" b="1" dirty="0">
              <a:solidFill>
                <a:srgbClr val="202020"/>
              </a:solidFill>
              <a:latin typeface="Didact Gothic"/>
            </a:endParaRPr>
          </a:p>
        </p:txBody>
      </p:sp>
      <p:sp>
        <p:nvSpPr>
          <p:cNvPr id="10" name="TextBox 10"/>
          <p:cNvSpPr txBox="1"/>
          <p:nvPr/>
        </p:nvSpPr>
        <p:spPr>
          <a:xfrm>
            <a:off x="14287326" y="7451155"/>
            <a:ext cx="3503896" cy="1354217"/>
          </a:xfrm>
          <a:prstGeom prst="rect">
            <a:avLst/>
          </a:prstGeom>
        </p:spPr>
        <p:txBody>
          <a:bodyPr wrap="square" lIns="0" tIns="0" rIns="0" bIns="0" rtlCol="0" anchor="t">
            <a:spAutoFit/>
          </a:bodyPr>
          <a:lstStyle/>
          <a:p>
            <a:r>
              <a:rPr lang="uk-UA" sz="2200" b="1" dirty="0">
                <a:solidFill>
                  <a:srgbClr val="202020"/>
                </a:solidFill>
                <a:latin typeface="Didact Gothic"/>
              </a:rPr>
              <a:t>Заступник директора з навчальної роботи ЦПРПП </a:t>
            </a:r>
          </a:p>
          <a:p>
            <a:r>
              <a:rPr lang="uk-UA" sz="2200" b="1" dirty="0">
                <a:solidFill>
                  <a:srgbClr val="202020"/>
                </a:solidFill>
                <a:latin typeface="Didact Gothic"/>
              </a:rPr>
              <a:t>м. Львова </a:t>
            </a:r>
          </a:p>
          <a:p>
            <a:r>
              <a:rPr lang="uk-UA" sz="2200" b="1" dirty="0">
                <a:solidFill>
                  <a:srgbClr val="202020"/>
                </a:solidFill>
                <a:latin typeface="Didact Gothic"/>
              </a:rPr>
              <a:t>Тетяна </a:t>
            </a:r>
            <a:r>
              <a:rPr lang="uk-UA" sz="2200" b="1" dirty="0" err="1">
                <a:solidFill>
                  <a:srgbClr val="202020"/>
                </a:solidFill>
                <a:latin typeface="Didact Gothic"/>
              </a:rPr>
              <a:t>Ольшанецька</a:t>
            </a:r>
            <a:endParaRPr lang="en-US" sz="2200" b="1" dirty="0">
              <a:solidFill>
                <a:srgbClr val="202020"/>
              </a:solidFill>
              <a:latin typeface="Didact Gothic"/>
            </a:endParaRPr>
          </a:p>
        </p:txBody>
      </p:sp>
      <p:sp>
        <p:nvSpPr>
          <p:cNvPr id="11" name="Прямокутник 10"/>
          <p:cNvSpPr/>
          <p:nvPr/>
        </p:nvSpPr>
        <p:spPr>
          <a:xfrm>
            <a:off x="9949804" y="679887"/>
            <a:ext cx="7876835" cy="348813"/>
          </a:xfrm>
          <a:prstGeom prst="rect">
            <a:avLst/>
          </a:prstGeom>
        </p:spPr>
        <p:txBody>
          <a:bodyPr wrap="none">
            <a:spAutoFit/>
          </a:bodyPr>
          <a:lstStyle/>
          <a:p>
            <a:pPr marL="0" lvl="1" indent="0" algn="r">
              <a:lnSpc>
                <a:spcPts val="1960"/>
              </a:lnSpc>
              <a:spcBef>
                <a:spcPct val="0"/>
              </a:spcBef>
            </a:pPr>
            <a:r>
              <a:rPr lang="uk-UA" sz="1600" b="1" spc="210" dirty="0">
                <a:solidFill>
                  <a:srgbClr val="202020"/>
                </a:solidFill>
                <a:latin typeface="Didact Gothic"/>
              </a:rPr>
              <a:t>Центр професійного розвитку педагогічних працівників м. Львова</a:t>
            </a:r>
            <a:endParaRPr lang="en-US" sz="1600" b="1" spc="210" dirty="0">
              <a:solidFill>
                <a:srgbClr val="202020"/>
              </a:solidFill>
              <a:latin typeface="Didact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211743"/>
          </a:xfrm>
        </p:spPr>
        <p:txBody>
          <a:bodyPr>
            <a:normAutofit fontScale="90000"/>
          </a:bodyPr>
          <a:lstStyle/>
          <a:p>
            <a:endParaRPr lang="uk-UA" dirty="0"/>
          </a:p>
        </p:txBody>
      </p:sp>
      <p:sp>
        <p:nvSpPr>
          <p:cNvPr id="18" name="Місце для тексту 17"/>
          <p:cNvSpPr>
            <a:spLocks noGrp="1"/>
          </p:cNvSpPr>
          <p:nvPr>
            <p:ph type="body" idx="1"/>
          </p:nvPr>
        </p:nvSpPr>
        <p:spPr>
          <a:xfrm>
            <a:off x="3030995" y="1531199"/>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19" name="Місце для вмісту 18"/>
          <p:cNvSpPr>
            <a:spLocks noGrp="1"/>
          </p:cNvSpPr>
          <p:nvPr>
            <p:ph sz="half" idx="2"/>
          </p:nvPr>
        </p:nvSpPr>
        <p:spPr>
          <a:xfrm>
            <a:off x="2514600" y="3670382"/>
            <a:ext cx="5105399" cy="3555835"/>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nchor="t">
            <a:noAutofit/>
          </a:bodyPr>
          <a:lstStyle/>
          <a:p>
            <a:pPr marL="0" indent="0" algn="ctr">
              <a:lnSpc>
                <a:spcPct val="170000"/>
              </a:lnSpc>
              <a:buNone/>
            </a:pPr>
            <a:r>
              <a:rPr lang="uk" sz="3600" b="1" dirty="0">
                <a:solidFill>
                  <a:srgbClr val="262626"/>
                </a:solidFill>
                <a:latin typeface="Segoe UI"/>
              </a:rPr>
              <a:t>Постанова КМУ </a:t>
            </a:r>
          </a:p>
          <a:p>
            <a:pPr marL="0" indent="0" algn="ctr">
              <a:lnSpc>
                <a:spcPct val="170000"/>
              </a:lnSpc>
              <a:buNone/>
            </a:pPr>
            <a:r>
              <a:rPr lang="uk" sz="3600" b="1" dirty="0">
                <a:solidFill>
                  <a:srgbClr val="262626"/>
                </a:solidFill>
                <a:latin typeface="Segoe UI"/>
              </a:rPr>
              <a:t>№ 963 </a:t>
            </a:r>
          </a:p>
          <a:p>
            <a:pPr marL="0" indent="0" algn="ctr">
              <a:lnSpc>
                <a:spcPct val="170000"/>
              </a:lnSpc>
              <a:buNone/>
            </a:pPr>
            <a:r>
              <a:rPr lang="uk" sz="3600" b="1" dirty="0">
                <a:solidFill>
                  <a:srgbClr val="262626"/>
                </a:solidFill>
                <a:latin typeface="Segoe UI"/>
              </a:rPr>
              <a:t>від 14.06.2000</a:t>
            </a:r>
          </a:p>
          <a:p>
            <a:pPr marL="0" indent="0" algn="just">
              <a:lnSpc>
                <a:spcPct val="170000"/>
              </a:lnSpc>
              <a:buNone/>
            </a:pPr>
            <a:endParaRPr lang="uk" sz="3600" dirty="0">
              <a:solidFill>
                <a:srgbClr val="262626"/>
              </a:solidFill>
              <a:latin typeface="Segoe UI" panose="020B0502040204020203" pitchFamily="34" charset="0"/>
              <a:ea typeface="Microsoft Yi Baiti" panose="03000500000000000000" pitchFamily="66" charset="0"/>
              <a:cs typeface="Segoe UI" panose="020B0502040204020203" pitchFamily="34" charset="0"/>
            </a:endParaRPr>
          </a:p>
          <a:p>
            <a:endParaRPr lang="uk-UA" sz="2000" dirty="0"/>
          </a:p>
        </p:txBody>
      </p:sp>
      <p:sp>
        <p:nvSpPr>
          <p:cNvPr id="20" name="Місце для тексту 19"/>
          <p:cNvSpPr>
            <a:spLocks noGrp="1"/>
          </p:cNvSpPr>
          <p:nvPr>
            <p:ph type="body" sz="quarter" idx="3"/>
          </p:nvPr>
        </p:nvSpPr>
        <p:spPr>
          <a:xfrm>
            <a:off x="9995290" y="1466804"/>
            <a:ext cx="4041775" cy="639762"/>
          </a:xfrm>
          <a:effectLst>
            <a:outerShdw blurRad="76200" dir="18900000" sy="23000" kx="-1200000" algn="bl" rotWithShape="0">
              <a:prstClr val="black">
                <a:alpha val="20000"/>
              </a:prstClr>
            </a:out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Педагогічні посади</a:t>
            </a:r>
          </a:p>
        </p:txBody>
      </p:sp>
      <p:sp>
        <p:nvSpPr>
          <p:cNvPr id="21" name="Місце для вмісту 20"/>
          <p:cNvSpPr>
            <a:spLocks noGrp="1"/>
          </p:cNvSpPr>
          <p:nvPr>
            <p:ph sz="quarter" idx="4"/>
          </p:nvPr>
        </p:nvSpPr>
        <p:spPr>
          <a:xfrm>
            <a:off x="8991600" y="2408152"/>
            <a:ext cx="6172200" cy="6795022"/>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marL="631825" indent="-450850">
              <a:lnSpc>
                <a:spcPts val="2592"/>
              </a:lnSpc>
            </a:pPr>
            <a:r>
              <a:rPr lang="uk" sz="2000" dirty="0">
                <a:solidFill>
                  <a:srgbClr val="262626"/>
                </a:solidFill>
                <a:latin typeface="Segoe UI"/>
              </a:rPr>
              <a:t>директор,</a:t>
            </a:r>
          </a:p>
          <a:p>
            <a:pPr marL="631825" indent="-450850">
              <a:lnSpc>
                <a:spcPts val="2592"/>
              </a:lnSpc>
            </a:pPr>
            <a:r>
              <a:rPr lang="uk" sz="2000" dirty="0">
                <a:solidFill>
                  <a:srgbClr val="262626"/>
                </a:solidFill>
                <a:latin typeface="Segoe UI"/>
              </a:rPr>
              <a:t>завідувач,</a:t>
            </a:r>
          </a:p>
          <a:p>
            <a:pPr marL="631825" indent="-450850">
              <a:lnSpc>
                <a:spcPts val="2592"/>
              </a:lnSpc>
            </a:pPr>
            <a:r>
              <a:rPr lang="uk" sz="2000" dirty="0">
                <a:solidFill>
                  <a:srgbClr val="262626"/>
                </a:solidFill>
                <a:latin typeface="Segoe UI"/>
              </a:rPr>
              <a:t>завідувач філією,</a:t>
            </a:r>
          </a:p>
          <a:p>
            <a:pPr marL="631825" indent="-450850">
              <a:lnSpc>
                <a:spcPts val="2592"/>
              </a:lnSpc>
            </a:pPr>
            <a:r>
              <a:rPr lang="uk" sz="2000" dirty="0">
                <a:solidFill>
                  <a:srgbClr val="262626"/>
                </a:solidFill>
                <a:latin typeface="Segoe UI"/>
              </a:rPr>
              <a:t>заступник завідувача філією з навчально-виховної (навчальної виховної) роботи,</a:t>
            </a:r>
          </a:p>
          <a:p>
            <a:pPr marL="631825" indent="-450850">
              <a:lnSpc>
                <a:spcPts val="2592"/>
              </a:lnSpc>
            </a:pPr>
            <a:r>
              <a:rPr lang="uk" sz="2000" dirty="0">
                <a:solidFill>
                  <a:srgbClr val="262626"/>
                </a:solidFill>
                <a:latin typeface="Segoe UI"/>
              </a:rPr>
              <a:t>заступник директора з навчальної, виховної, навчально-виховної, методичної, виробничої, навчально-методичної, навчально-виробничої роботи,</a:t>
            </a:r>
          </a:p>
          <a:p>
            <a:pPr marL="631825" indent="-450850">
              <a:lnSpc>
                <a:spcPts val="2592"/>
              </a:lnSpc>
            </a:pPr>
            <a:r>
              <a:rPr lang="uk" sz="2000" dirty="0">
                <a:solidFill>
                  <a:srgbClr val="262626"/>
                </a:solidFill>
                <a:latin typeface="Segoe UI"/>
              </a:rPr>
              <a:t>вчителі всіх спеціальностей,</a:t>
            </a:r>
          </a:p>
          <a:p>
            <a:pPr marL="631825" indent="-450850">
              <a:lnSpc>
                <a:spcPts val="2592"/>
              </a:lnSpc>
            </a:pPr>
            <a:r>
              <a:rPr lang="uk" sz="2000" dirty="0">
                <a:solidFill>
                  <a:srgbClr val="262626"/>
                </a:solidFill>
                <a:latin typeface="Segoe UI"/>
              </a:rPr>
              <a:t>асистент вчителя,</a:t>
            </a:r>
          </a:p>
          <a:p>
            <a:pPr marL="631825" indent="-450850">
              <a:lnSpc>
                <a:spcPts val="2592"/>
              </a:lnSpc>
            </a:pPr>
            <a:r>
              <a:rPr lang="uk" sz="2000" dirty="0">
                <a:solidFill>
                  <a:srgbClr val="262626"/>
                </a:solidFill>
                <a:latin typeface="Segoe UI"/>
              </a:rPr>
              <a:t>педагог-організатор,</a:t>
            </a:r>
          </a:p>
          <a:p>
            <a:pPr marL="631825" indent="-450850">
              <a:lnSpc>
                <a:spcPts val="2592"/>
              </a:lnSpc>
            </a:pPr>
            <a:r>
              <a:rPr lang="uk" sz="2000" dirty="0">
                <a:solidFill>
                  <a:srgbClr val="262626"/>
                </a:solidFill>
                <a:latin typeface="Segoe UI"/>
              </a:rPr>
              <a:t>практичний психолог,</a:t>
            </a:r>
          </a:p>
          <a:p>
            <a:pPr marL="631825" indent="-450850">
              <a:lnSpc>
                <a:spcPts val="2592"/>
              </a:lnSpc>
            </a:pPr>
            <a:r>
              <a:rPr lang="uk" sz="2000" dirty="0">
                <a:solidFill>
                  <a:srgbClr val="262626"/>
                </a:solidFill>
                <a:latin typeface="Segoe UI"/>
              </a:rPr>
              <a:t>соціальний педагог,</a:t>
            </a:r>
          </a:p>
          <a:p>
            <a:pPr marL="631825" indent="-450850">
              <a:lnSpc>
                <a:spcPts val="2592"/>
              </a:lnSpc>
            </a:pPr>
            <a:r>
              <a:rPr lang="uk" sz="2000" dirty="0">
                <a:solidFill>
                  <a:srgbClr val="262626"/>
                </a:solidFill>
                <a:latin typeface="Segoe UI"/>
              </a:rPr>
              <a:t>керівник гуртка, секції, студії, інших форм гурткової роботи.</a:t>
            </a: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Tree>
    <p:extLst>
      <p:ext uri="{BB962C8B-B14F-4D97-AF65-F5344CB8AC3E}">
        <p14:creationId xmlns:p14="http://schemas.microsoft.com/office/powerpoint/2010/main" val="294727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2"/>
          <a:srcRect/>
          <a:stretch>
            <a:fillRect/>
          </a:stretch>
        </p:blipFill>
        <p:spPr>
          <a:xfrm>
            <a:off x="15285325" y="7770831"/>
            <a:ext cx="2693582" cy="2693582"/>
          </a:xfrm>
          <a:prstGeom prst="rect">
            <a:avLst/>
          </a:prstGeom>
          <a:scene3d>
            <a:camera prst="obliqueTopRight"/>
            <a:lightRig rig="threePt" dir="t"/>
          </a:scene3d>
        </p:spPr>
      </p:pic>
      <p:pic>
        <p:nvPicPr>
          <p:cNvPr id="4" name="Місце для вмісту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grpSp>
        <p:nvGrpSpPr>
          <p:cNvPr id="6" name="Group 2"/>
          <p:cNvGrpSpPr/>
          <p:nvPr/>
        </p:nvGrpSpPr>
        <p:grpSpPr>
          <a:xfrm>
            <a:off x="-381000" y="7794979"/>
            <a:ext cx="2667000" cy="2338755"/>
            <a:chOff x="0" y="0"/>
            <a:chExt cx="1625641" cy="1209810"/>
          </a:xfrm>
        </p:grpSpPr>
        <p:sp>
          <p:nvSpPr>
            <p:cNvPr id="7"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sp>
        <p:nvSpPr>
          <p:cNvPr id="2" name="Прямокутник 1"/>
          <p:cNvSpPr/>
          <p:nvPr/>
        </p:nvSpPr>
        <p:spPr>
          <a:xfrm>
            <a:off x="14249400" y="214199"/>
            <a:ext cx="3685503" cy="605294"/>
          </a:xfrm>
          <a:prstGeom prst="rect">
            <a:avLst/>
          </a:prstGeom>
        </p:spPr>
        <p:txBody>
          <a:bodyPr wrap="square">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0" name="Заголовок 16"/>
          <p:cNvSpPr txBox="1">
            <a:spLocks/>
          </p:cNvSpPr>
          <p:nvPr/>
        </p:nvSpPr>
        <p:spPr>
          <a:xfrm>
            <a:off x="3886200" y="358867"/>
            <a:ext cx="9448800" cy="47851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sz="1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Атестація</a:t>
            </a:r>
            <a:endParaRPr lang="uk" sz="12800" b="1" dirty="0">
              <a:solidFill>
                <a:srgbClr val="262626"/>
              </a:solidFill>
              <a:latin typeface="Segoe UI"/>
            </a:endParaRPr>
          </a:p>
        </p:txBody>
      </p:sp>
      <p:sp>
        <p:nvSpPr>
          <p:cNvPr id="5" name="Прямокутник 4"/>
          <p:cNvSpPr/>
          <p:nvPr/>
        </p:nvSpPr>
        <p:spPr>
          <a:xfrm>
            <a:off x="2482914" y="1517769"/>
            <a:ext cx="4648200" cy="914902"/>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 </a:t>
            </a:r>
            <a:r>
              <a:rPr lang="uk-UA" sz="2400" b="1" dirty="0">
                <a:solidFill>
                  <a:schemeClr val="tx1"/>
                </a:solidFill>
                <a:latin typeface="Segoe UI" panose="020B0502040204020203" pitchFamily="34" charset="0"/>
                <a:cs typeface="Segoe UI" panose="020B0502040204020203" pitchFamily="34" charset="0"/>
              </a:rPr>
              <a:t>Чергова</a:t>
            </a:r>
          </a:p>
        </p:txBody>
      </p:sp>
      <p:sp>
        <p:nvSpPr>
          <p:cNvPr id="11" name="Прямокутник 10"/>
          <p:cNvSpPr/>
          <p:nvPr/>
        </p:nvSpPr>
        <p:spPr>
          <a:xfrm>
            <a:off x="10287001" y="1469396"/>
            <a:ext cx="5334000" cy="914902"/>
          </a:xfrm>
          <a:prstGeom prst="rect">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 </a:t>
            </a:r>
            <a:r>
              <a:rPr lang="uk-UA" sz="2400" b="1" dirty="0">
                <a:solidFill>
                  <a:schemeClr val="tx1"/>
                </a:solidFill>
                <a:latin typeface="Segoe UI" panose="020B0502040204020203" pitchFamily="34" charset="0"/>
                <a:cs typeface="Segoe UI" panose="020B0502040204020203" pitchFamily="34" charset="0"/>
              </a:rPr>
              <a:t>Позачергова</a:t>
            </a:r>
          </a:p>
        </p:txBody>
      </p:sp>
      <p:sp>
        <p:nvSpPr>
          <p:cNvPr id="22" name="Прямокутник 21"/>
          <p:cNvSpPr/>
          <p:nvPr/>
        </p:nvSpPr>
        <p:spPr>
          <a:xfrm>
            <a:off x="9066617" y="4715943"/>
            <a:ext cx="8169949" cy="656157"/>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t"/>
          <a:lstStyle/>
          <a:p>
            <a:pPr marL="412750" indent="-285750" algn="just">
              <a:lnSpc>
                <a:spcPts val="1992"/>
              </a:lnSpc>
              <a:buFont typeface="Arial" panose="020B0604020202020204" pitchFamily="34" charset="0"/>
              <a:buChar char="•"/>
            </a:pPr>
            <a:r>
              <a:rPr lang="uk-UA" b="1" dirty="0">
                <a:latin typeface="Segoe UI" panose="020B0502040204020203" pitchFamily="34" charset="0"/>
                <a:cs typeface="Segoe UI" panose="020B0502040204020203" pitchFamily="34" charset="0"/>
              </a:rPr>
              <a:t>За ініціативою керівника відповідного органу управління у сфері освіти </a:t>
            </a:r>
            <a:endParaRPr lang="uk" b="1" dirty="0">
              <a:solidFill>
                <a:srgbClr val="262626"/>
              </a:solidFill>
              <a:latin typeface="Segoe UI"/>
            </a:endParaRPr>
          </a:p>
        </p:txBody>
      </p:sp>
      <p:sp>
        <p:nvSpPr>
          <p:cNvPr id="23" name="Прямокутник 22"/>
          <p:cNvSpPr/>
          <p:nvPr/>
        </p:nvSpPr>
        <p:spPr>
          <a:xfrm>
            <a:off x="1142999" y="3217770"/>
            <a:ext cx="5350001" cy="1761433"/>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t"/>
          <a:lstStyle/>
          <a:p>
            <a:pPr marL="285750" indent="-285750" algn="just">
              <a:buFont typeface="Wingdings" panose="05000000000000000000" pitchFamily="2" charset="2"/>
              <a:buChar char="ü"/>
            </a:pPr>
            <a:r>
              <a:rPr lang="uk" u="sng" dirty="0">
                <a:solidFill>
                  <a:schemeClr val="tx1"/>
                </a:solidFill>
                <a:latin typeface="Segoe UI" panose="020B0502040204020203" pitchFamily="34" charset="0"/>
                <a:cs typeface="Segoe UI" panose="020B0502040204020203" pitchFamily="34" charset="0"/>
              </a:rPr>
              <a:t>не рідше </a:t>
            </a:r>
            <a:r>
              <a:rPr lang="uk" dirty="0">
                <a:solidFill>
                  <a:schemeClr val="tx1"/>
                </a:solidFill>
                <a:latin typeface="Segoe UI" panose="020B0502040204020203" pitchFamily="34" charset="0"/>
                <a:cs typeface="Segoe UI" panose="020B0502040204020203" pitchFamily="34" charset="0"/>
              </a:rPr>
              <a:t>одного разу на п</a:t>
            </a:r>
            <a:r>
              <a:rPr lang="en-US" dirty="0">
                <a:solidFill>
                  <a:schemeClr val="tx1"/>
                </a:solidFill>
                <a:latin typeface="Segoe UI" panose="020B0502040204020203" pitchFamily="34" charset="0"/>
                <a:cs typeface="Segoe UI" panose="020B0502040204020203" pitchFamily="34" charset="0"/>
              </a:rPr>
              <a:t>’</a:t>
            </a:r>
            <a:r>
              <a:rPr lang="uk-UA" dirty="0">
                <a:solidFill>
                  <a:schemeClr val="tx1"/>
                </a:solidFill>
                <a:latin typeface="Segoe UI" panose="020B0502040204020203" pitchFamily="34" charset="0"/>
                <a:cs typeface="Segoe UI" panose="020B0502040204020203" pitchFamily="34" charset="0"/>
              </a:rPr>
              <a:t>ять років;</a:t>
            </a:r>
          </a:p>
          <a:p>
            <a:pPr marL="285750" indent="-285750" algn="just">
              <a:buFont typeface="Wingdings" panose="05000000000000000000" pitchFamily="2" charset="2"/>
              <a:buChar char="ü"/>
            </a:pPr>
            <a:r>
              <a:rPr lang="uk-UA" u="sng" dirty="0">
                <a:solidFill>
                  <a:schemeClr val="tx1"/>
                </a:solidFill>
                <a:latin typeface="Segoe UI" panose="020B0502040204020203" pitchFamily="34" charset="0"/>
                <a:cs typeface="Segoe UI" panose="020B0502040204020203" pitchFamily="34" charset="0"/>
              </a:rPr>
              <a:t>н</a:t>
            </a:r>
            <a:r>
              <a:rPr lang="uk" u="sng" dirty="0">
                <a:solidFill>
                  <a:schemeClr val="tx1"/>
                </a:solidFill>
                <a:latin typeface="Segoe UI" panose="020B0502040204020203" pitchFamily="34" charset="0"/>
                <a:cs typeface="Segoe UI" panose="020B0502040204020203" pitchFamily="34" charset="0"/>
              </a:rPr>
              <a:t>е раніше, </a:t>
            </a:r>
            <a:r>
              <a:rPr lang="uk" dirty="0">
                <a:solidFill>
                  <a:schemeClr val="tx1"/>
                </a:solidFill>
                <a:latin typeface="Segoe UI" panose="020B0502040204020203" pitchFamily="34" charset="0"/>
                <a:cs typeface="Segoe UI" panose="020B0502040204020203" pitchFamily="34" charset="0"/>
              </a:rPr>
              <a:t>ніж через три роки від попередньої атестації( окрім позачергової з ініціативи педпрацівника);</a:t>
            </a:r>
          </a:p>
          <a:p>
            <a:pPr marL="285750" indent="-285750" algn="just">
              <a:buFont typeface="Wingdings" panose="05000000000000000000" pitchFamily="2" charset="2"/>
              <a:buChar char="ü"/>
            </a:pPr>
            <a:r>
              <a:rPr lang="uk-UA" u="sng" dirty="0">
                <a:solidFill>
                  <a:schemeClr val="tx1"/>
                </a:solidFill>
                <a:latin typeface="Segoe UI" panose="020B0502040204020203" pitchFamily="34" charset="0"/>
                <a:cs typeface="Segoe UI" panose="020B0502040204020203" pitchFamily="34" charset="0"/>
              </a:rPr>
              <a:t>н</a:t>
            </a:r>
            <a:r>
              <a:rPr lang="uk" u="sng" dirty="0">
                <a:solidFill>
                  <a:schemeClr val="tx1"/>
                </a:solidFill>
                <a:latin typeface="Segoe UI" panose="020B0502040204020203" pitchFamily="34" charset="0"/>
                <a:cs typeface="Segoe UI" panose="020B0502040204020203" pitchFamily="34" charset="0"/>
              </a:rPr>
              <a:t>е раніше</a:t>
            </a:r>
            <a:r>
              <a:rPr lang="uk" dirty="0">
                <a:solidFill>
                  <a:schemeClr val="tx1"/>
                </a:solidFill>
                <a:latin typeface="Segoe UI" panose="020B0502040204020203" pitchFamily="34" charset="0"/>
                <a:cs typeface="Segoe UI" panose="020B0502040204020203" pitchFamily="34" charset="0"/>
              </a:rPr>
              <a:t>, ніж через рік післі прийняття педпрацівника на посаду. </a:t>
            </a:r>
            <a:endParaRPr lang="uk-UA" dirty="0">
              <a:solidFill>
                <a:schemeClr val="tx1"/>
              </a:solidFill>
              <a:latin typeface="Segoe UI" panose="020B0502040204020203" pitchFamily="34" charset="0"/>
              <a:cs typeface="Segoe UI" panose="020B0502040204020203" pitchFamily="34" charset="0"/>
            </a:endParaRPr>
          </a:p>
        </p:txBody>
      </p:sp>
      <p:sp>
        <p:nvSpPr>
          <p:cNvPr id="24" name="Прямокутник 23"/>
          <p:cNvSpPr/>
          <p:nvPr/>
        </p:nvSpPr>
        <p:spPr>
          <a:xfrm>
            <a:off x="9066617" y="3805648"/>
            <a:ext cx="7024351" cy="579204"/>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t"/>
          <a:lstStyle/>
          <a:p>
            <a:pPr marL="285750" indent="-285750" algn="just">
              <a:buFont typeface="Wingdings" panose="05000000000000000000" pitchFamily="2" charset="2"/>
              <a:buChar char="ü"/>
            </a:pPr>
            <a:r>
              <a:rPr lang="uk-UA" dirty="0">
                <a:latin typeface="Segoe UI" panose="020B0502040204020203" pitchFamily="34" charset="0"/>
                <a:cs typeface="Segoe UI" panose="020B0502040204020203" pitchFamily="34" charset="0"/>
              </a:rPr>
              <a:t> у разі зниження якості педагогічної діяльності педпрацівника</a:t>
            </a:r>
          </a:p>
        </p:txBody>
      </p:sp>
      <p:sp>
        <p:nvSpPr>
          <p:cNvPr id="25" name="Прямокутник 24"/>
          <p:cNvSpPr/>
          <p:nvPr/>
        </p:nvSpPr>
        <p:spPr>
          <a:xfrm>
            <a:off x="9048957" y="3217770"/>
            <a:ext cx="7042011" cy="587814"/>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t"/>
          <a:lstStyle/>
          <a:p>
            <a:pPr marL="285750" indent="-285750" algn="just">
              <a:buFont typeface="Arial" panose="020B0604020202020204" pitchFamily="34" charset="0"/>
              <a:buChar char="•"/>
            </a:pPr>
            <a:r>
              <a:rPr lang="uk-UA" b="1" dirty="0">
                <a:latin typeface="Segoe UI" panose="020B0502040204020203" pitchFamily="34" charset="0"/>
                <a:cs typeface="Segoe UI" panose="020B0502040204020203" pitchFamily="34" charset="0"/>
              </a:rPr>
              <a:t>За ініціативою керівника закладу освіти  </a:t>
            </a:r>
          </a:p>
        </p:txBody>
      </p:sp>
      <p:sp>
        <p:nvSpPr>
          <p:cNvPr id="26" name="Округлений прямокутник 25"/>
          <p:cNvSpPr/>
          <p:nvPr/>
        </p:nvSpPr>
        <p:spPr>
          <a:xfrm>
            <a:off x="952500" y="5483789"/>
            <a:ext cx="5576548" cy="3314147"/>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just">
              <a:buFont typeface="Wingdings" panose="05000000000000000000" pitchFamily="2" charset="2"/>
              <a:buChar char="ü"/>
            </a:pPr>
            <a:r>
              <a:rPr lang="uk-UA" dirty="0">
                <a:latin typeface="Segoe UI" panose="020B0502040204020203" pitchFamily="34" charset="0"/>
                <a:cs typeface="Segoe UI" panose="020B0502040204020203" pitchFamily="34" charset="0"/>
              </a:rPr>
              <a:t>педагогічним працівникам, які до набрання чинності цим наказом, </a:t>
            </a:r>
            <a:r>
              <a:rPr lang="uk-UA" u="sng" dirty="0">
                <a:latin typeface="Segoe UI" panose="020B0502040204020203" pitchFamily="34" charset="0"/>
                <a:cs typeface="Segoe UI" panose="020B0502040204020203" pitchFamily="34" charset="0"/>
              </a:rPr>
              <a:t>успішно пройшли </a:t>
            </a:r>
            <a:r>
              <a:rPr lang="uk-UA" dirty="0">
                <a:latin typeface="Segoe UI" panose="020B0502040204020203" pitchFamily="34" charset="0"/>
                <a:cs typeface="Segoe UI" panose="020B0502040204020203" pitchFamily="34" charset="0"/>
              </a:rPr>
              <a:t>сертифікацію і </a:t>
            </a:r>
            <a:r>
              <a:rPr lang="uk-UA" u="sng" dirty="0">
                <a:latin typeface="Segoe UI" panose="020B0502040204020203" pitchFamily="34" charset="0"/>
                <a:cs typeface="Segoe UI" panose="020B0502040204020203" pitchFamily="34" charset="0"/>
              </a:rPr>
              <a:t>мають чинні сертифікати</a:t>
            </a:r>
            <a:r>
              <a:rPr lang="uk-UA" b="1" dirty="0">
                <a:latin typeface="Segoe UI" panose="020B0502040204020203" pitchFamily="34" charset="0"/>
                <a:cs typeface="Segoe UI" panose="020B0502040204020203" pitchFamily="34" charset="0"/>
              </a:rPr>
              <a:t> </a:t>
            </a:r>
            <a:r>
              <a:rPr lang="uk-UA" dirty="0">
                <a:latin typeface="Segoe UI" panose="020B0502040204020203" pitchFamily="34" charset="0"/>
                <a:cs typeface="Segoe UI" panose="020B0502040204020203" pitchFamily="34" charset="0"/>
              </a:rPr>
              <a:t>(</a:t>
            </a:r>
            <a:r>
              <a:rPr lang="uk-UA" b="1" dirty="0">
                <a:latin typeface="Segoe UI" panose="020B0502040204020203" pitchFamily="34" charset="0"/>
                <a:cs typeface="Segoe UI" panose="020B0502040204020203" pitchFamily="34" charset="0"/>
              </a:rPr>
              <a:t>один раз </a:t>
            </a:r>
            <a:r>
              <a:rPr lang="uk-UA" dirty="0">
                <a:latin typeface="Segoe UI" panose="020B0502040204020203" pitchFamily="34" charset="0"/>
                <a:cs typeface="Segoe UI" panose="020B0502040204020203" pitchFamily="34" charset="0"/>
              </a:rPr>
              <a:t>протягом дії сертифікату), проходження сертифікації </a:t>
            </a:r>
            <a:r>
              <a:rPr lang="uk-UA" b="1" dirty="0">
                <a:latin typeface="Segoe UI" panose="020B0502040204020203" pitchFamily="34" charset="0"/>
                <a:cs typeface="Segoe UI" panose="020B0502040204020203" pitchFamily="34" charset="0"/>
              </a:rPr>
              <a:t>зараховується</a:t>
            </a:r>
            <a:r>
              <a:rPr lang="uk-UA" dirty="0">
                <a:latin typeface="Segoe UI" panose="020B0502040204020203" pitchFamily="34" charset="0"/>
                <a:cs typeface="Segoe UI" panose="020B0502040204020203" pitchFamily="34" charset="0"/>
              </a:rPr>
              <a:t> як </a:t>
            </a:r>
            <a:r>
              <a:rPr lang="uk-UA" u="sng" dirty="0">
                <a:latin typeface="Segoe UI" panose="020B0502040204020203" pitchFamily="34" charset="0"/>
                <a:cs typeface="Segoe UI" panose="020B0502040204020203" pitchFamily="34" charset="0"/>
              </a:rPr>
              <a:t>проходження чергової (позачергової) атестації із присвоєнням наступної (збереженням присвоєної) кваліфікаційної категорії, педагогічного звання;</a:t>
            </a:r>
            <a:endParaRPr lang="uk-UA" u="sng" dirty="0">
              <a:solidFill>
                <a:srgbClr val="FF0000"/>
              </a:solidFill>
              <a:latin typeface="Segoe UI" panose="020B0502040204020203" pitchFamily="34" charset="0"/>
              <a:cs typeface="Segoe UI" panose="020B0502040204020203" pitchFamily="34" charset="0"/>
            </a:endParaRPr>
          </a:p>
        </p:txBody>
      </p:sp>
      <p:sp>
        <p:nvSpPr>
          <p:cNvPr id="27" name="Стрілка вправо з вирізом 26"/>
          <p:cNvSpPr/>
          <p:nvPr/>
        </p:nvSpPr>
        <p:spPr>
          <a:xfrm rot="8054139">
            <a:off x="7191011" y="1139385"/>
            <a:ext cx="733475" cy="39700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Стрілка вправо з вирізом 27"/>
          <p:cNvSpPr/>
          <p:nvPr/>
        </p:nvSpPr>
        <p:spPr>
          <a:xfrm rot="5400000">
            <a:off x="12830557" y="2640668"/>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Стрілка вправо з вирізом 29"/>
          <p:cNvSpPr/>
          <p:nvPr/>
        </p:nvSpPr>
        <p:spPr>
          <a:xfrm rot="5400000">
            <a:off x="4143756" y="2640668"/>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Стрілка вправо з вирізом 30"/>
          <p:cNvSpPr/>
          <p:nvPr/>
        </p:nvSpPr>
        <p:spPr>
          <a:xfrm rot="2823397">
            <a:off x="9330109" y="1119790"/>
            <a:ext cx="790324" cy="4362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Прямокутник 31"/>
          <p:cNvSpPr/>
          <p:nvPr/>
        </p:nvSpPr>
        <p:spPr>
          <a:xfrm>
            <a:off x="9072749" y="5345714"/>
            <a:ext cx="8154583" cy="656157"/>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t"/>
          <a:lstStyle/>
          <a:p>
            <a:pPr marL="412750" indent="-285750" algn="just">
              <a:lnSpc>
                <a:spcPts val="1992"/>
              </a:lnSpc>
              <a:buFont typeface="Wingdings" panose="05000000000000000000" pitchFamily="2" charset="2"/>
              <a:buChar char="ü"/>
            </a:pPr>
            <a:r>
              <a:rPr lang="uk-UA" dirty="0">
                <a:latin typeface="Segoe UI" panose="020B0502040204020203" pitchFamily="34" charset="0"/>
                <a:cs typeface="Segoe UI" panose="020B0502040204020203" pitchFamily="34" charset="0"/>
              </a:rPr>
              <a:t>Атестація керівника закладу освіти у разі виявлення за результатами інституційного аудиту низької якості  освітньої діяльності закладу </a:t>
            </a:r>
            <a:endParaRPr lang="uk" dirty="0">
              <a:solidFill>
                <a:srgbClr val="262626"/>
              </a:solidFill>
              <a:latin typeface="Segoe UI"/>
            </a:endParaRPr>
          </a:p>
        </p:txBody>
      </p:sp>
      <p:sp>
        <p:nvSpPr>
          <p:cNvPr id="34" name="Прямокутник 33"/>
          <p:cNvSpPr/>
          <p:nvPr/>
        </p:nvSpPr>
        <p:spPr>
          <a:xfrm>
            <a:off x="9081983" y="6377780"/>
            <a:ext cx="8154583" cy="656157"/>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t"/>
          <a:lstStyle/>
          <a:p>
            <a:pPr marL="412750" indent="-285750" algn="just">
              <a:lnSpc>
                <a:spcPts val="1992"/>
              </a:lnSpc>
              <a:buFont typeface="Arial" panose="020B0604020202020204" pitchFamily="34" charset="0"/>
              <a:buChar char="•"/>
            </a:pPr>
            <a:r>
              <a:rPr lang="uk-UA" b="1" dirty="0">
                <a:latin typeface="Segoe UI" panose="020B0502040204020203" pitchFamily="34" charset="0"/>
                <a:cs typeface="Segoe UI" panose="020B0502040204020203" pitchFamily="34" charset="0"/>
              </a:rPr>
              <a:t>За ініціативою  педагогічного працівника</a:t>
            </a:r>
            <a:endParaRPr lang="uk" b="1" dirty="0">
              <a:solidFill>
                <a:srgbClr val="262626"/>
              </a:solidFill>
              <a:latin typeface="Segoe UI"/>
            </a:endParaRPr>
          </a:p>
        </p:txBody>
      </p:sp>
      <p:sp>
        <p:nvSpPr>
          <p:cNvPr id="38" name="Прямокутник 37"/>
          <p:cNvSpPr/>
          <p:nvPr/>
        </p:nvSpPr>
        <p:spPr>
          <a:xfrm>
            <a:off x="9081983" y="7033936"/>
            <a:ext cx="8154583" cy="2683305"/>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t"/>
          <a:lstStyle/>
          <a:p>
            <a:pPr marL="127000" algn="just">
              <a:lnSpc>
                <a:spcPts val="1992"/>
              </a:lnSpc>
            </a:pPr>
            <a:r>
              <a:rPr lang="uk-UA" b="0" i="0" dirty="0">
                <a:solidFill>
                  <a:srgbClr val="000000"/>
                </a:solidFill>
                <a:effectLst/>
                <a:latin typeface="Times New Roman" panose="02020603050405020304" pitchFamily="18" charset="0"/>
              </a:rPr>
              <a:t>     </a:t>
            </a:r>
            <a:r>
              <a:rPr lang="uk-UA" b="0" i="0" dirty="0">
                <a:solidFill>
                  <a:srgbClr val="000000"/>
                </a:solidFill>
                <a:effectLst/>
                <a:latin typeface="Segoe UI" panose="020B0502040204020203" pitchFamily="34" charset="0"/>
                <a:cs typeface="Segoe UI" panose="020B0502040204020203" pitchFamily="34" charset="0"/>
              </a:rPr>
              <a:t>Позачергова атестація педагогічного працівника освітній рівень, стаж роботи на посадах педагогічних працівників якого відповідає вимогам, визначених у пунктах 8, 9 цього розділу, може проводиться за його ініціативою та/або за однією з таких умов:</a:t>
            </a:r>
            <a:endParaRPr lang="uk-UA" dirty="0">
              <a:latin typeface="Segoe UI" panose="020B0502040204020203" pitchFamily="34" charset="0"/>
              <a:cs typeface="Segoe UI" panose="020B0502040204020203" pitchFamily="34" charset="0"/>
            </a:endParaRPr>
          </a:p>
          <a:p>
            <a:pPr marL="412750" indent="-285750" algn="just">
              <a:lnSpc>
                <a:spcPts val="1992"/>
              </a:lnSpc>
              <a:buFont typeface="Wingdings" panose="05000000000000000000" pitchFamily="2" charset="2"/>
              <a:buChar char="ü"/>
            </a:pPr>
            <a:r>
              <a:rPr lang="uk-UA" dirty="0">
                <a:latin typeface="Segoe UI" panose="020B0502040204020203" pitchFamily="34" charset="0"/>
                <a:cs typeface="Segoe UI" panose="020B0502040204020203" pitchFamily="34" charset="0"/>
              </a:rPr>
              <a:t>визнання працівника переможцем, лауреатом фінальних етапів всеукраїнських, міжнародних фахових конкурсів;</a:t>
            </a:r>
          </a:p>
          <a:p>
            <a:pPr marL="412750" indent="-285750" algn="just">
              <a:lnSpc>
                <a:spcPts val="1992"/>
              </a:lnSpc>
              <a:buFont typeface="Wingdings" panose="05000000000000000000" pitchFamily="2" charset="2"/>
              <a:buChar char="ü"/>
            </a:pPr>
            <a:r>
              <a:rPr lang="uk-UA" dirty="0">
                <a:latin typeface="Segoe UI" panose="020B0502040204020203" pitchFamily="34" charset="0"/>
                <a:cs typeface="Segoe UI" panose="020B0502040204020203" pitchFamily="34" charset="0"/>
              </a:rPr>
              <a:t>наявності у працівника </a:t>
            </a:r>
            <a:r>
              <a:rPr lang="uk-UA" dirty="0" err="1">
                <a:latin typeface="Segoe UI" panose="020B0502040204020203" pitchFamily="34" charset="0"/>
                <a:cs typeface="Segoe UI" panose="020B0502040204020203" pitchFamily="34" charset="0"/>
              </a:rPr>
              <a:t>освітньо</a:t>
            </a:r>
            <a:r>
              <a:rPr lang="uk-UA" dirty="0">
                <a:latin typeface="Segoe UI" panose="020B0502040204020203" pitchFamily="34" charset="0"/>
                <a:cs typeface="Segoe UI" panose="020B0502040204020203" pitchFamily="34" charset="0"/>
              </a:rPr>
              <a:t>-наукового/</a:t>
            </a:r>
            <a:r>
              <a:rPr lang="uk-UA" dirty="0" err="1">
                <a:latin typeface="Segoe UI" panose="020B0502040204020203" pitchFamily="34" charset="0"/>
                <a:cs typeface="Segoe UI" panose="020B0502040204020203" pitchFamily="34" charset="0"/>
              </a:rPr>
              <a:t>освітньо</a:t>
            </a:r>
            <a:r>
              <a:rPr lang="uk-UA" dirty="0">
                <a:latin typeface="Segoe UI" panose="020B0502040204020203" pitchFamily="34" charset="0"/>
                <a:cs typeface="Segoe UI" panose="020B0502040204020203" pitchFamily="34" charset="0"/>
              </a:rPr>
              <a:t>-творчого, наукового ступеня;</a:t>
            </a:r>
          </a:p>
          <a:p>
            <a:pPr marL="412750" indent="-285750" algn="just">
              <a:lnSpc>
                <a:spcPts val="1992"/>
              </a:lnSpc>
              <a:buFont typeface="Wingdings" panose="05000000000000000000" pitchFamily="2" charset="2"/>
              <a:buChar char="ü"/>
            </a:pPr>
            <a:r>
              <a:rPr lang="uk-UA" dirty="0">
                <a:latin typeface="Segoe UI" panose="020B0502040204020203" pitchFamily="34" charset="0"/>
                <a:cs typeface="Segoe UI" panose="020B0502040204020203" pitchFamily="34" charset="0"/>
              </a:rPr>
              <a:t>успішна сертифікація педагогічного працівника</a:t>
            </a:r>
          </a:p>
          <a:p>
            <a:pPr marL="412750" indent="-285750" algn="just">
              <a:lnSpc>
                <a:spcPts val="1992"/>
              </a:lnSpc>
              <a:buFont typeface="Wingdings" panose="05000000000000000000" pitchFamily="2" charset="2"/>
              <a:buChar char="ü"/>
            </a:pPr>
            <a:endParaRPr lang="uk-UA" dirty="0">
              <a:latin typeface="Segoe UI" panose="020B0502040204020203" pitchFamily="34" charset="0"/>
              <a:cs typeface="Segoe UI" panose="020B0502040204020203" pitchFamily="34" charset="0"/>
            </a:endParaRPr>
          </a:p>
          <a:p>
            <a:pPr marL="127000" algn="just">
              <a:lnSpc>
                <a:spcPts val="1992"/>
              </a:lnSpc>
            </a:pPr>
            <a:endParaRPr lang="uk-UA" b="1" dirty="0">
              <a:latin typeface="Segoe UI" panose="020B0502040204020203" pitchFamily="34" charset="0"/>
              <a:cs typeface="Segoe UI" panose="020B0502040204020203" pitchFamily="34" charset="0"/>
            </a:endParaRPr>
          </a:p>
          <a:p>
            <a:pPr marL="127000" algn="just">
              <a:lnSpc>
                <a:spcPts val="1992"/>
              </a:lnSpc>
            </a:pPr>
            <a:r>
              <a:rPr lang="uk-UA" dirty="0">
                <a:latin typeface="Segoe UI" panose="020B0502040204020203" pitchFamily="34" charset="0"/>
                <a:cs typeface="Segoe UI" panose="020B0502040204020203" pitchFamily="34" charset="0"/>
              </a:rPr>
              <a:t> </a:t>
            </a:r>
            <a:endParaRPr lang="uk" dirty="0">
              <a:solidFill>
                <a:srgbClr val="262626"/>
              </a:solidFill>
              <a:latin typeface="Segoe UI"/>
            </a:endParaRPr>
          </a:p>
        </p:txBody>
      </p:sp>
    </p:spTree>
    <p:extLst>
      <p:ext uri="{BB962C8B-B14F-4D97-AF65-F5344CB8AC3E}">
        <p14:creationId xmlns:p14="http://schemas.microsoft.com/office/powerpoint/2010/main" val="134410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8" name="Місце для тексту 17"/>
          <p:cNvSpPr>
            <a:spLocks noGrp="1"/>
          </p:cNvSpPr>
          <p:nvPr>
            <p:ph type="body" idx="1"/>
          </p:nvPr>
        </p:nvSpPr>
        <p:spPr>
          <a:xfrm>
            <a:off x="3030995" y="1531199"/>
            <a:ext cx="4040188" cy="563562"/>
          </a:xfrm>
        </p:spPr>
        <p:txBody>
          <a:bodyPr>
            <a:noAutofit/>
          </a:bodyPr>
          <a:lstStyle/>
          <a:p>
            <a:pPr algn="ctr"/>
            <a:endParaRPr lang="uk-UA" sz="3200" dirty="0">
              <a:solidFill>
                <a:srgbClr val="BF11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Місце для тексту 19"/>
          <p:cNvSpPr>
            <a:spLocks noGrp="1"/>
          </p:cNvSpPr>
          <p:nvPr>
            <p:ph type="body" sz="quarter" idx="3"/>
          </p:nvPr>
        </p:nvSpPr>
        <p:spPr>
          <a:xfrm>
            <a:off x="6248400" y="38707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latin typeface="Arial" panose="020B0604020202020204" pitchFamily="34" charset="0"/>
                <a:cs typeface="Arial" panose="020B0604020202020204" pitchFamily="34" charset="0"/>
              </a:rPr>
              <a:t> Оновлено</a:t>
            </a:r>
          </a:p>
        </p:txBody>
      </p:sp>
      <p:sp>
        <p:nvSpPr>
          <p:cNvPr id="21" name="Місце для вмісту 20"/>
          <p:cNvSpPr>
            <a:spLocks noGrp="1"/>
          </p:cNvSpPr>
          <p:nvPr>
            <p:ph sz="quarter" idx="4"/>
          </p:nvPr>
        </p:nvSpPr>
        <p:spPr>
          <a:xfrm>
            <a:off x="1981199" y="1313161"/>
            <a:ext cx="13335001" cy="4897139"/>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t">
            <a:noAutofit/>
          </a:bodyPr>
          <a:lstStyle/>
          <a:p>
            <a:pPr marL="433387" algn="just">
              <a:lnSpc>
                <a:spcPct val="150000"/>
              </a:lnSpc>
            </a:pPr>
            <a:r>
              <a:rPr lang="uk" sz="2000" b="1" dirty="0">
                <a:solidFill>
                  <a:srgbClr val="262626"/>
                </a:solidFill>
                <a:effectLst>
                  <a:outerShdw blurRad="38100" dist="38100" dir="2700000" algn="tl">
                    <a:srgbClr val="000000">
                      <a:alpha val="43137"/>
                    </a:srgbClr>
                  </a:outerShdw>
                </a:effectLst>
                <a:latin typeface="Segoe UI"/>
              </a:rPr>
              <a:t> </a:t>
            </a:r>
            <a:r>
              <a:rPr lang="uk-UA" sz="2000" dirty="0">
                <a:solidFill>
                  <a:srgbClr val="262626"/>
                </a:solidFill>
                <a:latin typeface="Segoe UI" panose="020B0502040204020203" pitchFamily="34" charset="0"/>
                <a:cs typeface="Segoe UI" panose="020B0502040204020203" pitchFamily="34" charset="0"/>
              </a:rPr>
              <a:t>П</a:t>
            </a:r>
            <a:r>
              <a:rPr lang="uk" sz="2000" dirty="0">
                <a:solidFill>
                  <a:srgbClr val="262626"/>
                </a:solidFill>
                <a:latin typeface="Segoe UI" panose="020B0502040204020203" pitchFamily="34" charset="0"/>
                <a:cs typeface="Segoe UI" panose="020B0502040204020203" pitchFamily="34" charset="0"/>
              </a:rPr>
              <a:t>.7.</a:t>
            </a:r>
            <a:r>
              <a:rPr lang="uk-UA" sz="2000" dirty="0">
                <a:latin typeface="Segoe UI" panose="020B0502040204020203" pitchFamily="34" charset="0"/>
                <a:cs typeface="Segoe UI" panose="020B0502040204020203" pitchFamily="34" charset="0"/>
              </a:rPr>
              <a:t> 7. </a:t>
            </a:r>
            <a:r>
              <a:rPr lang="uk-UA" sz="2000" dirty="0" err="1">
                <a:latin typeface="Segoe UI" panose="020B0502040204020203" pitchFamily="34" charset="0"/>
                <a:cs typeface="Segoe UI" panose="020B0502040204020203" pitchFamily="34" charset="0"/>
              </a:rPr>
              <a:t>Міжатестаційний</a:t>
            </a:r>
            <a:r>
              <a:rPr lang="uk-UA" sz="2000" dirty="0">
                <a:latin typeface="Segoe UI" panose="020B0502040204020203" pitchFamily="34" charset="0"/>
                <a:cs typeface="Segoe UI" panose="020B0502040204020203" pitchFamily="34" charset="0"/>
              </a:rPr>
              <a:t> період (проміжок часу між проходженням педагогічним працівником попередньої та наступної атестації) </a:t>
            </a:r>
            <a:r>
              <a:rPr lang="uk-UA" sz="2000" b="1" dirty="0">
                <a:latin typeface="Segoe UI" panose="020B0502040204020203" pitchFamily="34" charset="0"/>
                <a:cs typeface="Segoe UI" panose="020B0502040204020203" pitchFamily="34" charset="0"/>
              </a:rPr>
              <a:t>не може бути меншим ніж три роки</a:t>
            </a:r>
            <a:r>
              <a:rPr lang="uk-UA" sz="2000" dirty="0">
                <a:latin typeface="Segoe UI" panose="020B0502040204020203" pitchFamily="34" charset="0"/>
                <a:cs typeface="Segoe UI" panose="020B0502040204020203" pitchFamily="34" charset="0"/>
              </a:rPr>
              <a:t>, крім випадків проведення </a:t>
            </a:r>
            <a:r>
              <a:rPr lang="uk-UA" sz="2000" i="1" dirty="0">
                <a:latin typeface="Segoe UI" panose="020B0502040204020203" pitchFamily="34" charset="0"/>
                <a:cs typeface="Segoe UI" panose="020B0502040204020203" pitchFamily="34" charset="0"/>
              </a:rPr>
              <a:t>позачергової атестації за ініціативи педагогічного працівника</a:t>
            </a:r>
            <a:r>
              <a:rPr lang="uk-UA" sz="2000" dirty="0">
                <a:latin typeface="Segoe UI" panose="020B0502040204020203" pitchFamily="34" charset="0"/>
                <a:cs typeface="Segoe UI" panose="020B0502040204020203" pitchFamily="34" charset="0"/>
              </a:rPr>
              <a:t>. Час перебування педагогічного працівника в соціальних відпустках, навчання у закладах вищої освіти, а також період, на який переноситься атестація, до </a:t>
            </a:r>
            <a:r>
              <a:rPr lang="uk-UA" sz="2000" dirty="0" err="1">
                <a:latin typeface="Segoe UI" panose="020B0502040204020203" pitchFamily="34" charset="0"/>
                <a:cs typeface="Segoe UI" panose="020B0502040204020203" pitchFamily="34" charset="0"/>
              </a:rPr>
              <a:t>міжатестаційного</a:t>
            </a:r>
            <a:r>
              <a:rPr lang="uk-UA" sz="2000" dirty="0">
                <a:latin typeface="Segoe UI" panose="020B0502040204020203" pitchFamily="34" charset="0"/>
                <a:cs typeface="Segoe UI" panose="020B0502040204020203" pitchFamily="34" charset="0"/>
              </a:rPr>
              <a:t> періоду не включаються.</a:t>
            </a:r>
          </a:p>
          <a:p>
            <a:pPr>
              <a:lnSpc>
                <a:spcPct val="150000"/>
              </a:lnSpc>
            </a:pPr>
            <a:r>
              <a:rPr lang="uk-UA" sz="2000" dirty="0">
                <a:latin typeface="Segoe UI" panose="020B0502040204020203" pitchFamily="34" charset="0"/>
                <a:cs typeface="Segoe UI" panose="020B0502040204020203" pitchFamily="34" charset="0"/>
              </a:rPr>
              <a:t>8. Підвищення кваліфікації педагогічних працівників проводиться в </a:t>
            </a:r>
            <a:r>
              <a:rPr lang="uk-UA" sz="2000" b="1" dirty="0" err="1">
                <a:latin typeface="Segoe UI" panose="020B0502040204020203" pitchFamily="34" charset="0"/>
                <a:cs typeface="Segoe UI" panose="020B0502040204020203" pitchFamily="34" charset="0"/>
              </a:rPr>
              <a:t>міжатестаційний</a:t>
            </a:r>
            <a:r>
              <a:rPr lang="uk-UA" sz="2000" b="1" dirty="0">
                <a:latin typeface="Segoe UI" panose="020B0502040204020203" pitchFamily="34" charset="0"/>
                <a:cs typeface="Segoe UI" panose="020B0502040204020203" pitchFamily="34" charset="0"/>
              </a:rPr>
              <a:t> період </a:t>
            </a:r>
            <a:r>
              <a:rPr lang="uk-UA" sz="2000" dirty="0">
                <a:latin typeface="Segoe UI" panose="020B0502040204020203" pitchFamily="34" charset="0"/>
                <a:cs typeface="Segoe UI" panose="020B0502040204020203" pitchFamily="34" charset="0"/>
              </a:rPr>
              <a:t>відповідно до законодавства і </a:t>
            </a:r>
            <a:r>
              <a:rPr lang="uk-UA" sz="2000" b="1" dirty="0">
                <a:latin typeface="Segoe UI" panose="020B0502040204020203" pitchFamily="34" charset="0"/>
                <a:cs typeface="Segoe UI" panose="020B0502040204020203" pitchFamily="34" charset="0"/>
              </a:rPr>
              <a:t>є необхідною умовою атестації.</a:t>
            </a:r>
          </a:p>
          <a:p>
            <a:pPr>
              <a:lnSpc>
                <a:spcPct val="150000"/>
              </a:lnSpc>
            </a:pPr>
            <a:r>
              <a:rPr lang="uk-UA" sz="2000" dirty="0">
                <a:latin typeface="Segoe UI" panose="020B0502040204020203" pitchFamily="34" charset="0"/>
                <a:cs typeface="Segoe UI" panose="020B0502040204020203" pitchFamily="34" charset="0"/>
              </a:rPr>
              <a:t>Загальний обсяг (загальна тривалість) підвищення кваліфікації визначається сумарно за </a:t>
            </a:r>
            <a:r>
              <a:rPr lang="uk-UA" sz="2000" b="1" dirty="0">
                <a:latin typeface="Segoe UI" panose="020B0502040204020203" pitchFamily="34" charset="0"/>
                <a:cs typeface="Segoe UI" panose="020B0502040204020203" pitchFamily="34" charset="0"/>
              </a:rPr>
              <a:t>останні      5 років перед атестацією</a:t>
            </a:r>
            <a:r>
              <a:rPr lang="uk-UA" sz="2000" dirty="0">
                <a:latin typeface="Segoe UI" panose="020B0502040204020203" pitchFamily="34" charset="0"/>
                <a:cs typeface="Segoe UI" panose="020B0502040204020203" pitchFamily="34" charset="0"/>
              </a:rPr>
              <a:t> та незалежно від суб′єкта підвищення кваліфікації, виду, форми чи напряму, за якими педагогічний працівник пройшов підвищення кваліфікації.</a:t>
            </a:r>
            <a:endParaRPr lang="uk" sz="2000" i="1" dirty="0">
              <a:solidFill>
                <a:srgbClr val="262626"/>
              </a:solidFill>
              <a:latin typeface="Segoe UI" panose="020B0502040204020203" pitchFamily="34" charset="0"/>
              <a:cs typeface="Segoe UI" panose="020B0502040204020203" pitchFamily="34" charset="0"/>
            </a:endParaRPr>
          </a:p>
          <a:p>
            <a:pPr marL="0" indent="0" algn="ctr">
              <a:lnSpc>
                <a:spcPct val="150000"/>
              </a:lnSpc>
              <a:buNone/>
            </a:pPr>
            <a:r>
              <a:rPr lang="uk" sz="2000" b="1" dirty="0">
                <a:solidFill>
                  <a:srgbClr val="262626"/>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 sz="2000" dirty="0">
                <a:solidFill>
                  <a:srgbClr val="262626"/>
                </a:solidFill>
                <a:latin typeface="Segoe UI" panose="020B0502040204020203" pitchFamily="34" charset="0"/>
                <a:cs typeface="Segoe UI" panose="020B0502040204020203" pitchFamily="34" charset="0"/>
              </a:rPr>
              <a:t> </a:t>
            </a:r>
            <a:endParaRPr lang="uk-UA" sz="2000" dirty="0">
              <a:latin typeface="Segoe UI" panose="020B0502040204020203" pitchFamily="34" charset="0"/>
              <a:cs typeface="Segoe UI" panose="020B0502040204020203" pitchFamily="34" charset="0"/>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 y="0"/>
            <a:ext cx="2438400" cy="1371671"/>
          </a:xfrm>
          <a:prstGeom prst="rect">
            <a:avLst/>
          </a:prstGeom>
        </p:spPr>
      </p:pic>
      <p:sp>
        <p:nvSpPr>
          <p:cNvPr id="14" name="Прямокутник 13"/>
          <p:cNvSpPr/>
          <p:nvPr/>
        </p:nvSpPr>
        <p:spPr>
          <a:xfrm>
            <a:off x="685800" y="7494494"/>
            <a:ext cx="6705600" cy="2246769"/>
          </a:xfrm>
          <a:prstGeom prst="rect">
            <a:avLst/>
          </a:prstGeom>
        </p:spPr>
        <p:txBody>
          <a:bodyPr wrap="square">
            <a:spAutoFit/>
          </a:bodyPr>
          <a:lstStyle/>
          <a:p>
            <a:pPr marL="285750" indent="-285750">
              <a:buFont typeface="Wingdings" panose="05000000000000000000" pitchFamily="2" charset="2"/>
              <a:buChar char="q"/>
            </a:pPr>
            <a:r>
              <a:rPr lang="uk-UA" dirty="0"/>
              <a:t> </a:t>
            </a:r>
            <a:r>
              <a:rPr lang="uk-UA" sz="2000" dirty="0">
                <a:latin typeface="Segoe UI" panose="020B0502040204020203" pitchFamily="34" charset="0"/>
                <a:cs typeface="Segoe UI" panose="020B0502040204020203" pitchFamily="34" charset="0"/>
              </a:rPr>
              <a:t>мінімальний загальний обсяг (загальна тривалість) підвищення кваліфікації педагогічних працівників (крім педагогічних працівників закладів загальної середньої, професійної (професійно-технічної) освіти), необхідний їм для проходження атестації, становить </a:t>
            </a:r>
            <a:r>
              <a:rPr lang="uk-UA" sz="2000" b="1" dirty="0">
                <a:latin typeface="Segoe UI" panose="020B0502040204020203" pitchFamily="34" charset="0"/>
                <a:cs typeface="Segoe UI" panose="020B0502040204020203" pitchFamily="34" charset="0"/>
              </a:rPr>
              <a:t>не менше ніж 120 годин або 4 кредити ЄКТС упродовж п′яти років;</a:t>
            </a:r>
          </a:p>
        </p:txBody>
      </p:sp>
      <p:sp>
        <p:nvSpPr>
          <p:cNvPr id="22" name="Прямокутник 21"/>
          <p:cNvSpPr/>
          <p:nvPr/>
        </p:nvSpPr>
        <p:spPr>
          <a:xfrm>
            <a:off x="10147959" y="7658100"/>
            <a:ext cx="6705600" cy="1938992"/>
          </a:xfrm>
          <a:prstGeom prst="rect">
            <a:avLst/>
          </a:prstGeom>
        </p:spPr>
        <p:txBody>
          <a:bodyPr wrap="square">
            <a:spAutoFit/>
          </a:bodyPr>
          <a:lstStyle/>
          <a:p>
            <a:pPr marL="285750" indent="-285750">
              <a:buFont typeface="Wingdings" panose="05000000000000000000" pitchFamily="2" charset="2"/>
              <a:buChar char="q"/>
            </a:pPr>
            <a:r>
              <a:rPr lang="uk-UA" dirty="0"/>
              <a:t> </a:t>
            </a:r>
            <a:r>
              <a:rPr lang="uk-UA" sz="2000" dirty="0">
                <a:latin typeface="Segoe UI" panose="020B0502040204020203" pitchFamily="34" charset="0"/>
                <a:cs typeface="Segoe UI" panose="020B0502040204020203" pitchFamily="34" charset="0"/>
              </a:rPr>
              <a:t>мінімальний загальний обсяг (загальна тривалість) підвищення кваліфікації педагогічних працівників закладів загальної середньої, професійної (професійно-технічної) освіти, необхідний їм для проходження атестації, становить </a:t>
            </a:r>
            <a:r>
              <a:rPr lang="uk-UA" sz="2000" b="1" dirty="0">
                <a:latin typeface="Segoe UI" panose="020B0502040204020203" pitchFamily="34" charset="0"/>
                <a:cs typeface="Segoe UI" panose="020B0502040204020203" pitchFamily="34" charset="0"/>
              </a:rPr>
              <a:t>не менше ніж 150 годин або 5 кредитів ЄКТС упродовж п′яти років.</a:t>
            </a:r>
          </a:p>
        </p:txBody>
      </p:sp>
      <p:sp>
        <p:nvSpPr>
          <p:cNvPr id="9" name="Подвійна стрілка вліво/вправо 8"/>
          <p:cNvSpPr/>
          <p:nvPr/>
        </p:nvSpPr>
        <p:spPr>
          <a:xfrm>
            <a:off x="5883088" y="6611470"/>
            <a:ext cx="5867400" cy="914400"/>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БЕЗ ЗМІН  </a:t>
            </a:r>
          </a:p>
        </p:txBody>
      </p:sp>
      <p:pic>
        <p:nvPicPr>
          <p:cNvPr id="23"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488" y="7655349"/>
            <a:ext cx="2514600" cy="192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1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992510" y="166978"/>
            <a:ext cx="11049770" cy="1409700"/>
          </a:xfrm>
        </p:spPr>
        <p:txBody>
          <a:bodyPr>
            <a:normAutofit fontScale="90000"/>
          </a:bodyPr>
          <a:lstStyle/>
          <a:p>
            <a:br>
              <a:rPr lang="uk-UA" b="1" dirty="0"/>
            </a:br>
            <a:r>
              <a:rPr lang="uk-UA" b="1" dirty="0">
                <a:effectLst>
                  <a:outerShdw blurRad="38100" dist="38100" dir="2700000" algn="tl">
                    <a:srgbClr val="000000">
                      <a:alpha val="43137"/>
                    </a:srgbClr>
                  </a:outerShdw>
                </a:effectLst>
              </a:rPr>
              <a:t>Зверніть увагу!</a:t>
            </a:r>
            <a:br>
              <a:rPr lang="uk-UA" b="1" dirty="0">
                <a:effectLst>
                  <a:outerShdw blurRad="38100" dist="38100" dir="2700000" algn="tl">
                    <a:srgbClr val="000000">
                      <a:alpha val="43137"/>
                    </a:srgbClr>
                  </a:outerShdw>
                </a:effectLst>
              </a:rPr>
            </a:br>
            <a:r>
              <a:rPr lang="uk-UA" b="1" dirty="0">
                <a:effectLst>
                  <a:outerShdw blurRad="38100" dist="38100" dir="2700000" algn="tl">
                    <a:srgbClr val="000000">
                      <a:alpha val="43137"/>
                    </a:srgbClr>
                  </a:outerShdw>
                </a:effectLst>
              </a:rPr>
              <a:t>Змінили вимоги до позачергової атестації.</a:t>
            </a:r>
            <a:br>
              <a:rPr lang="uk-UA" b="1" dirty="0">
                <a:effectLst>
                  <a:outerShdw blurRad="38100" dist="38100" dir="2700000" algn="tl">
                    <a:srgbClr val="000000">
                      <a:alpha val="43137"/>
                    </a:srgbClr>
                  </a:outerShdw>
                </a:effectLst>
              </a:rPr>
            </a:br>
            <a:endParaRPr lang="uk-UA" dirty="0">
              <a:effectLst>
                <a:outerShdw blurRad="38100" dist="38100" dir="2700000" algn="tl">
                  <a:srgbClr val="000000">
                    <a:alpha val="43137"/>
                  </a:srgbClr>
                </a:outerShdw>
              </a:effectLst>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8" name="Місце для вмісту 7"/>
          <p:cNvSpPr>
            <a:spLocks noGrp="1"/>
          </p:cNvSpPr>
          <p:nvPr>
            <p:ph sz="half" idx="2"/>
          </p:nvPr>
        </p:nvSpPr>
        <p:spPr>
          <a:xfrm>
            <a:off x="1600200" y="4000500"/>
            <a:ext cx="14478000" cy="4973457"/>
          </a:xfrm>
        </p:spPr>
        <p:txBody>
          <a:bodyPr>
            <a:normAutofit fontScale="32500" lnSpcReduction="20000"/>
          </a:bodyPr>
          <a:lstStyle/>
          <a:p>
            <a:pPr marL="0" indent="0">
              <a:buNone/>
            </a:pPr>
            <a:endParaRPr lang="uk-UA" b="1" dirty="0"/>
          </a:p>
          <a:p>
            <a:pPr>
              <a:lnSpc>
                <a:spcPct val="170000"/>
              </a:lnSpc>
            </a:pPr>
            <a:r>
              <a:rPr lang="uk-UA" sz="6200" dirty="0">
                <a:latin typeface="Segoe UI" panose="020B0502040204020203" pitchFamily="34" charset="0"/>
                <a:cs typeface="Segoe UI" panose="020B0502040204020203" pitchFamily="34" charset="0"/>
              </a:rPr>
              <a:t>Раніше позачергову атестацію проводили, якщо у </a:t>
            </a:r>
            <a:r>
              <a:rPr lang="uk-UA" sz="6200" dirty="0" err="1">
                <a:latin typeface="Segoe UI" panose="020B0502040204020203" pitchFamily="34" charset="0"/>
                <a:cs typeface="Segoe UI" panose="020B0502040204020203" pitchFamily="34" charset="0"/>
              </a:rPr>
              <a:t>міжатестаційний</a:t>
            </a:r>
            <a:r>
              <a:rPr lang="uk-UA" sz="6200" dirty="0">
                <a:latin typeface="Segoe UI" panose="020B0502040204020203" pitchFamily="34" charset="0"/>
                <a:cs typeface="Segoe UI" panose="020B0502040204020203" pitchFamily="34" charset="0"/>
              </a:rPr>
              <a:t> період у педагогічного працівника </a:t>
            </a:r>
            <a:r>
              <a:rPr lang="uk-UA" sz="6200" b="1" dirty="0">
                <a:latin typeface="Segoe UI" panose="020B0502040204020203" pitchFamily="34" charset="0"/>
                <a:cs typeface="Segoe UI" panose="020B0502040204020203" pitchFamily="34" charset="0"/>
              </a:rPr>
              <a:t>були певні досягнення, </a:t>
            </a:r>
            <a:r>
              <a:rPr lang="uk-UA" sz="6200" dirty="0">
                <a:latin typeface="Segoe UI" panose="020B0502040204020203" pitchFamily="34" charset="0"/>
                <a:cs typeface="Segoe UI" panose="020B0502040204020203" pitchFamily="34" charset="0"/>
              </a:rPr>
              <a:t>перемоги в конкурсах тощо, що давало підстави для позачергового розгляду документів. </a:t>
            </a:r>
          </a:p>
          <a:p>
            <a:pPr>
              <a:lnSpc>
                <a:spcPct val="170000"/>
              </a:lnSpc>
            </a:pPr>
            <a:r>
              <a:rPr lang="uk-UA" sz="6200" dirty="0">
                <a:latin typeface="Segoe UI" panose="020B0502040204020203" pitchFamily="34" charset="0"/>
                <a:cs typeface="Segoe UI" panose="020B0502040204020203" pitchFamily="34" charset="0"/>
              </a:rPr>
              <a:t>За новим Положенням позачергову атестацію можна </a:t>
            </a:r>
            <a:r>
              <a:rPr lang="uk-UA" sz="6200" b="1" dirty="0">
                <a:latin typeface="Segoe UI" panose="020B0502040204020203" pitchFamily="34" charset="0"/>
                <a:cs typeface="Segoe UI" panose="020B0502040204020203" pitchFamily="34" charset="0"/>
              </a:rPr>
              <a:t>проводити не лише за ініціативою педагогічного працівника</a:t>
            </a:r>
            <a:r>
              <a:rPr lang="uk-UA" sz="6200" dirty="0">
                <a:latin typeface="Segoe UI" panose="020B0502040204020203" pitchFamily="34" charset="0"/>
                <a:cs typeface="Segoe UI" panose="020B0502040204020203" pitchFamily="34" charset="0"/>
              </a:rPr>
              <a:t>, а й за ініціативою </a:t>
            </a:r>
            <a:r>
              <a:rPr lang="uk-UA" sz="6200" i="1" dirty="0">
                <a:latin typeface="Segoe UI" panose="020B0502040204020203" pitchFamily="34" charset="0"/>
                <a:cs typeface="Segoe UI" panose="020B0502040204020203" pitchFamily="34" charset="0"/>
              </a:rPr>
              <a:t>керівника</a:t>
            </a:r>
            <a:r>
              <a:rPr lang="uk-UA" sz="6200" dirty="0">
                <a:latin typeface="Segoe UI" panose="020B0502040204020203" pitchFamily="34" charset="0"/>
                <a:cs typeface="Segoe UI" panose="020B0502040204020203" pitchFamily="34" charset="0"/>
              </a:rPr>
              <a:t> закладу освіти, якщо він встановив </a:t>
            </a:r>
            <a:r>
              <a:rPr lang="uk-UA" sz="6200" b="1" dirty="0">
                <a:latin typeface="Segoe UI" panose="020B0502040204020203" pitchFamily="34" charset="0"/>
                <a:cs typeface="Segoe UI" panose="020B0502040204020203" pitchFamily="34" charset="0"/>
              </a:rPr>
              <a:t>погіршення результатів роботи </a:t>
            </a:r>
            <a:r>
              <a:rPr lang="uk-UA" sz="6200" dirty="0">
                <a:latin typeface="Segoe UI" panose="020B0502040204020203" pitchFamily="34" charset="0"/>
                <a:cs typeface="Segoe UI" panose="020B0502040204020203" pitchFamily="34" charset="0"/>
              </a:rPr>
              <a:t>працівника.</a:t>
            </a:r>
          </a:p>
          <a:p>
            <a:pPr>
              <a:lnSpc>
                <a:spcPct val="170000"/>
              </a:lnSpc>
            </a:pPr>
            <a:r>
              <a:rPr lang="uk-UA" sz="6200" dirty="0">
                <a:latin typeface="Segoe UI" panose="020B0502040204020203" pitchFamily="34" charset="0"/>
                <a:cs typeface="Segoe UI" panose="020B0502040204020203" pitchFamily="34" charset="0"/>
              </a:rPr>
              <a:t>Також </a:t>
            </a:r>
            <a:r>
              <a:rPr lang="uk-UA" sz="6200" b="1" dirty="0">
                <a:latin typeface="Segoe UI" panose="020B0502040204020203" pitchFamily="34" charset="0"/>
                <a:cs typeface="Segoe UI" panose="020B0502040204020203" pitchFamily="34" charset="0"/>
              </a:rPr>
              <a:t>позачергову атестацію керівника закладу освіти </a:t>
            </a:r>
            <a:r>
              <a:rPr lang="uk-UA" sz="6200" dirty="0">
                <a:latin typeface="Segoe UI" panose="020B0502040204020203" pitchFamily="34" charset="0"/>
                <a:cs typeface="Segoe UI" panose="020B0502040204020203" pitchFamily="34" charset="0"/>
              </a:rPr>
              <a:t>можуть проводити, якщо внаслідок проведення інституційного аудиту в зак­ладі освіти експерти виявили </a:t>
            </a:r>
            <a:r>
              <a:rPr lang="uk-UA" sz="6200" b="1" dirty="0">
                <a:latin typeface="Segoe UI" panose="020B0502040204020203" pitchFamily="34" charset="0"/>
                <a:cs typeface="Segoe UI" panose="020B0502040204020203" pitchFamily="34" charset="0"/>
              </a:rPr>
              <a:t>низьку якість освітньої діяльності</a:t>
            </a:r>
            <a:r>
              <a:rPr lang="uk-UA" sz="6200" dirty="0">
                <a:latin typeface="Segoe UI" panose="020B0502040204020203" pitchFamily="34" charset="0"/>
                <a:cs typeface="Segoe UI" panose="020B0502040204020203" pitchFamily="34" charset="0"/>
              </a:rPr>
              <a:t>.</a:t>
            </a:r>
          </a:p>
          <a:p>
            <a:pPr>
              <a:lnSpc>
                <a:spcPct val="170000"/>
              </a:lnSpc>
            </a:pPr>
            <a:r>
              <a:rPr lang="uk-UA" sz="6200" dirty="0">
                <a:latin typeface="Segoe UI" panose="020B0502040204020203" pitchFamily="34" charset="0"/>
                <a:cs typeface="Segoe UI" panose="020B0502040204020203" pitchFamily="34" charset="0"/>
              </a:rPr>
              <a:t>У додатку до нового Положення подали приклади оформлення заяви про проведення позачергової атестації та апеляційної заяви.</a:t>
            </a:r>
          </a:p>
          <a:p>
            <a:pPr marL="0" indent="0">
              <a:buNone/>
            </a:pPr>
            <a:endParaRPr lang="uk-UA" dirty="0"/>
          </a:p>
        </p:txBody>
      </p:sp>
      <p:sp>
        <p:nvSpPr>
          <p:cNvPr id="14" name="Місце для тексту 13"/>
          <p:cNvSpPr>
            <a:spLocks noGrp="1"/>
          </p:cNvSpPr>
          <p:nvPr>
            <p:ph type="body" idx="1"/>
          </p:nvPr>
        </p:nvSpPr>
        <p:spPr/>
        <p:txBody>
          <a:bodyPr/>
          <a:lstStyle/>
          <a:p>
            <a:endParaRPr lang="uk-UA"/>
          </a:p>
        </p:txBody>
      </p:sp>
      <p:pic>
        <p:nvPicPr>
          <p:cNvPr id="22"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555283"/>
            <a:ext cx="2514600" cy="192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1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799" y="1778166"/>
            <a:ext cx="1485900" cy="1555610"/>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211743"/>
          </a:xfrm>
        </p:spPr>
        <p:txBody>
          <a:bodyPr>
            <a:normAutofit fontScale="90000"/>
          </a:bodyPr>
          <a:lstStyle/>
          <a:p>
            <a:pPr indent="-252413">
              <a:lnSpc>
                <a:spcPts val="2184"/>
              </a:lnSpc>
            </a:pPr>
            <a:r>
              <a:rPr lang="uk" b="1" dirty="0">
                <a:solidFill>
                  <a:srgbClr val="262626"/>
                </a:solidFill>
                <a:effectLst>
                  <a:outerShdw blurRad="38100" dist="38100" dir="2700000" algn="tl">
                    <a:srgbClr val="000000">
                      <a:alpha val="43137"/>
                    </a:srgbClr>
                  </a:outerShdw>
                </a:effectLst>
                <a:latin typeface="Segoe UI"/>
              </a:rPr>
              <a:t>За результатами атестації:</a:t>
            </a:r>
          </a:p>
        </p:txBody>
      </p:sp>
      <p:sp>
        <p:nvSpPr>
          <p:cNvPr id="18" name="Місце для тексту 17"/>
          <p:cNvSpPr>
            <a:spLocks noGrp="1"/>
          </p:cNvSpPr>
          <p:nvPr>
            <p:ph type="body" idx="1"/>
          </p:nvPr>
        </p:nvSpPr>
        <p:spPr>
          <a:xfrm>
            <a:off x="3030995" y="1531199"/>
            <a:ext cx="4040188" cy="563562"/>
          </a:xfrm>
        </p:spPr>
        <p:txBody>
          <a:bodyPr>
            <a:noAutofit/>
          </a:bodyPr>
          <a:lstStyle/>
          <a:p>
            <a:pPr algn="ctr"/>
            <a:endParaRPr lang="uk-UA" sz="3200" dirty="0">
              <a:solidFill>
                <a:srgbClr val="BF11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Місце для тексту 19"/>
          <p:cNvSpPr>
            <a:spLocks noGrp="1"/>
          </p:cNvSpPr>
          <p:nvPr>
            <p:ph type="body" sz="quarter" idx="3"/>
          </p:nvPr>
        </p:nvSpPr>
        <p:spPr>
          <a:xfrm>
            <a:off x="9995290" y="1466804"/>
            <a:ext cx="4041775"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Місце для вмісту 20"/>
          <p:cNvSpPr>
            <a:spLocks noGrp="1"/>
          </p:cNvSpPr>
          <p:nvPr>
            <p:ph sz="quarter" idx="4"/>
          </p:nvPr>
        </p:nvSpPr>
        <p:spPr>
          <a:xfrm>
            <a:off x="1181101" y="2231746"/>
            <a:ext cx="7200899" cy="5716499"/>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indent="-252413" algn="ctr">
              <a:lnSpc>
                <a:spcPts val="2184"/>
              </a:lnSpc>
              <a:buNone/>
            </a:pPr>
            <a:r>
              <a:rPr lang="uk" sz="2000" b="1" dirty="0">
                <a:solidFill>
                  <a:srgbClr val="262626"/>
                </a:solidFill>
                <a:effectLst>
                  <a:outerShdw blurRad="38100" dist="38100" dir="2700000" algn="tl">
                    <a:srgbClr val="000000">
                      <a:alpha val="43137"/>
                    </a:srgbClr>
                  </a:outerShdw>
                </a:effectLst>
                <a:latin typeface="Segoe UI"/>
              </a:rPr>
              <a:t> </a:t>
            </a:r>
          </a:p>
          <a:p>
            <a:pPr indent="393700" algn="just">
              <a:lnSpc>
                <a:spcPct val="150000"/>
              </a:lnSpc>
            </a:pPr>
            <a:r>
              <a:rPr lang="uk-UA" sz="2000" dirty="0">
                <a:latin typeface="Segoe UI" panose="020B0502040204020203" pitchFamily="34" charset="0"/>
                <a:cs typeface="Segoe UI" panose="020B0502040204020203" pitchFamily="34" charset="0"/>
              </a:rPr>
              <a:t>П. 3. За результатами атестації педагогічного працівника незалежно від обсягу його педагогічного навантаження (кількості навчальних предметів (інтегрованих курсів, дисциплін) встановлюється його відповідність або невідповідність займаній посаді та:</a:t>
            </a:r>
          </a:p>
          <a:p>
            <a:pPr indent="393700" algn="just">
              <a:lnSpc>
                <a:spcPct val="150000"/>
              </a:lnSpc>
            </a:pPr>
            <a:r>
              <a:rPr lang="uk" sz="2000" dirty="0">
                <a:solidFill>
                  <a:srgbClr val="262626"/>
                </a:solidFill>
                <a:latin typeface="Segoe UI" panose="020B0502040204020203" pitchFamily="34" charset="0"/>
                <a:cs typeface="Segoe UI" panose="020B0502040204020203" pitchFamily="34" charset="0"/>
              </a:rPr>
              <a:t>присвоюється (не присвоюється) кваліфікаційна категорія або підтверджується (не підтверджується) раніше присвоєна кваліфікаційна категорія;</a:t>
            </a:r>
          </a:p>
          <a:p>
            <a:pPr algn="just">
              <a:lnSpc>
                <a:spcPct val="150000"/>
              </a:lnSpc>
            </a:pPr>
            <a:r>
              <a:rPr lang="uk" sz="2000" dirty="0">
                <a:solidFill>
                  <a:srgbClr val="262626"/>
                </a:solidFill>
                <a:latin typeface="Segoe UI" panose="020B0502040204020203" pitchFamily="34" charset="0"/>
                <a:cs typeface="Segoe UI" panose="020B0502040204020203" pitchFamily="34" charset="0"/>
              </a:rPr>
              <a:t>присвоюється (не присвоюється) педагогічне звання, підтверджується (не підтверджується) раніше присвоєне педагогічне звання (у разі наявності).</a:t>
            </a: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8" name="Місце для вмісту 7"/>
          <p:cNvSpPr>
            <a:spLocks noGrp="1"/>
          </p:cNvSpPr>
          <p:nvPr>
            <p:ph sz="half" idx="2"/>
          </p:nvPr>
        </p:nvSpPr>
        <p:spPr>
          <a:xfrm flipV="1">
            <a:off x="457200" y="1778165"/>
            <a:ext cx="1066800" cy="396710"/>
          </a:xfrm>
        </p:spPr>
        <p:txBody>
          <a:bodyPr>
            <a:normAutofit fontScale="92500" lnSpcReduction="10000"/>
          </a:bodyPr>
          <a:lstStyle/>
          <a:p>
            <a:endParaRPr lang="uk-UA" dirty="0"/>
          </a:p>
        </p:txBody>
      </p:sp>
      <p:sp>
        <p:nvSpPr>
          <p:cNvPr id="22" name="Місце для вмісту 20"/>
          <p:cNvSpPr txBox="1">
            <a:spLocks/>
          </p:cNvSpPr>
          <p:nvPr/>
        </p:nvSpPr>
        <p:spPr>
          <a:xfrm>
            <a:off x="8991599" y="2361268"/>
            <a:ext cx="8115300" cy="6744632"/>
          </a:xfrm>
          <a:prstGeom prst="rect">
            <a:avLst/>
          </a:prstGeo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33387" algn="just">
              <a:lnSpc>
                <a:spcPct val="150000"/>
              </a:lnSpc>
            </a:pPr>
            <a:r>
              <a:rPr lang="uk" sz="2000" dirty="0">
                <a:solidFill>
                  <a:srgbClr val="262626"/>
                </a:solidFill>
                <a:latin typeface="Segoe UI"/>
              </a:rPr>
              <a:t>    Педагогічним працівникам, посади яких не передбачають присвоєння кваліфікаційних категорій за результатами атестації визначається відповідність (невідповідність) займаній посаді та у порядку, визначеному законодавством, встановлюється (підтверджується) </a:t>
            </a:r>
            <a:r>
              <a:rPr lang="uk" sz="2000" b="1" dirty="0">
                <a:solidFill>
                  <a:srgbClr val="262626"/>
                </a:solidFill>
                <a:latin typeface="Segoe UI"/>
              </a:rPr>
              <a:t>тарифний </a:t>
            </a:r>
            <a:r>
              <a:rPr lang="uk" sz="2000" b="1" dirty="0">
                <a:solidFill>
                  <a:srgbClr val="FF0000"/>
                </a:solidFill>
                <a:latin typeface="Segoe UI"/>
              </a:rPr>
              <a:t>  </a:t>
            </a:r>
          </a:p>
          <a:p>
            <a:pPr indent="-252413" algn="just">
              <a:lnSpc>
                <a:spcPct val="150000"/>
              </a:lnSpc>
              <a:buNone/>
            </a:pPr>
            <a:endParaRPr lang="uk" sz="2000" dirty="0">
              <a:solidFill>
                <a:srgbClr val="262626"/>
              </a:solidFill>
              <a:latin typeface="Segoe UI"/>
            </a:endParaRPr>
          </a:p>
          <a:p>
            <a:pPr indent="-252413" algn="just">
              <a:lnSpc>
                <a:spcPct val="150000"/>
              </a:lnSpc>
              <a:buNone/>
            </a:pPr>
            <a:r>
              <a:rPr lang="uk" sz="2000" dirty="0">
                <a:solidFill>
                  <a:srgbClr val="262626"/>
                </a:solidFill>
                <a:latin typeface="Segoe UI"/>
              </a:rPr>
              <a:t>                                                    - керівникам</a:t>
            </a:r>
          </a:p>
          <a:p>
            <a:pPr indent="-252413" algn="just">
              <a:lnSpc>
                <a:spcPct val="150000"/>
              </a:lnSpc>
              <a:buNone/>
            </a:pPr>
            <a:r>
              <a:rPr lang="uk" sz="2000" dirty="0">
                <a:solidFill>
                  <a:srgbClr val="262626"/>
                </a:solidFill>
                <a:latin typeface="Segoe UI"/>
              </a:rPr>
              <a:t>                                                    -заступникам керівника</a:t>
            </a:r>
          </a:p>
          <a:p>
            <a:pPr indent="-252413" algn="just">
              <a:lnSpc>
                <a:spcPct val="150000"/>
              </a:lnSpc>
              <a:buNone/>
            </a:pPr>
            <a:r>
              <a:rPr lang="uk" sz="2000" dirty="0">
                <a:solidFill>
                  <a:srgbClr val="262626"/>
                </a:solidFill>
                <a:latin typeface="Segoe UI"/>
              </a:rPr>
              <a:t>					 -асистентам вчителів;       </a:t>
            </a:r>
          </a:p>
          <a:p>
            <a:pPr indent="-252413" algn="just">
              <a:lnSpc>
                <a:spcPct val="150000"/>
              </a:lnSpc>
              <a:buNone/>
            </a:pPr>
            <a:r>
              <a:rPr lang="uk" sz="2000" dirty="0">
                <a:solidFill>
                  <a:srgbClr val="262626"/>
                </a:solidFill>
                <a:latin typeface="Segoe UI"/>
              </a:rPr>
              <a:t>                                                     -керівникам гуртків</a:t>
            </a:r>
          </a:p>
          <a:p>
            <a:pPr indent="-252413" algn="just">
              <a:lnSpc>
                <a:spcPct val="150000"/>
              </a:lnSpc>
              <a:buNone/>
            </a:pPr>
            <a:endParaRPr lang="uk" sz="2000" dirty="0">
              <a:solidFill>
                <a:srgbClr val="262626"/>
              </a:solidFill>
              <a:latin typeface="Segoe UI"/>
            </a:endParaRPr>
          </a:p>
          <a:p>
            <a:pPr indent="-252413" algn="just">
              <a:lnSpc>
                <a:spcPct val="150000"/>
              </a:lnSpc>
              <a:buNone/>
            </a:pPr>
            <a:endParaRPr lang="uk" sz="2000" dirty="0">
              <a:solidFill>
                <a:srgbClr val="262626"/>
              </a:solidFill>
              <a:latin typeface="Segoe UI"/>
            </a:endParaRPr>
          </a:p>
          <a:p>
            <a:pPr indent="-252413" algn="just">
              <a:lnSpc>
                <a:spcPct val="150000"/>
              </a:lnSpc>
              <a:buNone/>
            </a:pPr>
            <a:endParaRPr lang="uk" sz="2000" dirty="0">
              <a:solidFill>
                <a:srgbClr val="262626"/>
              </a:solidFill>
              <a:latin typeface="Segoe UI"/>
            </a:endParaRPr>
          </a:p>
          <a:p>
            <a:pPr indent="-252413" algn="just">
              <a:lnSpc>
                <a:spcPct val="150000"/>
              </a:lnSpc>
              <a:buNone/>
            </a:pPr>
            <a:endParaRPr lang="uk" sz="2000" dirty="0">
              <a:solidFill>
                <a:srgbClr val="262626"/>
              </a:solidFill>
              <a:latin typeface="Segoe UI"/>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3372" y="6178004"/>
            <a:ext cx="2750575" cy="151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D33EDD44-A7E6-40F9-BF42-8A6BFB20AF1C}"/>
              </a:ext>
            </a:extLst>
          </p:cNvPr>
          <p:cNvSpPr txBox="1"/>
          <p:nvPr/>
        </p:nvSpPr>
        <p:spPr>
          <a:xfrm>
            <a:off x="11018660" y="5282037"/>
            <a:ext cx="1175970" cy="369332"/>
          </a:xfrm>
          <a:prstGeom prst="rect">
            <a:avLst/>
          </a:prstGeom>
          <a:noFill/>
        </p:spPr>
        <p:txBody>
          <a:bodyPr wrap="square">
            <a:spAutoFit/>
          </a:bodyPr>
          <a:lstStyle/>
          <a:p>
            <a:r>
              <a:rPr lang="uk" sz="1800" b="1" dirty="0">
                <a:solidFill>
                  <a:schemeClr val="accent1">
                    <a:lumMod val="75000"/>
                  </a:schemeClr>
                </a:solidFill>
                <a:latin typeface="Segoe UI"/>
              </a:rPr>
              <a:t>КОМУ?</a:t>
            </a:r>
            <a:endParaRPr lang="uk-UA" dirty="0">
              <a:solidFill>
                <a:schemeClr val="accent1">
                  <a:lumMod val="75000"/>
                </a:schemeClr>
              </a:solidFill>
            </a:endParaRPr>
          </a:p>
        </p:txBody>
      </p:sp>
    </p:spTree>
    <p:extLst>
      <p:ext uri="{BB962C8B-B14F-4D97-AF65-F5344CB8AC3E}">
        <p14:creationId xmlns:p14="http://schemas.microsoft.com/office/powerpoint/2010/main" val="1000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086" y="7962900"/>
            <a:ext cx="1600200" cy="1943100"/>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819401" y="421520"/>
            <a:ext cx="11184394" cy="1064380"/>
          </a:xfrm>
        </p:spPr>
        <p:txBody>
          <a:bodyPr>
            <a:normAutofit fontScale="90000"/>
          </a:bodyPr>
          <a:lstStyle/>
          <a:p>
            <a:r>
              <a:rPr lang="uk-UA" dirty="0">
                <a:latin typeface="Arial" panose="020B0604020202020204" pitchFamily="34" charset="0"/>
                <a:cs typeface="Arial" panose="020B0604020202020204" pitchFamily="34" charset="0"/>
              </a:rPr>
              <a:t>Зміни у присвоєнні </a:t>
            </a:r>
            <a:r>
              <a:rPr lang="uk-UA" dirty="0" err="1">
                <a:latin typeface="Arial" panose="020B0604020202020204" pitchFamily="34" charset="0"/>
                <a:cs typeface="Arial" panose="020B0604020202020204" pitchFamily="34" charset="0"/>
              </a:rPr>
              <a:t>кваліфікаціних</a:t>
            </a:r>
            <a:r>
              <a:rPr lang="uk-UA" dirty="0">
                <a:latin typeface="Arial" panose="020B0604020202020204" pitchFamily="34" charset="0"/>
                <a:cs typeface="Arial" panose="020B0604020202020204" pitchFamily="34" charset="0"/>
              </a:rPr>
              <a:t> категорій </a:t>
            </a:r>
            <a:br>
              <a:rPr lang="uk-UA" dirty="0">
                <a:solidFill>
                  <a:srgbClr val="CC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dirty="0"/>
          </a:p>
        </p:txBody>
      </p:sp>
      <p:sp>
        <p:nvSpPr>
          <p:cNvPr id="18" name="Місце для тексту 17"/>
          <p:cNvSpPr>
            <a:spLocks noGrp="1"/>
          </p:cNvSpPr>
          <p:nvPr>
            <p:ph type="body" idx="1"/>
          </p:nvPr>
        </p:nvSpPr>
        <p:spPr>
          <a:xfrm>
            <a:off x="3030995" y="1531199"/>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0" name="Місце для тексту 19"/>
          <p:cNvSpPr>
            <a:spLocks noGrp="1"/>
          </p:cNvSpPr>
          <p:nvPr>
            <p:ph type="body" sz="quarter" idx="3"/>
          </p:nvPr>
        </p:nvSpPr>
        <p:spPr>
          <a:xfrm>
            <a:off x="5181600" y="1466804"/>
            <a:ext cx="9448800"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graphicFrame>
        <p:nvGraphicFramePr>
          <p:cNvPr id="9" name="Місце для вмісту 8"/>
          <p:cNvGraphicFramePr>
            <a:graphicFrameLocks noGrp="1"/>
          </p:cNvGraphicFramePr>
          <p:nvPr>
            <p:ph sz="half" idx="2"/>
            <p:extLst>
              <p:ext uri="{D42A27DB-BD31-4B8C-83A1-F6EECF244321}">
                <p14:modId xmlns:p14="http://schemas.microsoft.com/office/powerpoint/2010/main" val="1270018938"/>
              </p:ext>
            </p:extLst>
          </p:nvPr>
        </p:nvGraphicFramePr>
        <p:xfrm>
          <a:off x="1676400" y="2324100"/>
          <a:ext cx="14955716" cy="7119690"/>
        </p:xfrm>
        <a:graphic>
          <a:graphicData uri="http://schemas.openxmlformats.org/drawingml/2006/table">
            <a:tbl>
              <a:tblPr>
                <a:effectLst>
                  <a:outerShdw blurRad="76200" dist="12700" dir="2700000" sy="-23000" kx="-800400" algn="bl" rotWithShape="0">
                    <a:prstClr val="black">
                      <a:alpha val="20000"/>
                    </a:prstClr>
                  </a:outerShdw>
                </a:effectLst>
              </a:tblPr>
              <a:tblGrid>
                <a:gridCol w="3564081">
                  <a:extLst>
                    <a:ext uri="{9D8B030D-6E8A-4147-A177-3AD203B41FA5}">
                      <a16:colId xmlns:a16="http://schemas.microsoft.com/office/drawing/2014/main" val="20000"/>
                    </a:ext>
                  </a:extLst>
                </a:gridCol>
                <a:gridCol w="11391635">
                  <a:extLst>
                    <a:ext uri="{9D8B030D-6E8A-4147-A177-3AD203B41FA5}">
                      <a16:colId xmlns:a16="http://schemas.microsoft.com/office/drawing/2014/main" val="20001"/>
                    </a:ext>
                  </a:extLst>
                </a:gridCol>
              </a:tblGrid>
              <a:tr h="1515295">
                <a:tc>
                  <a:txBody>
                    <a:bodyPr/>
                    <a:lstStyle/>
                    <a:p>
                      <a:pPr marL="114300" indent="0" algn="ctr">
                        <a:lnSpc>
                          <a:spcPts val="1860"/>
                        </a:lnSpc>
                      </a:pPr>
                      <a:r>
                        <a:rPr lang="uk" sz="2000" b="1" dirty="0">
                          <a:solidFill>
                            <a:srgbClr val="262626"/>
                          </a:solidFill>
                          <a:effectLst>
                            <a:outerShdw blurRad="38100" dist="38100" dir="2700000" algn="tl">
                              <a:srgbClr val="000000">
                                <a:alpha val="43137"/>
                              </a:srgbClr>
                            </a:outerShdw>
                          </a:effectLst>
                          <a:latin typeface="Segoe UI"/>
                        </a:rPr>
                        <a:t>спеціаліст</a:t>
                      </a:r>
                    </a:p>
                  </a:txBody>
                  <a:tcPr marL="0" marR="0" marT="0" marB="0" anchor="ctr">
                    <a:solidFill>
                      <a:srgbClr val="FFCCFF"/>
                    </a:solidFill>
                  </a:tcPr>
                </a:tc>
                <a:tc>
                  <a:txBody>
                    <a:bodyPr/>
                    <a:lstStyle/>
                    <a:p>
                      <a:pPr marL="342900" indent="0">
                        <a:lnSpc>
                          <a:spcPct val="150000"/>
                        </a:lnSpc>
                      </a:pPr>
                      <a:r>
                        <a:rPr lang="uk" sz="2000" dirty="0">
                          <a:solidFill>
                            <a:srgbClr val="262626"/>
                          </a:solidFill>
                          <a:latin typeface="Segoe UI"/>
                        </a:rPr>
                        <a:t>освітній рівень фаховий молодший бакалавр (освітньо -кваліфікаційний рівень молодший спеціаліст), молодший бакалавр, бакалавр чи магістр (освітньо-кваліфікаційний рівень спеціаліст)</a:t>
                      </a:r>
                    </a:p>
                  </a:txBody>
                  <a:tcPr marL="0" marR="0" marT="0" marB="0" anchor="ctr">
                    <a:solidFill>
                      <a:srgbClr val="FFCCFF"/>
                    </a:solidFill>
                  </a:tcPr>
                </a:tc>
                <a:extLst>
                  <a:ext uri="{0D108BD9-81ED-4DB2-BD59-A6C34878D82A}">
                    <a16:rowId xmlns:a16="http://schemas.microsoft.com/office/drawing/2014/main" val="10000"/>
                  </a:ext>
                </a:extLst>
              </a:tr>
              <a:tr h="2204443">
                <a:tc>
                  <a:txBody>
                    <a:bodyPr/>
                    <a:lstStyle/>
                    <a:p>
                      <a:pPr marL="114300" indent="0" algn="ctr">
                        <a:lnSpc>
                          <a:spcPts val="1992"/>
                        </a:lnSpc>
                      </a:pPr>
                      <a:r>
                        <a:rPr lang="uk" sz="2000" b="1" dirty="0">
                          <a:solidFill>
                            <a:srgbClr val="262626"/>
                          </a:solidFill>
                          <a:effectLst>
                            <a:outerShdw blurRad="38100" dist="38100" dir="2700000" algn="tl">
                              <a:srgbClr val="000000">
                                <a:alpha val="43137"/>
                              </a:srgbClr>
                            </a:outerShdw>
                          </a:effectLst>
                          <a:latin typeface="Segoe UI"/>
                        </a:rPr>
                        <a:t>спеціаліст другої категорії</a:t>
                      </a:r>
                    </a:p>
                  </a:txBody>
                  <a:tcPr marL="0" marR="0" marT="0" marB="0" anchor="ctr">
                    <a:solidFill>
                      <a:schemeClr val="accent6">
                        <a:lumMod val="40000"/>
                        <a:lumOff val="60000"/>
                      </a:schemeClr>
                    </a:solidFill>
                  </a:tcPr>
                </a:tc>
                <a:tc>
                  <a:txBody>
                    <a:bodyPr/>
                    <a:lstStyle/>
                    <a:p>
                      <a:pPr marL="342900" indent="0">
                        <a:lnSpc>
                          <a:spcPct val="150000"/>
                        </a:lnSpc>
                      </a:pPr>
                      <a:r>
                        <a:rPr lang="uk" sz="2000" dirty="0">
                          <a:solidFill>
                            <a:srgbClr val="262626"/>
                          </a:solidFill>
                          <a:latin typeface="Segoe UI"/>
                        </a:rPr>
                        <a:t>освітній рівень молодший бакалавр (освітньо-кваліфікаційний рівень молодший спеціаліст), бакалавр чи магістр (освітньо -кваліфікаційний рівень спеціаліст) (для працівників закладів дошкільної освіти також освітньо-професійний ступінь фаховий молодший бакалавр), стаж роботи на посадах педагогічних працівників не менше ніж </a:t>
                      </a:r>
                      <a:r>
                        <a:rPr lang="uk" sz="2000" b="1" dirty="0">
                          <a:solidFill>
                            <a:srgbClr val="262626"/>
                          </a:solidFill>
                          <a:latin typeface="Segoe UI"/>
                        </a:rPr>
                        <a:t>три роки</a:t>
                      </a:r>
                    </a:p>
                  </a:txBody>
                  <a:tcPr marL="0" marR="0" marT="0" marB="0" anchor="ctr">
                    <a:solidFill>
                      <a:schemeClr val="accent6">
                        <a:lumMod val="40000"/>
                        <a:lumOff val="60000"/>
                      </a:schemeClr>
                    </a:solidFill>
                  </a:tcPr>
                </a:tc>
                <a:extLst>
                  <a:ext uri="{0D108BD9-81ED-4DB2-BD59-A6C34878D82A}">
                    <a16:rowId xmlns:a16="http://schemas.microsoft.com/office/drawing/2014/main" val="10001"/>
                  </a:ext>
                </a:extLst>
              </a:tr>
              <a:tr h="2196141">
                <a:tc>
                  <a:txBody>
                    <a:bodyPr/>
                    <a:lstStyle/>
                    <a:p>
                      <a:pPr marL="114300" indent="0" algn="ctr">
                        <a:lnSpc>
                          <a:spcPts val="1992"/>
                        </a:lnSpc>
                      </a:pPr>
                      <a:r>
                        <a:rPr lang="uk" sz="2000" b="1" dirty="0">
                          <a:solidFill>
                            <a:srgbClr val="262626"/>
                          </a:solidFill>
                          <a:effectLst>
                            <a:outerShdw blurRad="38100" dist="38100" dir="2700000" algn="tl">
                              <a:srgbClr val="000000">
                                <a:alpha val="43137"/>
                              </a:srgbClr>
                            </a:outerShdw>
                          </a:effectLst>
                          <a:latin typeface="Segoe UI"/>
                        </a:rPr>
                        <a:t>спеціаліст першої категорії</a:t>
                      </a:r>
                    </a:p>
                  </a:txBody>
                  <a:tcPr marL="0" marR="0" marT="0" marB="0" anchor="ctr">
                    <a:solidFill>
                      <a:schemeClr val="accent3">
                        <a:lumMod val="40000"/>
                        <a:lumOff val="60000"/>
                      </a:schemeClr>
                    </a:solidFill>
                  </a:tcPr>
                </a:tc>
                <a:tc>
                  <a:txBody>
                    <a:bodyPr/>
                    <a:lstStyle/>
                    <a:p>
                      <a:pPr marL="342900" indent="0">
                        <a:lnSpc>
                          <a:spcPct val="150000"/>
                        </a:lnSpc>
                      </a:pPr>
                      <a:r>
                        <a:rPr lang="uk" sz="2000" dirty="0">
                          <a:solidFill>
                            <a:srgbClr val="262626"/>
                          </a:solidFill>
                          <a:latin typeface="Segoe UI"/>
                        </a:rPr>
                        <a:t>освітній рівень бакалавр, магістр (освітньо-кваліфікаційний рівень спеціаліст) (для працівників закладів дошкільної освіти також освітньо-професійний ступінь фаховий молодший бакалавр або ступінь вищої освіти молодший бакалавр (освітньо-кваліфікаційний рівень молодший спеціаліст), стаж роботи на посадах педагогічних працівників не менше ніж </a:t>
                      </a:r>
                      <a:r>
                        <a:rPr lang="uk" sz="2000" b="1" dirty="0">
                          <a:solidFill>
                            <a:srgbClr val="262626"/>
                          </a:solidFill>
                          <a:latin typeface="Segoe UI"/>
                        </a:rPr>
                        <a:t>п'ять років</a:t>
                      </a:r>
                    </a:p>
                  </a:txBody>
                  <a:tcPr marL="0" marR="0" marT="0" marB="0" anchor="ctr">
                    <a:solidFill>
                      <a:schemeClr val="accent3">
                        <a:lumMod val="40000"/>
                        <a:lumOff val="60000"/>
                      </a:schemeClr>
                    </a:solidFill>
                  </a:tcPr>
                </a:tc>
                <a:extLst>
                  <a:ext uri="{0D108BD9-81ED-4DB2-BD59-A6C34878D82A}">
                    <a16:rowId xmlns:a16="http://schemas.microsoft.com/office/drawing/2014/main" val="10002"/>
                  </a:ext>
                </a:extLst>
              </a:tr>
              <a:tr h="1170721">
                <a:tc>
                  <a:txBody>
                    <a:bodyPr/>
                    <a:lstStyle/>
                    <a:p>
                      <a:pPr marL="114300" indent="0" algn="ctr">
                        <a:lnSpc>
                          <a:spcPts val="2016"/>
                        </a:lnSpc>
                      </a:pPr>
                      <a:r>
                        <a:rPr lang="uk" sz="2000" b="1" dirty="0">
                          <a:solidFill>
                            <a:srgbClr val="262626"/>
                          </a:solidFill>
                          <a:effectLst>
                            <a:outerShdw blurRad="38100" dist="38100" dir="2700000" algn="tl">
                              <a:srgbClr val="000000">
                                <a:alpha val="43137"/>
                              </a:srgbClr>
                            </a:outerShdw>
                          </a:effectLst>
                          <a:latin typeface="Segoe UI"/>
                        </a:rPr>
                        <a:t>спеціаліст вищої категорії</a:t>
                      </a:r>
                    </a:p>
                  </a:txBody>
                  <a:tcPr marL="0" marR="0" marT="0" marB="0" anchor="ctr">
                    <a:solidFill>
                      <a:srgbClr val="FFFFCC"/>
                    </a:solidFill>
                  </a:tcPr>
                </a:tc>
                <a:tc>
                  <a:txBody>
                    <a:bodyPr/>
                    <a:lstStyle/>
                    <a:p>
                      <a:pPr marL="342900" indent="0">
                        <a:lnSpc>
                          <a:spcPts val="1992"/>
                        </a:lnSpc>
                      </a:pPr>
                      <a:r>
                        <a:rPr lang="uk" sz="2000" dirty="0">
                          <a:solidFill>
                            <a:srgbClr val="262626"/>
                          </a:solidFill>
                          <a:latin typeface="Segoe UI"/>
                        </a:rPr>
                        <a:t>освітній рівень магістр (освітньо-кваліфікаційний рівень спеціаліст), стаж роботи на посадах педагогічних працівників не менше ніж </a:t>
                      </a:r>
                      <a:r>
                        <a:rPr lang="uk" sz="2000" b="1" dirty="0">
                          <a:solidFill>
                            <a:srgbClr val="262626"/>
                          </a:solidFill>
                          <a:latin typeface="Segoe UI"/>
                        </a:rPr>
                        <a:t>сім років</a:t>
                      </a:r>
                    </a:p>
                  </a:txBody>
                  <a:tcPr marL="0" marR="0" marT="0" marB="0" anchor="c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087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352800" y="587544"/>
            <a:ext cx="10744200" cy="45719"/>
          </a:xfrm>
        </p:spPr>
        <p:txBody>
          <a:bodyPr>
            <a:normAutofit fontScale="90000"/>
          </a:bodyPr>
          <a:lstStyle/>
          <a:p>
            <a:br>
              <a:rPr lang="uk-UA" dirty="0"/>
            </a:br>
            <a:r>
              <a:rPr lang="uk-UA" dirty="0">
                <a:latin typeface="Segoe UI" panose="020B0502040204020203" pitchFamily="34" charset="0"/>
                <a:cs typeface="Segoe UI" panose="020B0502040204020203" pitchFamily="34" charset="0"/>
              </a:rPr>
              <a:t>Щодо атестації осіб без педагогічної освіти</a:t>
            </a:r>
          </a:p>
        </p:txBody>
      </p:sp>
      <p:sp>
        <p:nvSpPr>
          <p:cNvPr id="18" name="Місце для тексту 17"/>
          <p:cNvSpPr>
            <a:spLocks noGrp="1"/>
          </p:cNvSpPr>
          <p:nvPr>
            <p:ph type="body" idx="1"/>
          </p:nvPr>
        </p:nvSpPr>
        <p:spPr>
          <a:xfrm>
            <a:off x="2483476" y="1526369"/>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Нове</a:t>
            </a:r>
          </a:p>
        </p:txBody>
      </p:sp>
      <p:sp>
        <p:nvSpPr>
          <p:cNvPr id="19" name="Місце для вмісту 18"/>
          <p:cNvSpPr>
            <a:spLocks noGrp="1"/>
          </p:cNvSpPr>
          <p:nvPr>
            <p:ph sz="half" idx="2"/>
          </p:nvPr>
        </p:nvSpPr>
        <p:spPr>
          <a:xfrm>
            <a:off x="1676400" y="2400300"/>
            <a:ext cx="6477000" cy="5029200"/>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w="165100" prst="coolSlant"/>
          </a:sp3d>
        </p:spPr>
        <p:txBody>
          <a:bodyPr anchor="ctr">
            <a:noAutofit/>
          </a:bodyPr>
          <a:lstStyle/>
          <a:p>
            <a:pPr marR="939800" indent="0" algn="just">
              <a:lnSpc>
                <a:spcPct val="150000"/>
              </a:lnSpc>
              <a:buNone/>
            </a:pPr>
            <a:r>
              <a:rPr lang="uk-UA" sz="2000" dirty="0">
                <a:latin typeface="Segoe UI" panose="020B0502040204020203" pitchFamily="34" charset="0"/>
                <a:cs typeface="Segoe UI" panose="020B0502040204020203" pitchFamily="34" charset="0"/>
              </a:rPr>
              <a:t>Педагогічному працівнику, який має </a:t>
            </a:r>
            <a:r>
              <a:rPr lang="uk-UA" sz="2000" dirty="0" err="1">
                <a:latin typeface="Segoe UI" panose="020B0502040204020203" pitchFamily="34" charset="0"/>
                <a:cs typeface="Segoe UI" panose="020B0502040204020203" pitchFamily="34" charset="0"/>
              </a:rPr>
              <a:t>освітньо</a:t>
            </a:r>
            <a:r>
              <a:rPr lang="uk-UA" sz="2000" dirty="0">
                <a:latin typeface="Segoe UI" panose="020B0502040204020203" pitchFamily="34" charset="0"/>
                <a:cs typeface="Segoe UI" panose="020B0502040204020203" pitchFamily="34" charset="0"/>
              </a:rPr>
              <a:t>-науковий/</a:t>
            </a:r>
            <a:r>
              <a:rPr lang="uk-UA" sz="2000" dirty="0" err="1">
                <a:latin typeface="Segoe UI" panose="020B0502040204020203" pitchFamily="34" charset="0"/>
                <a:cs typeface="Segoe UI" panose="020B0502040204020203" pitchFamily="34" charset="0"/>
              </a:rPr>
              <a:t>освітньо</a:t>
            </a:r>
            <a:r>
              <a:rPr lang="uk-UA" sz="2000" dirty="0">
                <a:latin typeface="Segoe UI" panose="020B0502040204020203" pitchFamily="34" charset="0"/>
                <a:cs typeface="Segoe UI" panose="020B0502040204020203" pitchFamily="34" charset="0"/>
              </a:rPr>
              <a:t>-творчий, науковий ступінь, за результатами атестації </a:t>
            </a:r>
            <a:r>
              <a:rPr lang="uk-UA" sz="2000" b="1" dirty="0">
                <a:latin typeface="Segoe UI" panose="020B0502040204020203" pitchFamily="34" charset="0"/>
                <a:cs typeface="Segoe UI" panose="020B0502040204020203" pitchFamily="34" charset="0"/>
              </a:rPr>
              <a:t>без дотримання послідовності </a:t>
            </a:r>
            <a:r>
              <a:rPr lang="uk-UA" sz="2000" dirty="0">
                <a:latin typeface="Segoe UI" panose="020B0502040204020203" pitchFamily="34" charset="0"/>
                <a:cs typeface="Segoe UI" panose="020B0502040204020203" pitchFamily="34" charset="0"/>
              </a:rPr>
              <a:t>на присвоєння може бути присвоєна кваліфікаційна категорія "спеціаліст вищої категорії", за умови наявності в нього стажу роботи на посадах педагогічних працівників </a:t>
            </a:r>
            <a:r>
              <a:rPr lang="uk-UA" sz="2000" b="1" dirty="0">
                <a:latin typeface="Segoe UI" panose="020B0502040204020203" pitchFamily="34" charset="0"/>
                <a:cs typeface="Segoe UI" panose="020B0502040204020203" pitchFamily="34" charset="0"/>
              </a:rPr>
              <a:t>не менше ніж один рік.</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Місце для вмісту 20"/>
          <p:cNvSpPr>
            <a:spLocks noGrp="1"/>
          </p:cNvSpPr>
          <p:nvPr>
            <p:ph sz="quarter" idx="4"/>
          </p:nvPr>
        </p:nvSpPr>
        <p:spPr>
          <a:xfrm>
            <a:off x="9448800" y="2089931"/>
            <a:ext cx="6858000" cy="5370531"/>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marL="0" indent="0" algn="just">
              <a:lnSpc>
                <a:spcPct val="150000"/>
              </a:lnSpc>
              <a:buNone/>
            </a:pPr>
            <a:r>
              <a:rPr lang="uk-UA" sz="2000" dirty="0">
                <a:latin typeface="Segoe UI" panose="020B0502040204020203" pitchFamily="34" charset="0"/>
                <a:cs typeface="Segoe UI" panose="020B0502040204020203" pitchFamily="34" charset="0"/>
              </a:rPr>
              <a:t>	</a:t>
            </a:r>
          </a:p>
          <a:p>
            <a:pPr marL="0" indent="0" algn="just">
              <a:lnSpc>
                <a:spcPct val="150000"/>
              </a:lnSpc>
              <a:buNone/>
            </a:pPr>
            <a:r>
              <a:rPr lang="uk-UA" sz="2000" dirty="0">
                <a:latin typeface="Segoe UI" panose="020B0502040204020203" pitchFamily="34" charset="0"/>
                <a:cs typeface="Segoe UI" panose="020B0502040204020203" pitchFamily="34" charset="0"/>
              </a:rPr>
              <a:t>	Особи, </a:t>
            </a:r>
            <a:r>
              <a:rPr lang="uk-UA" sz="2000" b="1" dirty="0">
                <a:latin typeface="Segoe UI" panose="020B0502040204020203" pitchFamily="34" charset="0"/>
                <a:cs typeface="Segoe UI" panose="020B0502040204020203" pitchFamily="34" charset="0"/>
              </a:rPr>
              <a:t>які не мають педагогічної освіти</a:t>
            </a:r>
            <a:r>
              <a:rPr lang="uk-UA" sz="2000" dirty="0">
                <a:latin typeface="Segoe UI" panose="020B0502040204020203" pitchFamily="34" charset="0"/>
                <a:cs typeface="Segoe UI" panose="020B0502040204020203" pitchFamily="34" charset="0"/>
              </a:rPr>
              <a:t>, але мають стаж роботи в одній із галузей економіки </a:t>
            </a:r>
            <a:r>
              <a:rPr lang="uk-UA" sz="2000" i="1" dirty="0">
                <a:latin typeface="Segoe UI" panose="020B0502040204020203" pitchFamily="34" charset="0"/>
                <a:cs typeface="Segoe UI" panose="020B0502040204020203" pitchFamily="34" charset="0"/>
              </a:rPr>
              <a:t>(крім освітньої</a:t>
            </a:r>
            <a:r>
              <a:rPr lang="uk-UA" sz="2000" dirty="0">
                <a:latin typeface="Segoe UI" panose="020B0502040204020203" pitchFamily="34" charset="0"/>
                <a:cs typeface="Segoe UI" panose="020B0502040204020203" pitchFamily="34" charset="0"/>
              </a:rPr>
              <a:t>) та працюють на посадах педагогічних працівників, атестуються як педагогічні працівники без дотримання послідовності на присвоєння кваліфікаційної категорії:</a:t>
            </a:r>
          </a:p>
          <a:p>
            <a:pPr algn="just">
              <a:lnSpc>
                <a:spcPct val="150000"/>
              </a:lnSpc>
            </a:pPr>
            <a:r>
              <a:rPr lang="uk-UA" sz="2000" dirty="0">
                <a:latin typeface="Segoe UI" panose="020B0502040204020203" pitchFamily="34" charset="0"/>
                <a:cs typeface="Segoe UI" panose="020B0502040204020203" pitchFamily="34" charset="0"/>
              </a:rPr>
              <a:t>"спеціаліст другої категорії" за наявності </a:t>
            </a:r>
            <a:r>
              <a:rPr lang="uk-UA" sz="2000" b="1" dirty="0">
                <a:latin typeface="Segoe UI" panose="020B0502040204020203" pitchFamily="34" charset="0"/>
                <a:cs typeface="Segoe UI" panose="020B0502040204020203" pitchFamily="34" charset="0"/>
              </a:rPr>
              <a:t>не менше двох років стажу роботи;</a:t>
            </a:r>
          </a:p>
          <a:p>
            <a:pPr algn="just">
              <a:lnSpc>
                <a:spcPct val="150000"/>
              </a:lnSpc>
            </a:pPr>
            <a:r>
              <a:rPr lang="uk-UA" sz="2000" dirty="0">
                <a:latin typeface="Segoe UI" panose="020B0502040204020203" pitchFamily="34" charset="0"/>
                <a:cs typeface="Segoe UI" panose="020B0502040204020203" pitchFamily="34" charset="0"/>
              </a:rPr>
              <a:t>"спеціаліст першої категорії" - </a:t>
            </a:r>
            <a:r>
              <a:rPr lang="uk-UA" sz="2000" b="1" dirty="0">
                <a:latin typeface="Segoe UI" panose="020B0502040204020203" pitchFamily="34" charset="0"/>
                <a:cs typeface="Segoe UI" panose="020B0502040204020203" pitchFamily="34" charset="0"/>
              </a:rPr>
              <a:t>не менше п'яти років</a:t>
            </a:r>
            <a:r>
              <a:rPr lang="uk-UA" sz="2000" dirty="0">
                <a:latin typeface="Segoe UI" panose="020B0502040204020203" pitchFamily="34" charset="0"/>
                <a:cs typeface="Segoe UI" panose="020B0502040204020203" pitchFamily="34" charset="0"/>
              </a:rPr>
              <a:t>;</a:t>
            </a:r>
          </a:p>
          <a:p>
            <a:pPr algn="just">
              <a:lnSpc>
                <a:spcPct val="150000"/>
              </a:lnSpc>
            </a:pPr>
            <a:r>
              <a:rPr lang="uk-UA" sz="2000" dirty="0">
                <a:latin typeface="Segoe UI" panose="020B0502040204020203" pitchFamily="34" charset="0"/>
                <a:cs typeface="Segoe UI" panose="020B0502040204020203" pitchFamily="34" charset="0"/>
              </a:rPr>
              <a:t>"спеціаліст вищої категорії" - </a:t>
            </a:r>
            <a:r>
              <a:rPr lang="uk-UA" sz="2000" b="1" dirty="0">
                <a:latin typeface="Segoe UI" panose="020B0502040204020203" pitchFamily="34" charset="0"/>
                <a:cs typeface="Segoe UI" panose="020B0502040204020203" pitchFamily="34" charset="0"/>
              </a:rPr>
              <a:t>не менше семи років</a:t>
            </a:r>
            <a:r>
              <a:rPr lang="uk-UA" sz="2000" dirty="0">
                <a:latin typeface="Segoe UI" panose="020B0502040204020203" pitchFamily="34" charset="0"/>
                <a:cs typeface="Segoe UI" panose="020B0502040204020203" pitchFamily="34" charset="0"/>
              </a:rPr>
              <a:t>.</a:t>
            </a:r>
          </a:p>
          <a:p>
            <a:pPr indent="0" algn="just">
              <a:lnSpc>
                <a:spcPct val="150000"/>
              </a:lnSpc>
              <a:buNone/>
            </a:pPr>
            <a:endParaRPr lang="uk" sz="2000" b="1" dirty="0">
              <a:solidFill>
                <a:srgbClr val="262626"/>
              </a:solidFill>
              <a:latin typeface="Segoe UI"/>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Tree>
    <p:extLst>
      <p:ext uri="{BB962C8B-B14F-4D97-AF65-F5344CB8AC3E}">
        <p14:creationId xmlns:p14="http://schemas.microsoft.com/office/powerpoint/2010/main" val="32323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991997" y="493474"/>
            <a:ext cx="9571603" cy="1284755"/>
          </a:xfrm>
        </p:spPr>
        <p:txBody>
          <a:bodyPr>
            <a:normAutofit fontScale="90000"/>
          </a:bodyPr>
          <a:lstStyle/>
          <a:p>
            <a:pPr>
              <a:lnSpc>
                <a:spcPct val="150000"/>
              </a:lnSpc>
            </a:pPr>
            <a:br>
              <a:rPr lang="uk" b="1" dirty="0">
                <a:solidFill>
                  <a:srgbClr val="262626"/>
                </a:solidFill>
                <a:latin typeface="Segoe UI"/>
              </a:rPr>
            </a:br>
            <a:r>
              <a:rPr lang="uk" b="1" dirty="0">
                <a:solidFill>
                  <a:srgbClr val="262626"/>
                </a:solidFill>
                <a:latin typeface="Segoe UI"/>
              </a:rPr>
              <a:t> </a:t>
            </a:r>
            <a:br>
              <a:rPr lang="uk" sz="2700" b="1" dirty="0">
                <a:solidFill>
                  <a:srgbClr val="262626"/>
                </a:solidFill>
                <a:latin typeface="Segoe UI"/>
              </a:rPr>
            </a:br>
            <a:br>
              <a:rPr lang="uk" sz="2700" b="1" dirty="0">
                <a:solidFill>
                  <a:srgbClr val="262626"/>
                </a:solidFill>
                <a:latin typeface="Segoe UI"/>
              </a:rPr>
            </a:br>
            <a:endParaRPr lang="uk" sz="2700" b="1" dirty="0">
              <a:solidFill>
                <a:srgbClr val="262626"/>
              </a:solidFill>
              <a:latin typeface="Segoe UI"/>
            </a:endParaRPr>
          </a:p>
        </p:txBody>
      </p:sp>
      <p:sp>
        <p:nvSpPr>
          <p:cNvPr id="18" name="Місце для тексту 17"/>
          <p:cNvSpPr>
            <a:spLocks noGrp="1"/>
          </p:cNvSpPr>
          <p:nvPr>
            <p:ph type="body" idx="1"/>
          </p:nvPr>
        </p:nvSpPr>
        <p:spPr>
          <a:xfrm>
            <a:off x="2514600" y="1515100"/>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5" name="Прямокутник 4"/>
          <p:cNvSpPr/>
          <p:nvPr/>
        </p:nvSpPr>
        <p:spPr>
          <a:xfrm>
            <a:off x="1676400" y="2552700"/>
            <a:ext cx="12117343" cy="5132174"/>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uk-UA" sz="2000" dirty="0">
                <a:latin typeface="Segoe UI" panose="020B0502040204020203" pitchFamily="34" charset="0"/>
                <a:cs typeface="Segoe UI" panose="020B0502040204020203" pitchFamily="34" charset="0"/>
              </a:rPr>
              <a:t>Кваліфікаційну категорію </a:t>
            </a:r>
            <a:r>
              <a:rPr lang="uk-UA" sz="2000" b="1" dirty="0">
                <a:latin typeface="Segoe UI" panose="020B0502040204020203" pitchFamily="34" charset="0"/>
                <a:cs typeface="Segoe UI" panose="020B0502040204020203" pitchFamily="34" charset="0"/>
              </a:rPr>
              <a:t>«спеціаліст другої категорії»</a:t>
            </a:r>
            <a:r>
              <a:rPr lang="uk-UA" sz="2000" dirty="0">
                <a:latin typeface="Segoe UI" panose="020B0502040204020203" pitchFamily="34" charset="0"/>
                <a:cs typeface="Segoe UI" panose="020B0502040204020203" pitchFamily="34" charset="0"/>
              </a:rPr>
              <a:t> присвоюють педагогічним працівникам закладів </a:t>
            </a:r>
            <a:r>
              <a:rPr lang="uk-UA" sz="2000" b="1" dirty="0">
                <a:latin typeface="Segoe UI" panose="020B0502040204020203" pitchFamily="34" charset="0"/>
                <a:cs typeface="Segoe UI" panose="020B0502040204020203" pitchFamily="34" charset="0"/>
              </a:rPr>
              <a:t>дошкільної освіти</a:t>
            </a:r>
            <a:r>
              <a:rPr lang="uk-UA" sz="2000" dirty="0">
                <a:latin typeface="Segoe UI" panose="020B0502040204020203" pitchFamily="34" charset="0"/>
                <a:cs typeface="Segoe UI" panose="020B0502040204020203" pitchFamily="34" charset="0"/>
              </a:rPr>
              <a:t>, </a:t>
            </a:r>
            <a:r>
              <a:rPr lang="uk-UA" sz="2000" i="1" u="sng" dirty="0">
                <a:latin typeface="Segoe UI" panose="020B0502040204020203" pitchFamily="34" charset="0"/>
                <a:cs typeface="Segoe UI" panose="020B0502040204020203" pitchFamily="34" charset="0"/>
              </a:rPr>
              <a:t>які мають освітньо-професійний ступінь фахового молодшого бакалавра.</a:t>
            </a:r>
          </a:p>
          <a:p>
            <a:pPr marL="342900" indent="-342900" algn="just">
              <a:lnSpc>
                <a:spcPct val="150000"/>
              </a:lnSpc>
              <a:buFont typeface="Wingdings" panose="05000000000000000000" pitchFamily="2" charset="2"/>
              <a:buChar char="q"/>
            </a:pPr>
            <a:r>
              <a:rPr lang="uk-UA" sz="2000" dirty="0">
                <a:latin typeface="Segoe UI" panose="020B0502040204020203" pitchFamily="34" charset="0"/>
                <a:cs typeface="Segoe UI" panose="020B0502040204020203" pitchFamily="34" charset="0"/>
              </a:rPr>
              <a:t>Кваліфікаційну категорію </a:t>
            </a:r>
            <a:r>
              <a:rPr lang="uk-UA" sz="2000" b="1" dirty="0">
                <a:latin typeface="Segoe UI" panose="020B0502040204020203" pitchFamily="34" charset="0"/>
                <a:cs typeface="Segoe UI" panose="020B0502040204020203" pitchFamily="34" charset="0"/>
              </a:rPr>
              <a:t>«спеціаліст першої категорії» </a:t>
            </a:r>
            <a:r>
              <a:rPr lang="uk-UA" sz="2000" dirty="0">
                <a:latin typeface="Segoe UI" panose="020B0502040204020203" pitchFamily="34" charset="0"/>
                <a:cs typeface="Segoe UI" panose="020B0502040204020203" pitchFamily="34" charset="0"/>
              </a:rPr>
              <a:t>присвоюють педагогічним працівникам закладів дошкільної освіти, </a:t>
            </a:r>
            <a:r>
              <a:rPr lang="uk-UA" sz="2000" i="1" u="sng" dirty="0">
                <a:latin typeface="Segoe UI" panose="020B0502040204020203" pitchFamily="34" charset="0"/>
                <a:cs typeface="Segoe UI" panose="020B0502040204020203" pitchFamily="34" charset="0"/>
              </a:rPr>
              <a:t>які мають освітньо-професійний ступінь фахового молодшого бакалавра або ступінь вищої освіти молодший бакалавр (освітньо-кваліфікаційний рівень молодший спеціаліст).</a:t>
            </a:r>
          </a:p>
          <a:p>
            <a:pPr marL="342900" indent="-342900" algn="just">
              <a:lnSpc>
                <a:spcPct val="150000"/>
              </a:lnSpc>
              <a:buFont typeface="Wingdings" panose="05000000000000000000" pitchFamily="2" charset="2"/>
              <a:buChar char="q"/>
            </a:pPr>
            <a:r>
              <a:rPr lang="uk-UA" sz="2000" dirty="0">
                <a:latin typeface="Segoe UI" panose="020B0502040204020203" pitchFamily="34" charset="0"/>
                <a:cs typeface="Segoe UI" panose="020B0502040204020203" pitchFamily="34" charset="0"/>
              </a:rPr>
              <a:t>Щодо кваліфікаційної категорії </a:t>
            </a:r>
            <a:r>
              <a:rPr lang="uk-UA" sz="2000" b="1" dirty="0">
                <a:latin typeface="Segoe UI" panose="020B0502040204020203" pitchFamily="34" charset="0"/>
                <a:cs typeface="Segoe UI" panose="020B0502040204020203" pitchFamily="34" charset="0"/>
              </a:rPr>
              <a:t>«спеціаліст вищої категорії», </a:t>
            </a:r>
            <a:r>
              <a:rPr lang="uk-UA" sz="2000" dirty="0">
                <a:latin typeface="Segoe UI" panose="020B0502040204020203" pitchFamily="34" charset="0"/>
                <a:cs typeface="Segoe UI" panose="020B0502040204020203" pitchFamily="34" charset="0"/>
              </a:rPr>
              <a:t>то </a:t>
            </a:r>
            <a:r>
              <a:rPr lang="uk-UA" sz="2000" i="1" u="sng" dirty="0">
                <a:latin typeface="Segoe UI" panose="020B0502040204020203" pitchFamily="34" charset="0"/>
                <a:cs typeface="Segoe UI" panose="020B0502040204020203" pitchFamily="34" charset="0"/>
              </a:rPr>
              <a:t>зберігається вимога, що у педагогічного працівника має бути освітній рівень магістр (освітньо-кваліфікаційний рівень спеціаліст).</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9400" y="3086100"/>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3030995" y="530702"/>
            <a:ext cx="10608805" cy="1754326"/>
          </a:xfrm>
          <a:prstGeom prst="rect">
            <a:avLst/>
          </a:prstGeom>
        </p:spPr>
        <p:txBody>
          <a:bodyPr wrap="square">
            <a:spAutoFit/>
          </a:bodyPr>
          <a:lstStyle/>
          <a:p>
            <a:pPr algn="ctr"/>
            <a:r>
              <a:rPr lang="uk-UA" sz="3600" dirty="0">
                <a:latin typeface="Segoe UI" panose="020B0502040204020203" pitchFamily="34" charset="0"/>
                <a:cs typeface="Segoe UI" panose="020B0502040204020203" pitchFamily="34" charset="0"/>
              </a:rPr>
              <a:t>Визначили вимоги до присвоєння кваліфікаційних категорій </a:t>
            </a:r>
          </a:p>
          <a:p>
            <a:pPr algn="ctr"/>
            <a:r>
              <a:rPr lang="uk-UA" sz="3600" dirty="0">
                <a:latin typeface="Segoe UI" panose="020B0502040204020203" pitchFamily="34" charset="0"/>
                <a:cs typeface="Segoe UI" panose="020B0502040204020203" pitchFamily="34" charset="0"/>
              </a:rPr>
              <a:t>педагогам дитсадків.</a:t>
            </a:r>
          </a:p>
        </p:txBody>
      </p:sp>
    </p:spTree>
    <p:extLst>
      <p:ext uri="{BB962C8B-B14F-4D97-AF65-F5344CB8AC3E}">
        <p14:creationId xmlns:p14="http://schemas.microsoft.com/office/powerpoint/2010/main" val="390118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211743"/>
          </a:xfrm>
        </p:spPr>
        <p:txBody>
          <a:bodyPr>
            <a:normAutofit fontScale="90000"/>
          </a:bodyPr>
          <a:lstStyle/>
          <a:p>
            <a:br>
              <a:rPr lang="uk-UA" dirty="0"/>
            </a:br>
            <a:r>
              <a:rPr lang="uk-UA" dirty="0">
                <a:latin typeface="Segoe UI" panose="020B0502040204020203" pitchFamily="34" charset="0"/>
                <a:cs typeface="Segoe UI" panose="020B0502040204020203" pitchFamily="34" charset="0"/>
              </a:rPr>
              <a:t>Присвоєння педагогічних звань</a:t>
            </a:r>
          </a:p>
        </p:txBody>
      </p:sp>
      <p:sp>
        <p:nvSpPr>
          <p:cNvPr id="18" name="Місце для тексту 17"/>
          <p:cNvSpPr>
            <a:spLocks noGrp="1"/>
          </p:cNvSpPr>
          <p:nvPr>
            <p:ph type="body" idx="1"/>
          </p:nvPr>
        </p:nvSpPr>
        <p:spPr>
          <a:xfrm>
            <a:off x="2988065" y="1022308"/>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363200" y="900035"/>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Місце для вмісту 20"/>
          <p:cNvSpPr>
            <a:spLocks noGrp="1"/>
          </p:cNvSpPr>
          <p:nvPr>
            <p:ph sz="quarter" idx="4"/>
          </p:nvPr>
        </p:nvSpPr>
        <p:spPr>
          <a:xfrm>
            <a:off x="3429000" y="2314695"/>
            <a:ext cx="11582400" cy="6491145"/>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marL="0" indent="0" algn="ctr">
              <a:lnSpc>
                <a:spcPct val="150000"/>
              </a:lnSpc>
              <a:buNone/>
            </a:pPr>
            <a:endParaRPr lang="uk" sz="2000" b="1" dirty="0">
              <a:solidFill>
                <a:srgbClr val="262626"/>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0" indent="0" algn="ctr">
              <a:lnSpc>
                <a:spcPct val="150000"/>
              </a:lnSpc>
              <a:buNone/>
            </a:pPr>
            <a:r>
              <a:rPr lang="uk" sz="1800" b="1" dirty="0">
                <a:solidFill>
                  <a:srgbClr val="262626"/>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Педагогічні звання</a:t>
            </a:r>
          </a:p>
          <a:p>
            <a:pPr marL="0" indent="0" algn="just">
              <a:lnSpc>
                <a:spcPct val="150000"/>
              </a:lnSpc>
              <a:buNone/>
            </a:pPr>
            <a:r>
              <a:rPr lang="uk-UA" sz="2000" b="1" dirty="0">
                <a:solidFill>
                  <a:srgbClr val="FF0000"/>
                </a:solidFill>
                <a:latin typeface="Segoe UI"/>
              </a:rPr>
              <a:t>              Зверніть у вагу на зміни !!!!!</a:t>
            </a:r>
          </a:p>
          <a:p>
            <a:pPr algn="just">
              <a:lnSpc>
                <a:spcPct val="150000"/>
              </a:lnSpc>
            </a:pPr>
            <a:r>
              <a:rPr lang="uk-UA" sz="1800" dirty="0">
                <a:solidFill>
                  <a:srgbClr val="262626"/>
                </a:solidFill>
                <a:latin typeface="Segoe UI"/>
              </a:rPr>
              <a:t>П</a:t>
            </a:r>
            <a:r>
              <a:rPr lang="uk" sz="1800" dirty="0">
                <a:solidFill>
                  <a:srgbClr val="262626"/>
                </a:solidFill>
                <a:latin typeface="Segoe UI"/>
              </a:rPr>
              <a:t>.10. За результатами атестації </a:t>
            </a:r>
            <a:r>
              <a:rPr lang="uk" sz="1800" b="1" dirty="0">
                <a:solidFill>
                  <a:srgbClr val="262626"/>
                </a:solidFill>
                <a:latin typeface="Segoe UI"/>
              </a:rPr>
              <a:t>педагогічні звання </a:t>
            </a:r>
            <a:r>
              <a:rPr lang="uk" sz="1800" dirty="0">
                <a:solidFill>
                  <a:srgbClr val="262626"/>
                </a:solidFill>
                <a:latin typeface="Segoe UI"/>
              </a:rPr>
              <a:t>присвоюються (підтверджуються) педагогічним працівникам, які мають кваліфікаційну категорію </a:t>
            </a:r>
            <a:r>
              <a:rPr lang="uk" sz="1800" i="1" u="sng" dirty="0">
                <a:solidFill>
                  <a:srgbClr val="262626"/>
                </a:solidFill>
                <a:latin typeface="Segoe UI"/>
              </a:rPr>
              <a:t>«спеціаліст першої категорії»/»спеціаліст вищої категорії» та які зокрема:</a:t>
            </a:r>
          </a:p>
          <a:p>
            <a:pPr algn="just">
              <a:lnSpc>
                <a:spcPct val="150000"/>
              </a:lnSpc>
            </a:pPr>
            <a:r>
              <a:rPr lang="uk" sz="1800" dirty="0">
                <a:solidFill>
                  <a:srgbClr val="262626"/>
                </a:solidFill>
                <a:latin typeface="Segoe UI"/>
              </a:rPr>
              <a:t>упроваджують і поширюють методики компетентнісного навчання та нові освітні технології, надають професійну підтримку та допомогу педагогічним працівникам (здійснюють супервізію);</a:t>
            </a:r>
          </a:p>
          <a:p>
            <a:pPr algn="just">
              <a:lnSpc>
                <a:spcPct val="150000"/>
              </a:lnSpc>
            </a:pPr>
            <a:r>
              <a:rPr lang="uk" sz="1800" dirty="0">
                <a:solidFill>
                  <a:srgbClr val="262626"/>
                </a:solidFill>
                <a:latin typeface="Segoe UI"/>
              </a:rPr>
              <a:t>беруть участь у процедурах і заходах, пов'язаних із забезпеченням якості освіти та впровадженням інновацій, педагогічних новацій і технологій у системі освіти;</a:t>
            </a:r>
          </a:p>
          <a:p>
            <a:pPr algn="just">
              <a:lnSpc>
                <a:spcPct val="150000"/>
              </a:lnSpc>
            </a:pPr>
            <a:r>
              <a:rPr lang="uk" sz="1800" dirty="0">
                <a:solidFill>
                  <a:srgbClr val="262626"/>
                </a:solidFill>
                <a:latin typeface="Segoe UI"/>
              </a:rPr>
              <a:t>були визнані переможцями, лауреатами всеукраїнських, міжнародних фахових конкурсів;</a:t>
            </a:r>
          </a:p>
          <a:p>
            <a:pPr algn="just">
              <a:lnSpc>
                <a:spcPct val="150000"/>
              </a:lnSpc>
            </a:pPr>
            <a:r>
              <a:rPr lang="uk" sz="1800" dirty="0">
                <a:solidFill>
                  <a:srgbClr val="262626"/>
                </a:solidFill>
                <a:latin typeface="Segoe UI"/>
              </a:rPr>
              <a:t>підготували переможців всеукраїнських, міжнародних олімпіад, конкурсів, змагань, тощо</a:t>
            </a:r>
          </a:p>
          <a:p>
            <a:pPr algn="just">
              <a:lnSpc>
                <a:spcPct val="150000"/>
              </a:lnSpc>
            </a:pPr>
            <a:r>
              <a:rPr lang="uk" sz="1800" dirty="0">
                <a:solidFill>
                  <a:srgbClr val="262626"/>
                </a:solidFill>
                <a:latin typeface="Segoe UI"/>
              </a:rPr>
              <a:t>Педагогічне звання «вихователь-методист» може присвоюватися музичним керівникам та інструкторам з фізичної культкри дошкільних закладів освіти.</a:t>
            </a:r>
            <a:endParaRPr lang="uk-UA" sz="1800" dirty="0"/>
          </a:p>
          <a:p>
            <a:pPr marL="0" indent="0" algn="just">
              <a:lnSpc>
                <a:spcPct val="150000"/>
              </a:lnSpc>
              <a:buNone/>
            </a:pPr>
            <a:endParaRPr lang="uk" sz="1900" dirty="0">
              <a:solidFill>
                <a:srgbClr val="262626"/>
              </a:solidFill>
              <a:latin typeface="Segoe UI"/>
            </a:endParaRP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9" name="Прямокутник 8"/>
          <p:cNvSpPr/>
          <p:nvPr/>
        </p:nvSpPr>
        <p:spPr>
          <a:xfrm>
            <a:off x="6629400" y="8436508"/>
            <a:ext cx="3162302"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sz="2400" b="1" dirty="0">
              <a:solidFill>
                <a:srgbClr val="BF118D"/>
              </a:solidFill>
              <a:latin typeface="Segoe UI" panose="020B0502040204020203" pitchFamily="34" charset="0"/>
              <a:cs typeface="Segoe UI" panose="020B0502040204020203" pitchFamily="34" charset="0"/>
            </a:endParaRPr>
          </a:p>
        </p:txBody>
      </p:sp>
      <p:sp>
        <p:nvSpPr>
          <p:cNvPr id="22" name="Заголовок 16"/>
          <p:cNvSpPr txBox="1">
            <a:spLocks/>
          </p:cNvSpPr>
          <p:nvPr/>
        </p:nvSpPr>
        <p:spPr>
          <a:xfrm>
            <a:off x="5105400" y="573920"/>
            <a:ext cx="8229600" cy="21174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dirty="0"/>
              <a:t> </a:t>
            </a:r>
          </a:p>
        </p:txBody>
      </p:sp>
    </p:spTree>
    <p:extLst>
      <p:ext uri="{BB962C8B-B14F-4D97-AF65-F5344CB8AC3E}">
        <p14:creationId xmlns:p14="http://schemas.microsoft.com/office/powerpoint/2010/main" val="176255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478514"/>
          </a:xfrm>
        </p:spPr>
        <p:txBody>
          <a:bodyPr>
            <a:normAutofit fontScale="90000"/>
          </a:bodyPr>
          <a:lstStyle/>
          <a:p>
            <a:r>
              <a:rPr lang="uk-UA" dirty="0">
                <a:latin typeface="Segoe UI" panose="020B0502040204020203" pitchFamily="34" charset="0"/>
                <a:cs typeface="Segoe UI" panose="020B0502040204020203" pitchFamily="34" charset="0"/>
              </a:rPr>
              <a:t>Нове у атестаційному положенні</a:t>
            </a:r>
          </a:p>
        </p:txBody>
      </p:sp>
      <p:sp>
        <p:nvSpPr>
          <p:cNvPr id="18" name="Місце для тексту 17"/>
          <p:cNvSpPr>
            <a:spLocks noGrp="1"/>
          </p:cNvSpPr>
          <p:nvPr>
            <p:ph type="body" idx="1"/>
          </p:nvPr>
        </p:nvSpPr>
        <p:spPr>
          <a:xfrm>
            <a:off x="2514600" y="1515100"/>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graphicFrame>
        <p:nvGraphicFramePr>
          <p:cNvPr id="19" name="Місце для вмісту 18"/>
          <p:cNvGraphicFramePr>
            <a:graphicFrameLocks noGrp="1"/>
          </p:cNvGraphicFramePr>
          <p:nvPr>
            <p:ph sz="quarter" idx="4"/>
            <p:extLst>
              <p:ext uri="{D42A27DB-BD31-4B8C-83A1-F6EECF244321}">
                <p14:modId xmlns:p14="http://schemas.microsoft.com/office/powerpoint/2010/main" val="3275906880"/>
              </p:ext>
            </p:extLst>
          </p:nvPr>
        </p:nvGraphicFramePr>
        <p:xfrm>
          <a:off x="1443507" y="2089931"/>
          <a:ext cx="16535400" cy="6425334"/>
        </p:xfrm>
        <a:graphic>
          <a:graphicData uri="http://schemas.openxmlformats.org/drawingml/2006/table">
            <a:tbl>
              <a:tblPr firstRow="1" bandRow="1">
                <a:tableStyleId>{5C22544A-7EE6-4342-B048-85BDC9FD1C3A}</a:tableStyleId>
              </a:tblPr>
              <a:tblGrid>
                <a:gridCol w="9749731">
                  <a:extLst>
                    <a:ext uri="{9D8B030D-6E8A-4147-A177-3AD203B41FA5}">
                      <a16:colId xmlns:a16="http://schemas.microsoft.com/office/drawing/2014/main" val="20000"/>
                    </a:ext>
                  </a:extLst>
                </a:gridCol>
                <a:gridCol w="6785669">
                  <a:extLst>
                    <a:ext uri="{9D8B030D-6E8A-4147-A177-3AD203B41FA5}">
                      <a16:colId xmlns:a16="http://schemas.microsoft.com/office/drawing/2014/main" val="20001"/>
                    </a:ext>
                  </a:extLst>
                </a:gridCol>
              </a:tblGrid>
              <a:tr h="1533438">
                <a:tc>
                  <a:txBody>
                    <a:bodyPr/>
                    <a:lstStyle/>
                    <a:p>
                      <a:pPr marL="114300" indent="0">
                        <a:lnSpc>
                          <a:spcPts val="2184"/>
                        </a:lnSpc>
                      </a:pPr>
                      <a:r>
                        <a:rPr lang="uk" sz="2000" dirty="0">
                          <a:solidFill>
                            <a:srgbClr val="262626"/>
                          </a:solidFill>
                          <a:latin typeface="Segoe UI"/>
                        </a:rPr>
                        <a:t>Наявність освітнього (освітньо-кваліфікаційного) рівня педагогічного працівника</a:t>
                      </a:r>
                    </a:p>
                  </a:txBody>
                  <a:tcPr marL="0" marR="0" marT="0" marB="0" anchor="ctr">
                    <a:solidFill>
                      <a:srgbClr val="FFFFCC"/>
                    </a:solidFill>
                  </a:tcPr>
                </a:tc>
                <a:tc>
                  <a:txBody>
                    <a:bodyPr/>
                    <a:lstStyle/>
                    <a:p>
                      <a:pPr marL="139700" indent="0">
                        <a:lnSpc>
                          <a:spcPts val="1860"/>
                        </a:lnSpc>
                      </a:pPr>
                      <a:r>
                        <a:rPr lang="uk" sz="2000" dirty="0">
                          <a:solidFill>
                            <a:srgbClr val="262626"/>
                          </a:solidFill>
                          <a:latin typeface="Segoe UI"/>
                        </a:rPr>
                        <a:t>             документ про освіту</a:t>
                      </a:r>
                    </a:p>
                  </a:txBody>
                  <a:tcPr marL="0" marR="0" marT="0" marB="0" anchor="ctr">
                    <a:solidFill>
                      <a:srgbClr val="FFFFCC"/>
                    </a:solidFill>
                  </a:tcPr>
                </a:tc>
                <a:extLst>
                  <a:ext uri="{0D108BD9-81ED-4DB2-BD59-A6C34878D82A}">
                    <a16:rowId xmlns:a16="http://schemas.microsoft.com/office/drawing/2014/main" val="10000"/>
                  </a:ext>
                </a:extLst>
              </a:tr>
              <a:tr h="1161638">
                <a:tc>
                  <a:txBody>
                    <a:bodyPr/>
                    <a:lstStyle/>
                    <a:p>
                      <a:pPr marL="114300" indent="0">
                        <a:lnSpc>
                          <a:spcPts val="2184"/>
                        </a:lnSpc>
                      </a:pPr>
                      <a:r>
                        <a:rPr lang="uk" sz="2000" dirty="0">
                          <a:solidFill>
                            <a:srgbClr val="262626"/>
                          </a:solidFill>
                          <a:latin typeface="Segoe UI"/>
                        </a:rPr>
                        <a:t>Наявність освітньо-наукового/освітньо-творчого, наукового ступеня</a:t>
                      </a:r>
                    </a:p>
                  </a:txBody>
                  <a:tcPr marL="0" marR="0" marT="0" marB="0" anchor="ctr">
                    <a:solidFill>
                      <a:srgbClr val="FFFFCC"/>
                    </a:solidFill>
                  </a:tcPr>
                </a:tc>
                <a:tc>
                  <a:txBody>
                    <a:bodyPr/>
                    <a:lstStyle/>
                    <a:p>
                      <a:pPr marL="139700" indent="0">
                        <a:lnSpc>
                          <a:spcPts val="1860"/>
                        </a:lnSpc>
                      </a:pPr>
                      <a:r>
                        <a:rPr lang="uk" sz="2000" dirty="0">
                          <a:solidFill>
                            <a:srgbClr val="262626"/>
                          </a:solidFill>
                          <a:latin typeface="Segoe UI"/>
                        </a:rPr>
                        <a:t>               диплом</a:t>
                      </a:r>
                    </a:p>
                  </a:txBody>
                  <a:tcPr marL="0" marR="0" marT="0" marB="0" anchor="ctr">
                    <a:solidFill>
                      <a:srgbClr val="FFFFCC"/>
                    </a:solidFill>
                  </a:tcPr>
                </a:tc>
                <a:extLst>
                  <a:ext uri="{0D108BD9-81ED-4DB2-BD59-A6C34878D82A}">
                    <a16:rowId xmlns:a16="http://schemas.microsoft.com/office/drawing/2014/main" val="10001"/>
                  </a:ext>
                </a:extLst>
              </a:tr>
              <a:tr h="1161638">
                <a:tc>
                  <a:txBody>
                    <a:bodyPr/>
                    <a:lstStyle/>
                    <a:p>
                      <a:pPr marL="114300" indent="0">
                        <a:lnSpc>
                          <a:spcPts val="2184"/>
                        </a:lnSpc>
                      </a:pPr>
                      <a:r>
                        <a:rPr lang="uk" sz="2000">
                          <a:solidFill>
                            <a:srgbClr val="262626"/>
                          </a:solidFill>
                          <a:latin typeface="Segoe UI"/>
                        </a:rPr>
                        <a:t>Наявність стажу роботи на посадах педагогічних працівників</a:t>
                      </a:r>
                    </a:p>
                  </a:txBody>
                  <a:tcPr marL="0" marR="0" marT="0" marB="0" anchor="ctr">
                    <a:solidFill>
                      <a:srgbClr val="FFFFCC"/>
                    </a:solidFill>
                  </a:tcPr>
                </a:tc>
                <a:tc>
                  <a:txBody>
                    <a:bodyPr/>
                    <a:lstStyle/>
                    <a:p>
                      <a:pPr marL="139700" indent="0">
                        <a:lnSpc>
                          <a:spcPts val="2184"/>
                        </a:lnSpc>
                      </a:pPr>
                      <a:r>
                        <a:rPr lang="uk" sz="2000" dirty="0">
                          <a:solidFill>
                            <a:srgbClr val="262626"/>
                          </a:solidFill>
                          <a:latin typeface="Segoe UI"/>
                        </a:rPr>
                        <a:t>особова справа, трудова книжка або відомості про трудову діяльність із реєстру застрахованих осіб Державного реєстру загальнообов'язкового державного соціального страхування та інші документи, що відповідно до законодавства підтверджують стаж роботи на посадах педагогічних працівників</a:t>
                      </a:r>
                    </a:p>
                  </a:txBody>
                  <a:tcPr marL="0" marR="0" marT="0" marB="0" anchor="ctr">
                    <a:solidFill>
                      <a:srgbClr val="FFFFCC"/>
                    </a:solidFill>
                  </a:tcPr>
                </a:tc>
                <a:extLst>
                  <a:ext uri="{0D108BD9-81ED-4DB2-BD59-A6C34878D82A}">
                    <a16:rowId xmlns:a16="http://schemas.microsoft.com/office/drawing/2014/main" val="10002"/>
                  </a:ext>
                </a:extLst>
              </a:tr>
              <a:tr h="2053858">
                <a:tc>
                  <a:txBody>
                    <a:bodyPr/>
                    <a:lstStyle/>
                    <a:p>
                      <a:pPr marL="114300" indent="0">
                        <a:lnSpc>
                          <a:spcPts val="2160"/>
                        </a:lnSpc>
                      </a:pPr>
                      <a:r>
                        <a:rPr lang="uk" sz="2000" dirty="0">
                          <a:solidFill>
                            <a:srgbClr val="262626"/>
                          </a:solidFill>
                          <a:latin typeface="Segoe UI"/>
                        </a:rPr>
                        <a:t>Посадові обов'язки педагогічного працівника</a:t>
                      </a:r>
                    </a:p>
                  </a:txBody>
                  <a:tcPr marL="0" marR="0" marT="0" marB="0" anchor="ctr">
                    <a:solidFill>
                      <a:srgbClr val="FFFFCC"/>
                    </a:solidFill>
                  </a:tcPr>
                </a:tc>
                <a:tc>
                  <a:txBody>
                    <a:bodyPr/>
                    <a:lstStyle/>
                    <a:p>
                      <a:pPr marL="139700" indent="0">
                        <a:lnSpc>
                          <a:spcPts val="1860"/>
                        </a:lnSpc>
                      </a:pPr>
                      <a:r>
                        <a:rPr lang="uk" sz="2000" dirty="0">
                          <a:solidFill>
                            <a:srgbClr val="262626"/>
                          </a:solidFill>
                          <a:latin typeface="Segoe UI"/>
                        </a:rPr>
                        <a:t>                посадова інструкція</a:t>
                      </a:r>
                    </a:p>
                  </a:txBody>
                  <a:tcPr marL="0" marR="0" marT="0" marB="0" anchor="ctr">
                    <a:solidFill>
                      <a:srgbClr val="FFFFCC"/>
                    </a:solidFill>
                  </a:tcPr>
                </a:tc>
                <a:extLst>
                  <a:ext uri="{0D108BD9-81ED-4DB2-BD59-A6C34878D82A}">
                    <a16:rowId xmlns:a16="http://schemas.microsoft.com/office/drawing/2014/main" val="10003"/>
                  </a:ext>
                </a:extLst>
              </a:tr>
            </a:tbl>
          </a:graphicData>
        </a:graphic>
      </p:graphicFrame>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112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25878" y="7567245"/>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939825" y="-1537359"/>
            <a:ext cx="2014175" cy="2014175"/>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4"/>
          <a:srcRect/>
          <a:stretch>
            <a:fillRect/>
          </a:stretch>
        </p:blipFill>
        <p:spPr>
          <a:xfrm>
            <a:off x="-1815170" y="5784616"/>
            <a:ext cx="2393245" cy="2393245"/>
          </a:xfrm>
          <a:prstGeom prst="rect">
            <a:avLst/>
          </a:prstGeom>
        </p:spPr>
      </p:pic>
      <p:grpSp>
        <p:nvGrpSpPr>
          <p:cNvPr id="8" name="Group 8"/>
          <p:cNvGrpSpPr/>
          <p:nvPr/>
        </p:nvGrpSpPr>
        <p:grpSpPr>
          <a:xfrm rot="-5400000">
            <a:off x="4901874" y="-2434393"/>
            <a:ext cx="5800140" cy="13031125"/>
            <a:chOff x="0" y="0"/>
            <a:chExt cx="7733519" cy="15445666"/>
          </a:xfrm>
        </p:grpSpPr>
        <p:pic>
          <p:nvPicPr>
            <p:cNvPr id="9" name="Picture 9"/>
            <p:cNvPicPr>
              <a:picLocks noChangeAspect="1"/>
            </p:cNvPicPr>
            <p:nvPr/>
          </p:nvPicPr>
          <p:blipFill>
            <a:blip r:embed="rId5">
              <a:alphaModFix amt="9999"/>
            </a:blip>
            <a:srcRect/>
            <a:stretch>
              <a:fillRect/>
            </a:stretch>
          </p:blipFill>
          <p:spPr>
            <a:xfrm>
              <a:off x="0" y="0"/>
              <a:ext cx="7733519" cy="7733519"/>
            </a:xfrm>
            <a:prstGeom prst="rect">
              <a:avLst/>
            </a:prstGeom>
          </p:spPr>
        </p:pic>
        <p:pic>
          <p:nvPicPr>
            <p:cNvPr id="10" name="Picture 10"/>
            <p:cNvPicPr>
              <a:picLocks noChangeAspect="1"/>
            </p:cNvPicPr>
            <p:nvPr/>
          </p:nvPicPr>
          <p:blipFill>
            <a:blip r:embed="rId5">
              <a:alphaModFix amt="9999"/>
            </a:blip>
            <a:srcRect/>
            <a:stretch>
              <a:fillRect/>
            </a:stretch>
          </p:blipFill>
          <p:spPr>
            <a:xfrm>
              <a:off x="0" y="7712146"/>
              <a:ext cx="7733519" cy="7733519"/>
            </a:xfrm>
            <a:prstGeom prst="rect">
              <a:avLst/>
            </a:prstGeom>
          </p:spPr>
        </p:pic>
      </p:grpSp>
      <p:sp>
        <p:nvSpPr>
          <p:cNvPr id="11" name="TextBox 11"/>
          <p:cNvSpPr txBox="1"/>
          <p:nvPr/>
        </p:nvSpPr>
        <p:spPr>
          <a:xfrm>
            <a:off x="527085" y="719193"/>
            <a:ext cx="16474534" cy="10824630"/>
          </a:xfrm>
          <a:prstGeom prst="rect">
            <a:avLst/>
          </a:prstGeom>
        </p:spPr>
        <p:txBody>
          <a:bodyPr wrap="square" lIns="0" tIns="0" rIns="0" bIns="0" rtlCol="0" anchor="t">
            <a:spAutoFit/>
          </a:bodyPr>
          <a:lstStyle/>
          <a:p>
            <a:pPr algn="ctr">
              <a:lnSpc>
                <a:spcPts val="4600"/>
              </a:lnSpc>
            </a:pPr>
            <a:r>
              <a:rPr lang="uk-UA" sz="2200" b="1" spc="65" dirty="0">
                <a:solidFill>
                  <a:srgbClr val="FF0000"/>
                </a:solidFill>
                <a:latin typeface="Segoe UI" panose="020B0502040204020203" pitchFamily="34" charset="0"/>
                <a:cs typeface="Segoe UI" panose="020B0502040204020203" pitchFamily="34" charset="0"/>
              </a:rPr>
              <a:t>       </a:t>
            </a:r>
            <a:r>
              <a:rPr lang="uk-UA" sz="2800" spc="65" dirty="0">
                <a:latin typeface="Segoe UI" panose="020B0502040204020203" pitchFamily="34" charset="0"/>
                <a:cs typeface="Segoe UI" panose="020B0502040204020203" pitchFamily="34" charset="0"/>
              </a:rPr>
              <a:t>Нормативні документи,</a:t>
            </a:r>
          </a:p>
          <a:p>
            <a:pPr algn="ctr">
              <a:lnSpc>
                <a:spcPts val="4600"/>
              </a:lnSpc>
            </a:pPr>
            <a:r>
              <a:rPr lang="uk-UA" sz="2800" spc="65" dirty="0">
                <a:latin typeface="Segoe UI" panose="020B0502040204020203" pitchFamily="34" charset="0"/>
                <a:cs typeface="Segoe UI" panose="020B0502040204020203" pitchFamily="34" charset="0"/>
              </a:rPr>
              <a:t> які </a:t>
            </a:r>
            <a:r>
              <a:rPr lang="uk-UA" sz="2800" dirty="0">
                <a:latin typeface="Segoe UI" panose="020B0502040204020203" pitchFamily="34" charset="0"/>
                <a:cs typeface="Segoe UI" panose="020B0502040204020203" pitchFamily="34" charset="0"/>
              </a:rPr>
              <a:t>врегульовують питання атестації та підвищення кваліфікації</a:t>
            </a:r>
            <a:endParaRPr lang="uk-UA" sz="2800" spc="65" dirty="0">
              <a:latin typeface="Segoe UI" panose="020B0502040204020203" pitchFamily="34"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6"/>
              </a:rPr>
              <a:t>Закон України «Про освіту» </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7"/>
              </a:rPr>
              <a:t>Закон України «Про повну загальну середню освіту» </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8"/>
              </a:rPr>
              <a:t>Постанова КМУ від 23.12.2015 №1109 «Про затвердження переліку кваліфікаційних категорій і педагогічних звань педагогічних працівників»</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9"/>
              </a:rPr>
              <a:t>Постанова КМУ від 14.06.2000 №963 «</a:t>
            </a:r>
            <a:r>
              <a:rPr lang="ru-RU"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9"/>
              </a:rPr>
              <a:t>Про </a:t>
            </a: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9"/>
              </a:rPr>
              <a:t>затвердження переліку посад педагогічних та науково-педагогічних працівників» </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10"/>
              </a:rPr>
              <a:t>Постанова КМУ від 21.08.2019 №800 «Деякі питання підвищення кваліфікації педагогічних і науково-педагогічних працівників» </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11"/>
              </a:rPr>
              <a:t>Постанова КМУ від 27.12.2018 №1190 «Про затвердження Положення про сертифікацію педагогічних працівників»</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ts val="0"/>
              </a:spcBef>
              <a:spcAft>
                <a:spcPts val="600"/>
              </a:spcAft>
            </a:pPr>
            <a:r>
              <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hlinkClick r:id="rId12"/>
              </a:rPr>
              <a:t>Наказ МОН України від 09.09.2022 №805 «Про затвердження Положення про атестацію педагогічних працівників» </a:t>
            </a:r>
            <a:endParaRPr lang="uk-UA" sz="2400" dirty="0">
              <a:solidFill>
                <a:schemeClr val="accent6">
                  <a:lumMod val="50000"/>
                </a:schemeClr>
              </a:solidFill>
              <a:latin typeface="Segoe UI" panose="020B0502040204020203" pitchFamily="34" charset="0"/>
              <a:ea typeface="Times New Roman" panose="02020603050405020304" pitchFamily="18" charset="0"/>
              <a:cs typeface="Segoe UI" panose="020B0502040204020203" pitchFamily="34" charset="0"/>
            </a:endParaRPr>
          </a:p>
          <a:p>
            <a:pPr algn="just">
              <a:spcBef>
                <a:spcPct val="0"/>
              </a:spcBef>
              <a:spcAft>
                <a:spcPts val="600"/>
              </a:spcAft>
              <a:defRPr/>
            </a:pPr>
            <a:r>
              <a:rPr lang="uk-UA" altLang="ru-RU" sz="2400" dirty="0">
                <a:solidFill>
                  <a:srgbClr val="385723"/>
                </a:solidFill>
                <a:latin typeface="Segoe UI" panose="020B0502040204020203" pitchFamily="34" charset="0"/>
                <a:cs typeface="Segoe UI" panose="020B0502040204020203" pitchFamily="34" charset="0"/>
              </a:rPr>
              <a:t>Наказ МОН України від 26.09.2005 № 557 «</a:t>
            </a:r>
            <a:r>
              <a:rPr lang="ru-RU" sz="2400" i="0" dirty="0">
                <a:solidFill>
                  <a:srgbClr val="333333"/>
                </a:solidFill>
                <a:effectLst/>
                <a:latin typeface="Segoe UI" panose="020B0502040204020203" pitchFamily="34" charset="0"/>
                <a:cs typeface="Segoe UI" panose="020B0502040204020203" pitchFamily="34" charset="0"/>
              </a:rPr>
              <a:t>Про </a:t>
            </a:r>
            <a:r>
              <a:rPr lang="ru-RU" sz="2400" i="0" dirty="0" err="1">
                <a:solidFill>
                  <a:srgbClr val="333333"/>
                </a:solidFill>
                <a:effectLst/>
                <a:latin typeface="Segoe UI" panose="020B0502040204020203" pitchFamily="34" charset="0"/>
                <a:cs typeface="Segoe UI" panose="020B0502040204020203" pitchFamily="34" charset="0"/>
              </a:rPr>
              <a:t>впорядкування</a:t>
            </a:r>
            <a:r>
              <a:rPr lang="ru-RU" sz="2400" i="0" dirty="0">
                <a:solidFill>
                  <a:srgbClr val="333333"/>
                </a:solidFill>
                <a:effectLst/>
                <a:latin typeface="Segoe UI" panose="020B0502040204020203" pitchFamily="34" charset="0"/>
                <a:cs typeface="Segoe UI" panose="020B0502040204020203" pitchFamily="34" charset="0"/>
              </a:rPr>
              <a:t> умов оплати </a:t>
            </a:r>
            <a:r>
              <a:rPr lang="ru-RU" sz="2400" i="0" dirty="0" err="1">
                <a:solidFill>
                  <a:srgbClr val="333333"/>
                </a:solidFill>
                <a:effectLst/>
                <a:latin typeface="Segoe UI" panose="020B0502040204020203" pitchFamily="34" charset="0"/>
                <a:cs typeface="Segoe UI" panose="020B0502040204020203" pitchFamily="34" charset="0"/>
              </a:rPr>
              <a:t>праці</a:t>
            </a:r>
            <a:r>
              <a:rPr lang="ru-RU" sz="2400" i="0" dirty="0">
                <a:solidFill>
                  <a:srgbClr val="333333"/>
                </a:solidFill>
                <a:effectLst/>
                <a:latin typeface="Segoe UI" panose="020B0502040204020203" pitchFamily="34" charset="0"/>
                <a:cs typeface="Segoe UI" panose="020B0502040204020203" pitchFamily="34" charset="0"/>
              </a:rPr>
              <a:t> та </a:t>
            </a:r>
            <a:r>
              <a:rPr lang="ru-RU" sz="2400" i="0" dirty="0" err="1">
                <a:solidFill>
                  <a:srgbClr val="333333"/>
                </a:solidFill>
                <a:effectLst/>
                <a:latin typeface="Segoe UI" panose="020B0502040204020203" pitchFamily="34" charset="0"/>
                <a:cs typeface="Segoe UI" panose="020B0502040204020203" pitchFamily="34" charset="0"/>
              </a:rPr>
              <a:t>затвердження</a:t>
            </a:r>
            <a:r>
              <a:rPr lang="ru-RU" sz="2400" i="0" dirty="0">
                <a:solidFill>
                  <a:srgbClr val="333333"/>
                </a:solidFill>
                <a:effectLst/>
                <a:latin typeface="Segoe UI" panose="020B0502040204020203" pitchFamily="34" charset="0"/>
                <a:cs typeface="Segoe UI" panose="020B0502040204020203" pitchFamily="34" charset="0"/>
              </a:rPr>
              <a:t> схем </a:t>
            </a:r>
            <a:r>
              <a:rPr lang="ru-RU" sz="2400" i="0" dirty="0" err="1">
                <a:solidFill>
                  <a:srgbClr val="333333"/>
                </a:solidFill>
                <a:effectLst/>
                <a:latin typeface="Segoe UI" panose="020B0502040204020203" pitchFamily="34" charset="0"/>
                <a:cs typeface="Segoe UI" panose="020B0502040204020203" pitchFamily="34" charset="0"/>
              </a:rPr>
              <a:t>тарифних</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розрядів</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працівників</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навчальних</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закладів</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установ</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освіти</a:t>
            </a:r>
            <a:r>
              <a:rPr lang="ru-RU" sz="2400" i="0" dirty="0">
                <a:solidFill>
                  <a:srgbClr val="333333"/>
                </a:solidFill>
                <a:effectLst/>
                <a:latin typeface="Segoe UI" panose="020B0502040204020203" pitchFamily="34" charset="0"/>
                <a:cs typeface="Segoe UI" panose="020B0502040204020203" pitchFamily="34" charset="0"/>
              </a:rPr>
              <a:t> та </a:t>
            </a:r>
            <a:r>
              <a:rPr lang="ru-RU" sz="2400" i="0" dirty="0" err="1">
                <a:solidFill>
                  <a:srgbClr val="333333"/>
                </a:solidFill>
                <a:effectLst/>
                <a:latin typeface="Segoe UI" panose="020B0502040204020203" pitchFamily="34" charset="0"/>
                <a:cs typeface="Segoe UI" panose="020B0502040204020203" pitchFamily="34" charset="0"/>
              </a:rPr>
              <a:t>наукових</a:t>
            </a:r>
            <a:r>
              <a:rPr lang="ru-RU" sz="2400" i="0" dirty="0">
                <a:solidFill>
                  <a:srgbClr val="333333"/>
                </a:solidFill>
                <a:effectLst/>
                <a:latin typeface="Segoe UI" panose="020B0502040204020203" pitchFamily="34" charset="0"/>
                <a:cs typeface="Segoe UI" panose="020B0502040204020203" pitchFamily="34" charset="0"/>
              </a:rPr>
              <a:t> </a:t>
            </a:r>
            <a:r>
              <a:rPr lang="ru-RU" sz="2400" i="0" dirty="0" err="1">
                <a:solidFill>
                  <a:srgbClr val="333333"/>
                </a:solidFill>
                <a:effectLst/>
                <a:latin typeface="Segoe UI" panose="020B0502040204020203" pitchFamily="34" charset="0"/>
                <a:cs typeface="Segoe UI" panose="020B0502040204020203" pitchFamily="34" charset="0"/>
              </a:rPr>
              <a:t>установ</a:t>
            </a:r>
            <a:r>
              <a:rPr lang="ru-RU" sz="2400" i="0" dirty="0">
                <a:solidFill>
                  <a:srgbClr val="333333"/>
                </a:solidFill>
                <a:effectLst/>
                <a:latin typeface="Segoe UI" panose="020B0502040204020203" pitchFamily="34" charset="0"/>
                <a:cs typeface="Segoe UI" panose="020B0502040204020203" pitchFamily="34" charset="0"/>
              </a:rPr>
              <a:t> </a:t>
            </a:r>
            <a:r>
              <a:rPr lang="en-US" altLang="ru-RU" sz="2400" dirty="0">
                <a:solidFill>
                  <a:srgbClr val="385723"/>
                </a:solidFill>
                <a:latin typeface="Segoe UI" panose="020B0502040204020203" pitchFamily="34" charset="0"/>
                <a:cs typeface="Segoe UI" panose="020B0502040204020203" pitchFamily="34" charset="0"/>
                <a:hlinkClick r:id="rId13"/>
              </a:rPr>
              <a:t>https://zakon.rada.gov.ua/laws/show/z1130-05#Text</a:t>
            </a:r>
            <a:endParaRPr lang="uk-UA" altLang="ru-RU" sz="2400" dirty="0">
              <a:solidFill>
                <a:srgbClr val="385723"/>
              </a:solidFill>
              <a:latin typeface="Segoe UI" panose="020B0502040204020203" pitchFamily="34" charset="0"/>
              <a:cs typeface="Segoe UI" panose="020B0502040204020203" pitchFamily="34" charset="0"/>
            </a:endParaRPr>
          </a:p>
          <a:p>
            <a:pPr algn="just">
              <a:spcBef>
                <a:spcPct val="0"/>
              </a:spcBef>
              <a:spcAft>
                <a:spcPts val="600"/>
              </a:spcAft>
              <a:defRPr/>
            </a:pPr>
            <a:endParaRPr lang="uk-UA" altLang="ru-RU" sz="2400" dirty="0">
              <a:solidFill>
                <a:srgbClr val="385723"/>
              </a:solidFill>
              <a:latin typeface="Segoe UI" panose="020B0502040204020203" pitchFamily="34" charset="0"/>
              <a:cs typeface="Segoe UI" panose="020B0502040204020203" pitchFamily="34" charset="0"/>
            </a:endParaRPr>
          </a:p>
          <a:p>
            <a:pPr algn="just">
              <a:spcBef>
                <a:spcPct val="0"/>
              </a:spcBef>
              <a:spcAft>
                <a:spcPts val="600"/>
              </a:spcAft>
              <a:defRPr/>
            </a:pPr>
            <a:endParaRPr lang="uk-UA" altLang="ru-RU" sz="2400" dirty="0">
              <a:solidFill>
                <a:srgbClr val="385723"/>
              </a:solidFill>
              <a:latin typeface="Segoe UI" panose="020B0502040204020203" pitchFamily="34" charset="0"/>
              <a:cs typeface="Segoe UI" panose="020B0502040204020203" pitchFamily="34" charset="0"/>
            </a:endParaRPr>
          </a:p>
          <a:p>
            <a:pPr algn="just">
              <a:spcBef>
                <a:spcPct val="0"/>
              </a:spcBef>
              <a:spcAft>
                <a:spcPts val="600"/>
              </a:spcAft>
              <a:defRPr/>
            </a:pPr>
            <a:endParaRPr lang="uk-UA" altLang="ru-RU" sz="2400" dirty="0">
              <a:solidFill>
                <a:srgbClr val="385723"/>
              </a:solidFill>
              <a:latin typeface="Segoe UI" panose="020B0502040204020203" pitchFamily="34" charset="0"/>
              <a:cs typeface="Segoe UI" panose="020B0502040204020203" pitchFamily="34" charset="0"/>
            </a:endParaRPr>
          </a:p>
          <a:p>
            <a:pPr algn="ctr">
              <a:lnSpc>
                <a:spcPts val="4600"/>
              </a:lnSpc>
            </a:pPr>
            <a:endParaRPr lang="uk-UA" sz="2800" b="1" spc="65" dirty="0">
              <a:solidFill>
                <a:srgbClr val="FF0000"/>
              </a:solidFill>
              <a:latin typeface="Didact Gothic"/>
            </a:endParaRPr>
          </a:p>
          <a:p>
            <a:pPr marL="457200" indent="-457200">
              <a:lnSpc>
                <a:spcPts val="4600"/>
              </a:lnSpc>
              <a:buFont typeface="Wingdings" panose="05000000000000000000" pitchFamily="2" charset="2"/>
              <a:buChar char="q"/>
            </a:pPr>
            <a:endParaRPr lang="uk-UA" sz="2800" spc="65" dirty="0">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69422" y="234439"/>
            <a:ext cx="4216412" cy="484754"/>
          </a:xfrm>
          <a:prstGeom prst="rect">
            <a:avLst/>
          </a:prstGeom>
        </p:spPr>
        <p:txBody>
          <a:bodyPr lIns="0" tIns="0" rIns="0" bIns="0" rtlCol="0" anchor="t">
            <a:spAutoFit/>
          </a:bodyPr>
          <a:lstStyle/>
          <a:p>
            <a:pPr>
              <a:lnSpc>
                <a:spcPts val="1960"/>
              </a:lnSpc>
            </a:pPr>
            <a:r>
              <a:rPr lang="en-US" sz="1400" spc="210" dirty="0" err="1">
                <a:solidFill>
                  <a:srgbClr val="202020"/>
                </a:solidFill>
                <a:latin typeface="Didact Gothic"/>
              </a:rPr>
              <a:t>Роз’яснення</a:t>
            </a:r>
            <a:r>
              <a:rPr lang="en-US" sz="1400" spc="210" dirty="0">
                <a:solidFill>
                  <a:srgbClr val="202020"/>
                </a:solidFill>
                <a:latin typeface="Didact Gothic"/>
              </a:rPr>
              <a:t> </a:t>
            </a:r>
            <a:r>
              <a:rPr lang="en-US" sz="1400" spc="210" dirty="0" err="1">
                <a:solidFill>
                  <a:srgbClr val="202020"/>
                </a:solidFill>
                <a:latin typeface="Didact Gothic"/>
              </a:rPr>
              <a:t>щодо</a:t>
            </a:r>
            <a:r>
              <a:rPr lang="en-US" sz="1400" spc="210" dirty="0">
                <a:solidFill>
                  <a:srgbClr val="202020"/>
                </a:solidFill>
                <a:latin typeface="Didact Gothic"/>
              </a:rPr>
              <a:t> </a:t>
            </a:r>
            <a:r>
              <a:rPr lang="en-US" sz="1400" spc="210" dirty="0" err="1">
                <a:solidFill>
                  <a:srgbClr val="202020"/>
                </a:solidFill>
                <a:latin typeface="Didact Gothic"/>
              </a:rPr>
              <a:t>підвищення</a:t>
            </a:r>
            <a:r>
              <a:rPr lang="en-US" sz="1400" spc="210" dirty="0">
                <a:solidFill>
                  <a:srgbClr val="202020"/>
                </a:solidFill>
                <a:latin typeface="Didact Gothic"/>
              </a:rPr>
              <a:t> </a:t>
            </a:r>
            <a:r>
              <a:rPr lang="en-US" sz="1400" spc="210" dirty="0" err="1">
                <a:solidFill>
                  <a:srgbClr val="202020"/>
                </a:solidFill>
                <a:latin typeface="Didact Gothic"/>
              </a:rPr>
              <a:t>кваліфікації</a:t>
            </a:r>
            <a:r>
              <a:rPr lang="en-US" sz="1400" spc="210" dirty="0">
                <a:solidFill>
                  <a:srgbClr val="202020"/>
                </a:solidFill>
                <a:latin typeface="Didact Gothic"/>
              </a:rPr>
              <a:t> </a:t>
            </a:r>
            <a:r>
              <a:rPr lang="en-US" sz="1400" spc="210" dirty="0" err="1">
                <a:solidFill>
                  <a:srgbClr val="202020"/>
                </a:solidFill>
                <a:latin typeface="Didact Gothic"/>
              </a:rPr>
              <a:t>педагогічних</a:t>
            </a:r>
            <a:r>
              <a:rPr lang="en-US" sz="1400" spc="210" dirty="0">
                <a:solidFill>
                  <a:srgbClr val="202020"/>
                </a:solidFill>
                <a:latin typeface="Didact Gothic"/>
              </a:rPr>
              <a:t> </a:t>
            </a:r>
            <a:r>
              <a:rPr lang="en-US" sz="1400" spc="210" dirty="0" err="1">
                <a:solidFill>
                  <a:srgbClr val="202020"/>
                </a:solidFill>
                <a:latin typeface="Didact Gothic"/>
              </a:rPr>
              <a:t>працівників</a:t>
            </a:r>
            <a:endParaRPr lang="en-US" sz="1400" spc="210" dirty="0">
              <a:solidFill>
                <a:srgbClr val="202020"/>
              </a:solidFill>
              <a:latin typeface="Didact Gothic"/>
            </a:endParaRPr>
          </a:p>
        </p:txBody>
      </p:sp>
      <p:pic>
        <p:nvPicPr>
          <p:cNvPr id="14" name="Місце для вмісту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591" y="33799"/>
            <a:ext cx="2178980" cy="1225740"/>
          </a:xfrm>
          <a:prstGeom prst="rect">
            <a:avLst/>
          </a:prstGeom>
        </p:spPr>
      </p:pic>
    </p:spTree>
    <p:extLst>
      <p:ext uri="{BB962C8B-B14F-4D97-AF65-F5344CB8AC3E}">
        <p14:creationId xmlns:p14="http://schemas.microsoft.com/office/powerpoint/2010/main" val="305300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5153" y="4741430"/>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4"/>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478514"/>
          </a:xfrm>
        </p:spPr>
        <p:txBody>
          <a:bodyPr>
            <a:normAutofit fontScale="90000"/>
          </a:bodyPr>
          <a:lstStyle/>
          <a:p>
            <a:r>
              <a:rPr lang="uk-UA" dirty="0">
                <a:latin typeface="Segoe UI" panose="020B0502040204020203" pitchFamily="34" charset="0"/>
                <a:cs typeface="Segoe UI" panose="020B0502040204020203" pitchFamily="34" charset="0"/>
              </a:rPr>
              <a:t>Умови атестації педагогів</a:t>
            </a:r>
          </a:p>
        </p:txBody>
      </p:sp>
      <p:sp>
        <p:nvSpPr>
          <p:cNvPr id="18" name="Місце для тексту 17"/>
          <p:cNvSpPr>
            <a:spLocks noGrp="1"/>
          </p:cNvSpPr>
          <p:nvPr>
            <p:ph type="body" idx="1"/>
          </p:nvPr>
        </p:nvSpPr>
        <p:spPr>
          <a:xfrm>
            <a:off x="2514600" y="1515100"/>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graphicFrame>
        <p:nvGraphicFramePr>
          <p:cNvPr id="19" name="Місце для вмісту 18"/>
          <p:cNvGraphicFramePr>
            <a:graphicFrameLocks noGrp="1"/>
          </p:cNvGraphicFramePr>
          <p:nvPr>
            <p:ph sz="quarter" idx="4"/>
            <p:extLst>
              <p:ext uri="{D42A27DB-BD31-4B8C-83A1-F6EECF244321}">
                <p14:modId xmlns:p14="http://schemas.microsoft.com/office/powerpoint/2010/main" val="2875280436"/>
              </p:ext>
            </p:extLst>
          </p:nvPr>
        </p:nvGraphicFramePr>
        <p:xfrm>
          <a:off x="457200" y="1585872"/>
          <a:ext cx="10896600" cy="8728464"/>
        </p:xfrm>
        <a:graphic>
          <a:graphicData uri="http://schemas.openxmlformats.org/drawingml/2006/table">
            <a:tbl>
              <a:tblPr firstRow="1" bandRow="1">
                <a:tableStyleId>{5C22544A-7EE6-4342-B048-85BDC9FD1C3A}</a:tableStyleId>
              </a:tblPr>
              <a:tblGrid>
                <a:gridCol w="6424938">
                  <a:extLst>
                    <a:ext uri="{9D8B030D-6E8A-4147-A177-3AD203B41FA5}">
                      <a16:colId xmlns:a16="http://schemas.microsoft.com/office/drawing/2014/main" val="20000"/>
                    </a:ext>
                  </a:extLst>
                </a:gridCol>
                <a:gridCol w="4471662">
                  <a:extLst>
                    <a:ext uri="{9D8B030D-6E8A-4147-A177-3AD203B41FA5}">
                      <a16:colId xmlns:a16="http://schemas.microsoft.com/office/drawing/2014/main" val="20001"/>
                    </a:ext>
                  </a:extLst>
                </a:gridCol>
              </a:tblGrid>
              <a:tr h="1533438">
                <a:tc>
                  <a:txBody>
                    <a:bodyPr/>
                    <a:lstStyle/>
                    <a:p>
                      <a:pPr marL="114300" indent="0">
                        <a:lnSpc>
                          <a:spcPts val="1800"/>
                        </a:lnSpc>
                        <a:buFont typeface="Wingdings" panose="05000000000000000000" pitchFamily="2" charset="2"/>
                        <a:buNone/>
                      </a:pPr>
                      <a:r>
                        <a:rPr lang="uk-UA" sz="1900" dirty="0">
                          <a:solidFill>
                            <a:schemeClr val="tx1"/>
                          </a:solidFill>
                          <a:latin typeface="Segoe UI"/>
                        </a:rPr>
                        <a:t>                             </a:t>
                      </a:r>
                      <a:r>
                        <a:rPr lang="uk-UA" sz="2400" dirty="0">
                          <a:solidFill>
                            <a:schemeClr val="tx1"/>
                          </a:solidFill>
                          <a:latin typeface="Segoe UI"/>
                        </a:rPr>
                        <a:t>п.12.  </a:t>
                      </a:r>
                    </a:p>
                    <a:p>
                      <a:pPr marL="457200" indent="-342900">
                        <a:lnSpc>
                          <a:spcPts val="1800"/>
                        </a:lnSpc>
                        <a:buFont typeface="Wingdings" panose="05000000000000000000" pitchFamily="2" charset="2"/>
                        <a:buChar char="q"/>
                      </a:pPr>
                      <a:r>
                        <a:rPr lang="uk" sz="1900" dirty="0">
                          <a:solidFill>
                            <a:schemeClr val="tx1"/>
                          </a:solidFill>
                          <a:latin typeface="Segoe UI"/>
                        </a:rPr>
                        <a:t>Педагогічні працівники, які мають</a:t>
                      </a:r>
                    </a:p>
                    <a:p>
                      <a:pPr marL="114300" indent="0">
                        <a:lnSpc>
                          <a:spcPts val="1800"/>
                        </a:lnSpc>
                      </a:pPr>
                      <a:r>
                        <a:rPr lang="uk" sz="1900" b="1" dirty="0">
                          <a:solidFill>
                            <a:schemeClr val="tx1"/>
                          </a:solidFill>
                          <a:latin typeface="Segoe UI"/>
                        </a:rPr>
                        <a:t>педагогічне навантаження з кількох предметів</a:t>
                      </a:r>
                    </a:p>
                  </a:txBody>
                  <a:tcPr marL="0" marR="0" marT="0" marB="0" anchor="ctr">
                    <a:solidFill>
                      <a:srgbClr val="FFFFCC"/>
                    </a:solidFill>
                  </a:tcPr>
                </a:tc>
                <a:tc>
                  <a:txBody>
                    <a:bodyPr/>
                    <a:lstStyle/>
                    <a:p>
                      <a:pPr marL="127000" indent="0">
                        <a:lnSpc>
                          <a:spcPts val="1800"/>
                        </a:lnSpc>
                      </a:pPr>
                      <a:r>
                        <a:rPr lang="uk" sz="1900" b="0" dirty="0">
                          <a:solidFill>
                            <a:schemeClr val="tx1"/>
                          </a:solidFill>
                          <a:latin typeface="Segoe UI"/>
                        </a:rPr>
                        <a:t>атестуються з того предмета, який викладають за спеціальністю. У цьому випадку присвоєна кваліфікаційна категорія поширюється на все педагогічне </a:t>
                      </a:r>
                      <a:r>
                        <a:rPr lang="uk" sz="1900" b="0">
                          <a:solidFill>
                            <a:schemeClr val="tx1"/>
                          </a:solidFill>
                          <a:latin typeface="Segoe UI"/>
                        </a:rPr>
                        <a:t>навантаження                   </a:t>
                      </a:r>
                      <a:r>
                        <a:rPr lang="uk" sz="1900" b="1" u="sng">
                          <a:solidFill>
                            <a:schemeClr val="tx1"/>
                          </a:solidFill>
                          <a:latin typeface="Segoe UI"/>
                        </a:rPr>
                        <a:t>+ </a:t>
                      </a:r>
                      <a:r>
                        <a:rPr lang="uk" sz="1900" b="1" u="sng" dirty="0">
                          <a:solidFill>
                            <a:schemeClr val="tx1"/>
                          </a:solidFill>
                          <a:latin typeface="Segoe UI"/>
                        </a:rPr>
                        <a:t>підвищення кваліфікації</a:t>
                      </a:r>
                    </a:p>
                  </a:txBody>
                  <a:tcPr marL="0" marR="0" marT="0" marB="0" anchor="ctr">
                    <a:solidFill>
                      <a:srgbClr val="FFFFCC"/>
                    </a:solidFill>
                  </a:tcPr>
                </a:tc>
                <a:extLst>
                  <a:ext uri="{0D108BD9-81ED-4DB2-BD59-A6C34878D82A}">
                    <a16:rowId xmlns:a16="http://schemas.microsoft.com/office/drawing/2014/main" val="10000"/>
                  </a:ext>
                </a:extLst>
              </a:tr>
              <a:tr h="1161638">
                <a:tc>
                  <a:txBody>
                    <a:bodyPr/>
                    <a:lstStyle/>
                    <a:p>
                      <a:pPr marL="457200" indent="-342900">
                        <a:lnSpc>
                          <a:spcPts val="1800"/>
                        </a:lnSpc>
                        <a:buFont typeface="Wingdings" panose="05000000000000000000" pitchFamily="2" charset="2"/>
                        <a:buChar char="q"/>
                      </a:pPr>
                      <a:r>
                        <a:rPr lang="uk" sz="1900" dirty="0">
                          <a:solidFill>
                            <a:srgbClr val="262626"/>
                          </a:solidFill>
                          <a:latin typeface="Segoe UI"/>
                        </a:rPr>
                        <a:t>Педагогічні працівники, які </a:t>
                      </a:r>
                      <a:r>
                        <a:rPr lang="uk" sz="1900" b="1" dirty="0">
                          <a:solidFill>
                            <a:srgbClr val="262626"/>
                          </a:solidFill>
                          <a:latin typeface="Segoe UI"/>
                        </a:rPr>
                        <a:t>працюють за сумісництвом </a:t>
                      </a:r>
                      <a:r>
                        <a:rPr lang="uk" sz="1900" dirty="0">
                          <a:solidFill>
                            <a:srgbClr val="262626"/>
                          </a:solidFill>
                          <a:latin typeface="Segoe UI"/>
                        </a:rPr>
                        <a:t>або на умовах строкового трудового договору</a:t>
                      </a:r>
                    </a:p>
                  </a:txBody>
                  <a:tcPr marL="0" marR="0" marT="0" marB="0" anchor="ctr">
                    <a:solidFill>
                      <a:srgbClr val="FFFFCC"/>
                    </a:solidFill>
                  </a:tcPr>
                </a:tc>
                <a:tc>
                  <a:txBody>
                    <a:bodyPr/>
                    <a:lstStyle/>
                    <a:p>
                      <a:pPr marL="127000" indent="0">
                        <a:lnSpc>
                          <a:spcPts val="1860"/>
                        </a:lnSpc>
                      </a:pPr>
                      <a:r>
                        <a:rPr lang="uk-UA" sz="1900" dirty="0">
                          <a:solidFill>
                            <a:srgbClr val="262626"/>
                          </a:solidFill>
                          <a:latin typeface="Segoe UI"/>
                        </a:rPr>
                        <a:t>А</a:t>
                      </a:r>
                      <a:r>
                        <a:rPr lang="uk" sz="1900" dirty="0">
                          <a:solidFill>
                            <a:srgbClr val="262626"/>
                          </a:solidFill>
                          <a:latin typeface="Segoe UI"/>
                        </a:rPr>
                        <a:t>тестуютьс я на загальних підставах</a:t>
                      </a:r>
                    </a:p>
                  </a:txBody>
                  <a:tcPr marL="0" marR="0" marT="0" marB="0" anchor="ctr">
                    <a:solidFill>
                      <a:srgbClr val="FFFFCC"/>
                    </a:solidFill>
                  </a:tcPr>
                </a:tc>
                <a:extLst>
                  <a:ext uri="{0D108BD9-81ED-4DB2-BD59-A6C34878D82A}">
                    <a16:rowId xmlns:a16="http://schemas.microsoft.com/office/drawing/2014/main" val="10001"/>
                  </a:ext>
                </a:extLst>
              </a:tr>
              <a:tr h="1161638">
                <a:tc>
                  <a:txBody>
                    <a:bodyPr/>
                    <a:lstStyle/>
                    <a:p>
                      <a:pPr marL="457200" indent="-342900">
                        <a:lnSpc>
                          <a:spcPts val="1800"/>
                        </a:lnSpc>
                        <a:buFont typeface="Wingdings" panose="05000000000000000000" pitchFamily="2" charset="2"/>
                        <a:buChar char="q"/>
                      </a:pPr>
                      <a:r>
                        <a:rPr lang="uk" sz="1800" dirty="0">
                          <a:solidFill>
                            <a:srgbClr val="262626"/>
                          </a:solidFill>
                          <a:latin typeface="Segoe UI"/>
                        </a:rPr>
                        <a:t>Педагогічні працівники, які </a:t>
                      </a:r>
                      <a:r>
                        <a:rPr lang="uk" sz="1800" b="1" dirty="0">
                          <a:solidFill>
                            <a:srgbClr val="262626"/>
                          </a:solidFill>
                          <a:latin typeface="Segoe UI"/>
                        </a:rPr>
                        <a:t>обіймають різні педагогічні посади </a:t>
                      </a:r>
                      <a:r>
                        <a:rPr lang="uk" sz="1800" dirty="0">
                          <a:solidFill>
                            <a:srgbClr val="262626"/>
                          </a:solidFill>
                          <a:latin typeface="Segoe UI"/>
                        </a:rPr>
                        <a:t>в одному і тому чи різних закладах освіти (зокрема</a:t>
                      </a:r>
                      <a:r>
                        <a:rPr lang="uk" sz="1800" baseline="0" dirty="0">
                          <a:solidFill>
                            <a:srgbClr val="262626"/>
                          </a:solidFill>
                          <a:latin typeface="Segoe UI"/>
                        </a:rPr>
                        <a:t> й керівники , які викладають предмети або здійснюють іншу педагогічну роботу)</a:t>
                      </a:r>
                      <a:endParaRPr lang="uk" sz="1800" dirty="0">
                        <a:solidFill>
                          <a:srgbClr val="262626"/>
                        </a:solidFill>
                        <a:latin typeface="Segoe UI"/>
                      </a:endParaRPr>
                    </a:p>
                  </a:txBody>
                  <a:tcPr marL="0" marR="0" marT="0" marB="0" anchor="ctr">
                    <a:solidFill>
                      <a:srgbClr val="FFFFCC"/>
                    </a:solidFill>
                  </a:tcPr>
                </a:tc>
                <a:tc>
                  <a:txBody>
                    <a:bodyPr/>
                    <a:lstStyle/>
                    <a:p>
                      <a:pPr marL="127000" indent="0">
                        <a:lnSpc>
                          <a:spcPts val="1860"/>
                        </a:lnSpc>
                      </a:pPr>
                      <a:r>
                        <a:rPr lang="uk" sz="1900" dirty="0">
                          <a:solidFill>
                            <a:srgbClr val="262626"/>
                          </a:solidFill>
                          <a:latin typeface="Segoe UI"/>
                        </a:rPr>
                        <a:t>атестуються за кожною з посад</a:t>
                      </a:r>
                    </a:p>
                  </a:txBody>
                  <a:tcPr marL="0" marR="0" marT="0" marB="0" anchor="ctr">
                    <a:solidFill>
                      <a:srgbClr val="FFFFCC"/>
                    </a:solidFill>
                  </a:tcPr>
                </a:tc>
                <a:extLst>
                  <a:ext uri="{0D108BD9-81ED-4DB2-BD59-A6C34878D82A}">
                    <a16:rowId xmlns:a16="http://schemas.microsoft.com/office/drawing/2014/main" val="10002"/>
                  </a:ext>
                </a:extLst>
              </a:tr>
              <a:tr h="2053858">
                <a:tc>
                  <a:txBody>
                    <a:bodyPr/>
                    <a:lstStyle/>
                    <a:p>
                      <a:pPr marL="457200" indent="-342900">
                        <a:lnSpc>
                          <a:spcPts val="1800"/>
                        </a:lnSpc>
                        <a:buFont typeface="Wingdings" panose="05000000000000000000" pitchFamily="2" charset="2"/>
                        <a:buChar char="q"/>
                      </a:pPr>
                      <a:r>
                        <a:rPr lang="uk" sz="1900" dirty="0">
                          <a:solidFill>
                            <a:srgbClr val="262626"/>
                          </a:solidFill>
                          <a:latin typeface="Segoe UI"/>
                        </a:rPr>
                        <a:t>Педагогічні працівники, які </a:t>
                      </a:r>
                      <a:r>
                        <a:rPr lang="uk" sz="1900" b="1" dirty="0">
                          <a:solidFill>
                            <a:srgbClr val="262626"/>
                          </a:solidFill>
                          <a:latin typeface="Segoe UI"/>
                        </a:rPr>
                        <a:t>працюють у різних закладах освіти за однією і тією самою посадою </a:t>
                      </a:r>
                      <a:r>
                        <a:rPr lang="uk" sz="1900" dirty="0">
                          <a:solidFill>
                            <a:srgbClr val="262626"/>
                          </a:solidFill>
                          <a:latin typeface="Segoe UI"/>
                        </a:rPr>
                        <a:t>та/або викладають один предмет</a:t>
                      </a:r>
                    </a:p>
                  </a:txBody>
                  <a:tcPr marL="0" marR="0" marT="0" marB="0" anchor="ctr">
                    <a:solidFill>
                      <a:srgbClr val="FFFFCC"/>
                    </a:solidFill>
                  </a:tcPr>
                </a:tc>
                <a:tc>
                  <a:txBody>
                    <a:bodyPr/>
                    <a:lstStyle/>
                    <a:p>
                      <a:pPr marL="127000" indent="0">
                        <a:lnSpc>
                          <a:spcPts val="1860"/>
                        </a:lnSpc>
                      </a:pPr>
                      <a:r>
                        <a:rPr lang="uk" sz="1900" dirty="0">
                          <a:solidFill>
                            <a:srgbClr val="262626"/>
                          </a:solidFill>
                          <a:latin typeface="Segoe UI"/>
                        </a:rPr>
                        <a:t>атестуються за основним місцем роботи</a:t>
                      </a:r>
                    </a:p>
                    <a:p>
                      <a:pPr marL="127000" indent="0">
                        <a:lnSpc>
                          <a:spcPts val="1860"/>
                        </a:lnSpc>
                      </a:pPr>
                      <a:r>
                        <a:rPr lang="uk" sz="1900" dirty="0">
                          <a:solidFill>
                            <a:srgbClr val="262626"/>
                          </a:solidFill>
                          <a:latin typeface="Segoe UI"/>
                        </a:rPr>
                        <a:t>(</a:t>
                      </a:r>
                      <a:r>
                        <a:rPr lang="uk-UA" sz="1900" dirty="0">
                          <a:solidFill>
                            <a:srgbClr val="FF0000"/>
                          </a:solidFill>
                          <a:latin typeface="Segoe UI" panose="020B0502040204020203" pitchFamily="34" charset="0"/>
                          <a:cs typeface="Segoe UI" panose="020B0502040204020203" pitchFamily="34" charset="0"/>
                        </a:rPr>
                        <a:t>присвоєна педагогічному працівнику кваліфікаційна категорія та педагогічне звання або тарифний розряд, поширюються на все педагогічне навантаження за всіма місцями роботи та/або посадами</a:t>
                      </a:r>
                      <a:r>
                        <a:rPr lang="uk-UA" sz="1900" dirty="0">
                          <a:latin typeface="Segoe UI" panose="020B0502040204020203" pitchFamily="34" charset="0"/>
                          <a:cs typeface="Segoe UI" panose="020B0502040204020203" pitchFamily="34" charset="0"/>
                        </a:rPr>
                        <a:t>.)</a:t>
                      </a:r>
                      <a:endParaRPr lang="uk" sz="1900" dirty="0">
                        <a:solidFill>
                          <a:srgbClr val="262626"/>
                        </a:solidFill>
                        <a:latin typeface="Segoe UI" panose="020B0502040204020203" pitchFamily="34" charset="0"/>
                        <a:cs typeface="Segoe UI" panose="020B0502040204020203" pitchFamily="34" charset="0"/>
                      </a:endParaRPr>
                    </a:p>
                  </a:txBody>
                  <a:tcPr marL="0" marR="0" marT="0" marB="0" anchor="ctr">
                    <a:solidFill>
                      <a:srgbClr val="FFFFCC"/>
                    </a:solidFill>
                  </a:tcPr>
                </a:tc>
                <a:extLst>
                  <a:ext uri="{0D108BD9-81ED-4DB2-BD59-A6C34878D82A}">
                    <a16:rowId xmlns:a16="http://schemas.microsoft.com/office/drawing/2014/main" val="10003"/>
                  </a:ext>
                </a:extLst>
              </a:tr>
              <a:tr h="1161638">
                <a:tc>
                  <a:txBody>
                    <a:bodyPr/>
                    <a:lstStyle/>
                    <a:p>
                      <a:pPr marL="114300" indent="0" algn="ctr">
                        <a:lnSpc>
                          <a:spcPts val="1800"/>
                        </a:lnSpc>
                        <a:buFont typeface="Wingdings" panose="05000000000000000000" pitchFamily="2" charset="2"/>
                        <a:buNone/>
                      </a:pPr>
                      <a:r>
                        <a:rPr lang="uk" sz="2000" dirty="0">
                          <a:solidFill>
                            <a:srgbClr val="262626"/>
                          </a:solidFill>
                          <a:latin typeface="Segoe UI"/>
                        </a:rPr>
                        <a:t> </a:t>
                      </a:r>
                      <a:r>
                        <a:rPr lang="uk" sz="2000" b="1" dirty="0">
                          <a:solidFill>
                            <a:srgbClr val="262626"/>
                          </a:solidFill>
                          <a:latin typeface="Segoe UI"/>
                        </a:rPr>
                        <a:t>п. 14</a:t>
                      </a:r>
                    </a:p>
                    <a:p>
                      <a:pPr marL="457200" indent="-342900">
                        <a:lnSpc>
                          <a:spcPts val="1800"/>
                        </a:lnSpc>
                        <a:buFont typeface="Wingdings" panose="05000000000000000000" pitchFamily="2" charset="2"/>
                        <a:buChar char="q"/>
                      </a:pPr>
                      <a:r>
                        <a:rPr lang="uk-UA" sz="2000" dirty="0"/>
                        <a:t>За педагогічними працівниками, які переходять на роботу з одного закладу освіти до іншого, а також на інші педагогічні посади у цьому закладі освіти або які перервали роботу на педагогічній посаді (незалежно від тривалості перерви у роботі)</a:t>
                      </a:r>
                      <a:endParaRPr lang="uk" sz="1900" dirty="0">
                        <a:solidFill>
                          <a:srgbClr val="262626"/>
                        </a:solidFill>
                        <a:latin typeface="Segoe UI"/>
                      </a:endParaRPr>
                    </a:p>
                  </a:txBody>
                  <a:tcPr marL="0" marR="0" marT="0" marB="0" anchor="ctr">
                    <a:solidFill>
                      <a:srgbClr val="FFFFCC"/>
                    </a:solidFill>
                  </a:tcPr>
                </a:tc>
                <a:tc>
                  <a:txBody>
                    <a:bodyPr/>
                    <a:lstStyle/>
                    <a:p>
                      <a:pPr marL="127000" indent="0">
                        <a:lnSpc>
                          <a:spcPts val="1800"/>
                        </a:lnSpc>
                      </a:pPr>
                      <a:r>
                        <a:rPr lang="uk" sz="1900" dirty="0">
                          <a:solidFill>
                            <a:srgbClr val="262626"/>
                          </a:solidFill>
                          <a:latin typeface="Segoe UI"/>
                        </a:rPr>
                        <a:t>зберігаються присвоєні за результатами останньої атестації кваліфікаційні категорії та педагогічні звання </a:t>
                      </a:r>
                      <a:r>
                        <a:rPr lang="uk" sz="1900" dirty="0">
                          <a:solidFill>
                            <a:srgbClr val="FF0000"/>
                          </a:solidFill>
                          <a:latin typeface="Segoe UI"/>
                        </a:rPr>
                        <a:t>(атестація здійснюється не пізніше ніж через два роки після прийняття на роботу)</a:t>
                      </a:r>
                    </a:p>
                  </a:txBody>
                  <a:tcPr marL="0" marR="0" marT="0" marB="0" anchor="ctr">
                    <a:solidFill>
                      <a:srgbClr val="FFFFCC"/>
                    </a:solidFill>
                  </a:tcPr>
                </a:tc>
                <a:extLst>
                  <a:ext uri="{0D108BD9-81ED-4DB2-BD59-A6C34878D82A}">
                    <a16:rowId xmlns:a16="http://schemas.microsoft.com/office/drawing/2014/main" val="10004"/>
                  </a:ext>
                </a:extLst>
              </a:tr>
              <a:tr h="1438418">
                <a:tc>
                  <a:txBody>
                    <a:bodyPr/>
                    <a:lstStyle/>
                    <a:p>
                      <a:pPr marL="114300" indent="0" algn="ctr">
                        <a:lnSpc>
                          <a:spcPts val="1800"/>
                        </a:lnSpc>
                        <a:buFont typeface="Wingdings" panose="05000000000000000000" pitchFamily="2" charset="2"/>
                        <a:buNone/>
                      </a:pPr>
                      <a:r>
                        <a:rPr lang="uk-UA" sz="1900" b="1" dirty="0">
                          <a:solidFill>
                            <a:srgbClr val="262626"/>
                          </a:solidFill>
                          <a:latin typeface="Segoe UI"/>
                        </a:rPr>
                        <a:t>П</a:t>
                      </a:r>
                      <a:r>
                        <a:rPr lang="uk" sz="1900" b="1" dirty="0">
                          <a:solidFill>
                            <a:srgbClr val="262626"/>
                          </a:solidFill>
                          <a:latin typeface="Segoe UI"/>
                        </a:rPr>
                        <a:t>.15</a:t>
                      </a:r>
                    </a:p>
                    <a:p>
                      <a:pPr marL="457200" indent="-342900">
                        <a:lnSpc>
                          <a:spcPts val="1800"/>
                        </a:lnSpc>
                        <a:buFont typeface="Wingdings" panose="05000000000000000000" pitchFamily="2" charset="2"/>
                        <a:buChar char="q"/>
                      </a:pPr>
                      <a:r>
                        <a:rPr lang="uk" sz="1900" dirty="0">
                          <a:solidFill>
                            <a:srgbClr val="262626"/>
                          </a:solidFill>
                          <a:latin typeface="Segoe UI"/>
                        </a:rPr>
                        <a:t>Особи, </a:t>
                      </a:r>
                      <a:r>
                        <a:rPr lang="uk" sz="1900" b="1" dirty="0">
                          <a:solidFill>
                            <a:srgbClr val="262626"/>
                          </a:solidFill>
                          <a:latin typeface="Segoe UI"/>
                        </a:rPr>
                        <a:t>призначені на посади </a:t>
                      </a:r>
                      <a:r>
                        <a:rPr lang="uk" sz="1900" dirty="0">
                          <a:solidFill>
                            <a:srgbClr val="262626"/>
                          </a:solidFill>
                          <a:latin typeface="Segoe UI"/>
                        </a:rPr>
                        <a:t>педагогічних працівників</a:t>
                      </a:r>
                    </a:p>
                  </a:txBody>
                  <a:tcPr marL="0" marR="0" marT="0" marB="0" anchor="ctr">
                    <a:solidFill>
                      <a:srgbClr val="FFFFCC"/>
                    </a:solidFill>
                  </a:tcPr>
                </a:tc>
                <a:tc>
                  <a:txBody>
                    <a:bodyPr/>
                    <a:lstStyle/>
                    <a:p>
                      <a:pPr marL="127000" indent="0">
                        <a:lnSpc>
                          <a:spcPts val="1800"/>
                        </a:lnSpc>
                      </a:pPr>
                      <a:r>
                        <a:rPr lang="uk" sz="1900" dirty="0">
                          <a:solidFill>
                            <a:srgbClr val="262626"/>
                          </a:solidFill>
                          <a:latin typeface="Segoe UI"/>
                        </a:rPr>
                        <a:t>атестуються </a:t>
                      </a:r>
                      <a:r>
                        <a:rPr lang="uk" sz="1900" b="1" dirty="0">
                          <a:solidFill>
                            <a:srgbClr val="262626"/>
                          </a:solidFill>
                          <a:latin typeface="Segoe UI"/>
                        </a:rPr>
                        <a:t>упродовж другого року роботи, але не раніше ніж через один рік</a:t>
                      </a:r>
                    </a:p>
                    <a:p>
                      <a:pPr marL="127000" indent="0">
                        <a:lnSpc>
                          <a:spcPts val="1800"/>
                        </a:lnSpc>
                      </a:pPr>
                      <a:r>
                        <a:rPr lang="uk" sz="1900" dirty="0">
                          <a:solidFill>
                            <a:srgbClr val="262626"/>
                          </a:solidFill>
                          <a:latin typeface="Segoe UI"/>
                        </a:rPr>
                        <a:t>після призначення на посаду</a:t>
                      </a:r>
                    </a:p>
                  </a:txBody>
                  <a:tcPr marL="0" marR="0" marT="0" marB="0" anchor="ctr">
                    <a:solidFill>
                      <a:srgbClr val="FFFFCC"/>
                    </a:solidFill>
                  </a:tcPr>
                </a:tc>
                <a:extLst>
                  <a:ext uri="{0D108BD9-81ED-4DB2-BD59-A6C34878D82A}">
                    <a16:rowId xmlns:a16="http://schemas.microsoft.com/office/drawing/2014/main" val="10005"/>
                  </a:ext>
                </a:extLst>
              </a:tr>
            </a:tbl>
          </a:graphicData>
        </a:graphic>
      </p:graphicFrame>
      <p:sp>
        <p:nvSpPr>
          <p:cNvPr id="26" name="Прямокутник 25"/>
          <p:cNvSpPr/>
          <p:nvPr/>
        </p:nvSpPr>
        <p:spPr>
          <a:xfrm>
            <a:off x="12115800" y="1452734"/>
            <a:ext cx="5105399" cy="2723823"/>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r>
              <a:rPr lang="uk-UA" sz="1900" dirty="0">
                <a:latin typeface="Segoe UI" panose="020B0502040204020203" pitchFamily="34" charset="0"/>
                <a:cs typeface="Segoe UI" panose="020B0502040204020203" pitchFamily="34" charset="0"/>
              </a:rPr>
              <a:t>Якщо в </a:t>
            </a:r>
            <a:r>
              <a:rPr lang="uk-UA" sz="1900" dirty="0" err="1">
                <a:latin typeface="Segoe UI" panose="020B0502040204020203" pitchFamily="34" charset="0"/>
                <a:cs typeface="Segoe UI" panose="020B0502040204020203" pitchFamily="34" charset="0"/>
              </a:rPr>
              <a:t>міжатестаційний</a:t>
            </a:r>
            <a:r>
              <a:rPr lang="uk-UA" sz="1900" dirty="0">
                <a:latin typeface="Segoe UI" panose="020B0502040204020203" pitchFamily="34" charset="0"/>
                <a:cs typeface="Segoe UI" panose="020B0502040204020203" pitchFamily="34" charset="0"/>
              </a:rPr>
              <a:t> період педагогічного працівника довантажено годинами з інших предметів (інтегрованих курсів), то присвоєна кваліфікаційна категорія </a:t>
            </a:r>
            <a:r>
              <a:rPr lang="uk-UA" sz="1900" b="1" dirty="0">
                <a:latin typeface="Segoe UI" panose="020B0502040204020203" pitchFamily="34" charset="0"/>
                <a:cs typeface="Segoe UI" panose="020B0502040204020203" pitchFamily="34" charset="0"/>
              </a:rPr>
              <a:t>поширюється на все педагогічне навантаження до чергової атестації. (ОПЛАЧУЄТЬСЯ ОДРАЗУ, КУРСИ МАЄ ПРОЙТИ, АЛЕ У ЗРУЧНИЙ ЧАС)</a:t>
            </a:r>
          </a:p>
        </p:txBody>
      </p:sp>
      <p:sp>
        <p:nvSpPr>
          <p:cNvPr id="27" name="Прямокутник 26"/>
          <p:cNvSpPr/>
          <p:nvPr/>
        </p:nvSpPr>
        <p:spPr>
          <a:xfrm>
            <a:off x="13986623" y="4991100"/>
            <a:ext cx="3733800" cy="3170099"/>
          </a:xfrm>
          <a:prstGeom prst="rect">
            <a:avLst/>
          </a:prstGeom>
        </p:spPr>
        <p:txBody>
          <a:bodyPr wrap="square">
            <a:spAutoFit/>
          </a:bodyPr>
          <a:lstStyle/>
          <a:p>
            <a:r>
              <a:rPr lang="uk-UA" sz="2000" dirty="0">
                <a:latin typeface="Segoe UI" panose="020B0502040204020203" pitchFamily="34" charset="0"/>
                <a:cs typeface="Segoe UI" panose="020B0502040204020203" pitchFamily="34" charset="0"/>
              </a:rPr>
              <a:t>Не допускається створення перешкод для проходження педагогічним працівником атестації, необґрунтована відмова у присвоєнні (підтвердженні) кваліфікаційної категорії, педагогічного звання та встановленні тарифного розряду.</a:t>
            </a:r>
          </a:p>
        </p:txBody>
      </p:sp>
    </p:spTree>
    <p:extLst>
      <p:ext uri="{BB962C8B-B14F-4D97-AF65-F5344CB8AC3E}">
        <p14:creationId xmlns:p14="http://schemas.microsoft.com/office/powerpoint/2010/main" val="273855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991997" y="493474"/>
            <a:ext cx="9571603" cy="1284755"/>
          </a:xfrm>
        </p:spPr>
        <p:txBody>
          <a:bodyPr>
            <a:normAutofit fontScale="90000"/>
          </a:bodyPr>
          <a:lstStyle/>
          <a:p>
            <a:pPr>
              <a:lnSpc>
                <a:spcPct val="150000"/>
              </a:lnSpc>
            </a:pPr>
            <a:br>
              <a:rPr lang="uk" b="1" dirty="0">
                <a:solidFill>
                  <a:srgbClr val="262626"/>
                </a:solidFill>
                <a:latin typeface="Segoe UI"/>
              </a:rPr>
            </a:br>
            <a:r>
              <a:rPr lang="uk" dirty="0">
                <a:solidFill>
                  <a:srgbClr val="262626"/>
                </a:solidFill>
                <a:latin typeface="Segoe UI"/>
              </a:rPr>
              <a:t>Успішна сертифікація</a:t>
            </a:r>
            <a:br>
              <a:rPr lang="uk" sz="2700" dirty="0">
                <a:solidFill>
                  <a:srgbClr val="262626"/>
                </a:solidFill>
                <a:latin typeface="Segoe UI"/>
              </a:rPr>
            </a:br>
            <a:br>
              <a:rPr lang="uk" sz="2700" dirty="0">
                <a:solidFill>
                  <a:srgbClr val="262626"/>
                </a:solidFill>
                <a:latin typeface="Segoe UI"/>
              </a:rPr>
            </a:br>
            <a:endParaRPr lang="uk" sz="2700" dirty="0">
              <a:solidFill>
                <a:srgbClr val="262626"/>
              </a:solidFill>
              <a:latin typeface="Segoe UI"/>
            </a:endParaRPr>
          </a:p>
        </p:txBody>
      </p:sp>
      <p:sp>
        <p:nvSpPr>
          <p:cNvPr id="18" name="Місце для тексту 17"/>
          <p:cNvSpPr>
            <a:spLocks noGrp="1"/>
          </p:cNvSpPr>
          <p:nvPr>
            <p:ph type="body" idx="1"/>
          </p:nvPr>
        </p:nvSpPr>
        <p:spPr>
          <a:xfrm>
            <a:off x="2514600" y="1515100"/>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5" name="Прямокутник 4"/>
          <p:cNvSpPr/>
          <p:nvPr/>
        </p:nvSpPr>
        <p:spPr>
          <a:xfrm>
            <a:off x="1676400" y="2552700"/>
            <a:ext cx="11963400" cy="5632311"/>
          </a:xfrm>
          <a:prstGeom prst="rect">
            <a:avLst/>
          </a:prstGeom>
        </p:spPr>
        <p:txBody>
          <a:bodyPr wrap="square">
            <a:spAutoFit/>
          </a:bodyPr>
          <a:lstStyle/>
          <a:p>
            <a:pPr marL="285750" indent="-285750" algn="just">
              <a:lnSpc>
                <a:spcPts val="3270"/>
              </a:lnSpc>
              <a:spcAft>
                <a:spcPts val="2306"/>
              </a:spcAft>
              <a:buFont typeface="Wingdings" panose="05000000000000000000" pitchFamily="2" charset="2"/>
              <a:buChar char="q"/>
            </a:pPr>
            <a:r>
              <a:rPr lang="uk" sz="2000" dirty="0">
                <a:solidFill>
                  <a:srgbClr val="262626"/>
                </a:solidFill>
                <a:latin typeface="Segoe UI"/>
              </a:rPr>
              <a:t>Успішне проходження сертифікації </a:t>
            </a:r>
            <a:r>
              <a:rPr lang="uk" sz="2000" b="1" dirty="0">
                <a:solidFill>
                  <a:srgbClr val="262626"/>
                </a:solidFill>
                <a:latin typeface="Segoe UI"/>
              </a:rPr>
              <a:t>зараховується як проходження атестації </a:t>
            </a:r>
            <a:r>
              <a:rPr lang="uk" sz="2000" dirty="0">
                <a:solidFill>
                  <a:srgbClr val="262626"/>
                </a:solidFill>
                <a:latin typeface="Segoe UI"/>
              </a:rPr>
              <a:t>педагогічним працівником, а також </a:t>
            </a:r>
            <a:r>
              <a:rPr lang="uk" sz="2000" b="1" dirty="0">
                <a:solidFill>
                  <a:srgbClr val="262626"/>
                </a:solidFill>
                <a:latin typeface="Segoe UI"/>
              </a:rPr>
              <a:t>є підставою для присвоєння йому відповідної кваліфікаційної категорії та/або педагогічного звання.</a:t>
            </a:r>
          </a:p>
          <a:p>
            <a:pPr marL="285750" indent="-285750" algn="just">
              <a:lnSpc>
                <a:spcPts val="3270"/>
              </a:lnSpc>
              <a:spcAft>
                <a:spcPts val="2306"/>
              </a:spcAft>
              <a:buFont typeface="Wingdings" panose="05000000000000000000" pitchFamily="2" charset="2"/>
              <a:buChar char="q"/>
            </a:pPr>
            <a:r>
              <a:rPr lang="uk" sz="2000" dirty="0">
                <a:solidFill>
                  <a:srgbClr val="262626"/>
                </a:solidFill>
                <a:latin typeface="Segoe UI"/>
              </a:rPr>
              <a:t>Присвоєння/підтвердження кваліфікаційної категорії та/або педагогічного звання проводиться </a:t>
            </a:r>
            <a:r>
              <a:rPr lang="uk" sz="2000" b="1" dirty="0">
                <a:solidFill>
                  <a:srgbClr val="262626"/>
                </a:solidFill>
                <a:latin typeface="Segoe UI"/>
              </a:rPr>
              <a:t>без урахування тривалості міжатестаціиного періоду</a:t>
            </a:r>
            <a:r>
              <a:rPr lang="uk" sz="2000" dirty="0">
                <a:solidFill>
                  <a:srgbClr val="262626"/>
                </a:solidFill>
                <a:latin typeface="Segoe UI"/>
              </a:rPr>
              <a:t>, </a:t>
            </a:r>
            <a:r>
              <a:rPr lang="uk" sz="2000" b="1" dirty="0">
                <a:solidFill>
                  <a:srgbClr val="262626"/>
                </a:solidFill>
                <a:latin typeface="Segoe UI"/>
              </a:rPr>
              <a:t>без дотримання умов підвищення кваліфікації, освітнього рівня, стажу </a:t>
            </a:r>
            <a:r>
              <a:rPr lang="uk" sz="2000" dirty="0">
                <a:solidFill>
                  <a:srgbClr val="262626"/>
                </a:solidFill>
                <a:latin typeface="Segoe UI"/>
              </a:rPr>
              <a:t>та </a:t>
            </a:r>
            <a:r>
              <a:rPr lang="uk" sz="2000" b="1" dirty="0">
                <a:solidFill>
                  <a:srgbClr val="262626"/>
                </a:solidFill>
                <a:latin typeface="Segoe UI"/>
              </a:rPr>
              <a:t>без проведення будь-яких заходів, пов'язаних із вивченням і оцінюванням його діяльності та професійних компетентностей</a:t>
            </a:r>
            <a:r>
              <a:rPr lang="uk" sz="2000" dirty="0">
                <a:solidFill>
                  <a:srgbClr val="262626"/>
                </a:solidFill>
                <a:latin typeface="Segoe UI"/>
              </a:rPr>
              <a:t>.</a:t>
            </a:r>
          </a:p>
          <a:p>
            <a:pPr marL="285750" indent="-285750" algn="just">
              <a:lnSpc>
                <a:spcPts val="3270"/>
              </a:lnSpc>
              <a:spcAft>
                <a:spcPts val="2306"/>
              </a:spcAft>
              <a:buFont typeface="Wingdings" panose="05000000000000000000" pitchFamily="2" charset="2"/>
              <a:buChar char="q"/>
            </a:pPr>
            <a:r>
              <a:rPr lang="uk" sz="2000" dirty="0">
                <a:solidFill>
                  <a:srgbClr val="262626"/>
                </a:solidFill>
                <a:latin typeface="Segoe UI"/>
              </a:rPr>
              <a:t>Зарахування сертифікації здійснюється </a:t>
            </a:r>
            <a:r>
              <a:rPr lang="uk" sz="2000" b="1" dirty="0">
                <a:solidFill>
                  <a:srgbClr val="262626"/>
                </a:solidFill>
                <a:latin typeface="Segoe UI"/>
              </a:rPr>
              <a:t>один раз протягом строку дії сертифіката </a:t>
            </a:r>
            <a:r>
              <a:rPr lang="uk" sz="2000" dirty="0">
                <a:solidFill>
                  <a:srgbClr val="262626"/>
                </a:solidFill>
                <a:latin typeface="Segoe UI"/>
              </a:rPr>
              <a:t>педагогічного працівника під час його чергової або позачергової атестації, що проводиться за ініціативи педагогічного працівника.</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9400" y="3086100"/>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59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5087600" y="387074"/>
            <a:ext cx="3200400" cy="512961"/>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991997" y="493474"/>
            <a:ext cx="9571603" cy="1284755"/>
          </a:xfrm>
        </p:spPr>
        <p:txBody>
          <a:bodyPr>
            <a:normAutofit fontScale="90000"/>
          </a:bodyPr>
          <a:lstStyle/>
          <a:p>
            <a:pPr>
              <a:lnSpc>
                <a:spcPct val="150000"/>
              </a:lnSpc>
            </a:pPr>
            <a:br>
              <a:rPr lang="uk" b="1" dirty="0">
                <a:solidFill>
                  <a:srgbClr val="262626"/>
                </a:solidFill>
                <a:latin typeface="Segoe UI"/>
              </a:rPr>
            </a:br>
            <a:endParaRPr lang="uk" sz="2700" b="1" dirty="0">
              <a:solidFill>
                <a:srgbClr val="262626"/>
              </a:solidFill>
              <a:latin typeface="Segoe UI"/>
            </a:endParaRPr>
          </a:p>
        </p:txBody>
      </p:sp>
      <p:sp>
        <p:nvSpPr>
          <p:cNvPr id="18" name="Місце для тексту 17"/>
          <p:cNvSpPr>
            <a:spLocks noGrp="1"/>
          </p:cNvSpPr>
          <p:nvPr>
            <p:ph type="body" idx="1"/>
          </p:nvPr>
        </p:nvSpPr>
        <p:spPr>
          <a:xfrm>
            <a:off x="2514600" y="1515100"/>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5" name="Прямокутник 4"/>
          <p:cNvSpPr/>
          <p:nvPr/>
        </p:nvSpPr>
        <p:spPr>
          <a:xfrm>
            <a:off x="1676400" y="2552700"/>
            <a:ext cx="11963400" cy="1185966"/>
          </a:xfrm>
          <a:prstGeom prst="rect">
            <a:avLst/>
          </a:prstGeom>
        </p:spPr>
        <p:txBody>
          <a:bodyPr wrap="square">
            <a:spAutoFit/>
          </a:bodyPr>
          <a:lstStyle/>
          <a:p>
            <a:pPr marL="285750" indent="-285750" algn="just">
              <a:lnSpc>
                <a:spcPts val="3270"/>
              </a:lnSpc>
              <a:spcAft>
                <a:spcPts val="2306"/>
              </a:spcAft>
              <a:buFont typeface="Wingdings" panose="05000000000000000000" pitchFamily="2" charset="2"/>
              <a:buChar char="q"/>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4983" y="0"/>
            <a:ext cx="2388476" cy="238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p:cNvPicPr/>
          <p:nvPr/>
        </p:nvPicPr>
        <p:blipFill>
          <a:blip r:embed="rId6"/>
          <a:stretch>
            <a:fillRect/>
          </a:stretch>
        </p:blipFill>
        <p:spPr>
          <a:xfrm>
            <a:off x="1797924" y="2247900"/>
            <a:ext cx="14356476" cy="6869722"/>
          </a:xfrm>
          <a:prstGeom prst="rect">
            <a:avLst/>
          </a:prstGeom>
        </p:spPr>
      </p:pic>
      <p:sp>
        <p:nvSpPr>
          <p:cNvPr id="4" name="Прямокутник 3"/>
          <p:cNvSpPr/>
          <p:nvPr/>
        </p:nvSpPr>
        <p:spPr>
          <a:xfrm>
            <a:off x="3301562" y="411737"/>
            <a:ext cx="9652438" cy="1569660"/>
          </a:xfrm>
          <a:prstGeom prst="rect">
            <a:avLst/>
          </a:prstGeom>
        </p:spPr>
        <p:txBody>
          <a:bodyPr wrap="square">
            <a:spAutoFit/>
          </a:bodyPr>
          <a:lstStyle/>
          <a:p>
            <a:pPr algn="ctr"/>
            <a:r>
              <a:rPr lang="uk-UA" sz="3200" dirty="0">
                <a:latin typeface="Segoe UI" panose="020B0502040204020203" pitchFamily="34" charset="0"/>
                <a:cs typeface="Segoe UI" panose="020B0502040204020203" pitchFamily="34" charset="0"/>
              </a:rPr>
              <a:t>Для атестації педагогічних працівників щорічно </a:t>
            </a:r>
          </a:p>
          <a:p>
            <a:pPr algn="ctr"/>
            <a:r>
              <a:rPr lang="uk-UA" sz="3200" b="1" dirty="0">
                <a:latin typeface="Segoe UI" panose="020B0502040204020203" pitchFamily="34" charset="0"/>
                <a:cs typeface="Segoe UI" panose="020B0502040204020203" pitchFamily="34" charset="0"/>
              </a:rPr>
              <a:t>не пізніше 20 вересня</a:t>
            </a:r>
            <a:r>
              <a:rPr lang="uk-UA" sz="3200" dirty="0">
                <a:latin typeface="Segoe UI" panose="020B0502040204020203" pitchFamily="34" charset="0"/>
                <a:cs typeface="Segoe UI" panose="020B0502040204020203" pitchFamily="34" charset="0"/>
              </a:rPr>
              <a:t> створюються атестаційні комісії.</a:t>
            </a:r>
          </a:p>
        </p:txBody>
      </p:sp>
    </p:spTree>
    <p:extLst>
      <p:ext uri="{BB962C8B-B14F-4D97-AF65-F5344CB8AC3E}">
        <p14:creationId xmlns:p14="http://schemas.microsoft.com/office/powerpoint/2010/main" val="2429260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631943" y="573920"/>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1676400" y="114300"/>
            <a:ext cx="14955715" cy="518963"/>
          </a:xfrm>
        </p:spPr>
        <p:txBody>
          <a:bodyPr>
            <a:noAutofit/>
          </a:bodyPr>
          <a:lstStyle/>
          <a:p>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Створення, склад та повноваження  атестаційних комісій</a:t>
            </a:r>
          </a:p>
        </p:txBody>
      </p:sp>
      <p:sp>
        <p:nvSpPr>
          <p:cNvPr id="18" name="Місце для тексту 17"/>
          <p:cNvSpPr>
            <a:spLocks noGrp="1"/>
          </p:cNvSpPr>
          <p:nvPr>
            <p:ph type="body" idx="1"/>
          </p:nvPr>
        </p:nvSpPr>
        <p:spPr>
          <a:xfrm>
            <a:off x="2988065" y="1022308"/>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363200" y="900035"/>
            <a:ext cx="4041775"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1" name="Місце для вмісту 20"/>
          <p:cNvSpPr>
            <a:spLocks noGrp="1"/>
          </p:cNvSpPr>
          <p:nvPr>
            <p:ph sz="quarter" idx="4"/>
          </p:nvPr>
        </p:nvSpPr>
        <p:spPr>
          <a:xfrm>
            <a:off x="1676400" y="1983463"/>
            <a:ext cx="14630399" cy="8036837"/>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t">
            <a:noAutofit/>
          </a:bodyPr>
          <a:lstStyle/>
          <a:p>
            <a:pPr algn="just">
              <a:lnSpc>
                <a:spcPct val="150000"/>
              </a:lnSpc>
            </a:pPr>
            <a:r>
              <a:rPr lang="uk-UA" sz="2200" dirty="0">
                <a:latin typeface="Segoe UI" panose="020B0502040204020203" pitchFamily="34" charset="0"/>
                <a:cs typeface="Segoe UI" panose="020B0502040204020203" pitchFamily="34" charset="0"/>
              </a:rPr>
              <a:t>Атестаційні комісії створюються наказом керівника закладу освіти, відокремленого структурного підрозділу, органу управління у сфері освіти, у якому визначається персональний склад атестаційної комісії, </a:t>
            </a:r>
            <a:r>
              <a:rPr lang="uk-UA" sz="2200" b="1" dirty="0">
                <a:latin typeface="Segoe UI" panose="020B0502040204020203" pitchFamily="34" charset="0"/>
                <a:cs typeface="Segoe UI" panose="020B0502040204020203" pitchFamily="34" charset="0"/>
              </a:rPr>
              <a:t>призначаються голова та секретар атестаційної комісії</a:t>
            </a:r>
            <a:r>
              <a:rPr lang="uk-UA" sz="2200" dirty="0">
                <a:latin typeface="Segoe UI" panose="020B0502040204020203" pitchFamily="34" charset="0"/>
                <a:cs typeface="Segoe UI" panose="020B0502040204020203" pitchFamily="34" charset="0"/>
              </a:rPr>
              <a:t>. Кількість членів атестаційної комісії </a:t>
            </a:r>
            <a:r>
              <a:rPr lang="uk-UA" sz="2200" i="1" u="sng" dirty="0">
                <a:latin typeface="Segoe UI" panose="020B0502040204020203" pitchFamily="34" charset="0"/>
                <a:cs typeface="Segoe UI" panose="020B0502040204020203" pitchFamily="34" charset="0"/>
              </a:rPr>
              <a:t>не може бути менше ніж п’ять осіб.</a:t>
            </a:r>
            <a:r>
              <a:rPr lang="uk-UA" sz="2200" dirty="0">
                <a:latin typeface="Segoe UI" panose="020B0502040204020203" pitchFamily="34" charset="0"/>
                <a:cs typeface="Segoe UI" panose="020B0502040204020203" pitchFamily="34" charset="0"/>
              </a:rPr>
              <a:t> </a:t>
            </a:r>
          </a:p>
          <a:p>
            <a:pPr algn="just">
              <a:lnSpc>
                <a:spcPct val="150000"/>
              </a:lnSpc>
            </a:pPr>
            <a:r>
              <a:rPr lang="uk-UA" sz="2200" dirty="0">
                <a:latin typeface="Segoe UI" panose="020B0502040204020203" pitchFamily="34" charset="0"/>
                <a:cs typeface="Segoe UI" panose="020B0502040204020203" pitchFamily="34" charset="0"/>
              </a:rPr>
              <a:t>До роботи атестаційної комісії залучаються представники первинних або територіальних профспілкових організацій (до 2 осіб за згодою) із правом голосу. </a:t>
            </a:r>
          </a:p>
          <a:p>
            <a:pPr algn="just">
              <a:lnSpc>
                <a:spcPct val="150000"/>
              </a:lnSpc>
            </a:pPr>
            <a:r>
              <a:rPr lang="uk-UA" sz="2200" dirty="0">
                <a:latin typeface="Segoe UI" panose="020B0502040204020203" pitchFamily="34" charset="0"/>
                <a:cs typeface="Segoe UI" panose="020B0502040204020203" pitchFamily="34" charset="0"/>
              </a:rPr>
              <a:t>Представники профспілкових організацій за згодою залучаються до роботи головою атестаційної комісії відповідно до рішення уповноваженого профспілкового органу (за наявності у закладі освіти) або на територіальному рівні декількох профспілкових організацій - за рішенням спільного представницького органу профспілок. </a:t>
            </a:r>
          </a:p>
          <a:p>
            <a:pPr algn="just">
              <a:lnSpc>
                <a:spcPct val="150000"/>
              </a:lnSpc>
            </a:pPr>
            <a:r>
              <a:rPr lang="uk-UA" sz="2200" dirty="0">
                <a:latin typeface="Segoe UI" panose="020B0502040204020203" pitchFamily="34" charset="0"/>
                <a:cs typeface="Segoe UI" panose="020B0502040204020203" pitchFamily="34" charset="0"/>
              </a:rPr>
              <a:t>До роботи атестаційної комісії не може бути залучена особа, яка відповідно до Закону України «Про запобігання корупції» є близькою особою педагогічного працівника, який атестується, або є особою, яка може мати конфлікт інтересів.</a:t>
            </a:r>
          </a:p>
          <a:p>
            <a:pPr algn="just">
              <a:lnSpc>
                <a:spcPct val="150000"/>
              </a:lnSpc>
            </a:pPr>
            <a:r>
              <a:rPr lang="ru-RU" sz="2200" b="1" i="1" dirty="0">
                <a:latin typeface="Segoe UI" panose="020B0502040204020203" pitchFamily="34" charset="0"/>
                <a:cs typeface="Segoe UI" panose="020B0502040204020203" pitchFamily="34" charset="0"/>
              </a:rPr>
              <a:t>Головою </a:t>
            </a:r>
            <a:r>
              <a:rPr lang="ru-RU" sz="2200" b="1" i="1" dirty="0" err="1">
                <a:latin typeface="Segoe UI" panose="020B0502040204020203" pitchFamily="34" charset="0"/>
                <a:cs typeface="Segoe UI" panose="020B0502040204020203" pitchFamily="34" charset="0"/>
              </a:rPr>
              <a:t>атестаційної</a:t>
            </a:r>
            <a:r>
              <a:rPr lang="ru-RU" sz="2200" b="1" i="1" dirty="0">
                <a:latin typeface="Segoe UI" panose="020B0502040204020203" pitchFamily="34" charset="0"/>
                <a:cs typeface="Segoe UI" panose="020B0502040204020203" pitchFamily="34" charset="0"/>
              </a:rPr>
              <a:t> </a:t>
            </a:r>
            <a:r>
              <a:rPr lang="ru-RU" sz="2200" b="1" i="1" dirty="0" err="1">
                <a:latin typeface="Segoe UI" panose="020B0502040204020203" pitchFamily="34" charset="0"/>
                <a:cs typeface="Segoe UI" panose="020B0502040204020203" pitchFamily="34" charset="0"/>
              </a:rPr>
              <a:t>комісії</a:t>
            </a:r>
            <a:r>
              <a:rPr lang="ru-RU" sz="2200" b="1" i="1" dirty="0">
                <a:latin typeface="Segoe UI" panose="020B0502040204020203" pitchFamily="34" charset="0"/>
                <a:cs typeface="Segoe UI" panose="020B0502040204020203" pitchFamily="34" charset="0"/>
              </a:rPr>
              <a:t> І </a:t>
            </a:r>
            <a:r>
              <a:rPr lang="ru-RU" sz="2200" b="1" i="1" dirty="0" err="1">
                <a:latin typeface="Segoe UI" panose="020B0502040204020203" pitchFamily="34" charset="0"/>
                <a:cs typeface="Segoe UI" panose="020B0502040204020203" pitchFamily="34" charset="0"/>
              </a:rPr>
              <a:t>рівня</a:t>
            </a:r>
            <a:r>
              <a:rPr lang="ru-RU" sz="2200" b="1" i="1" dirty="0">
                <a:latin typeface="Segoe UI" panose="020B0502040204020203" pitchFamily="34" charset="0"/>
                <a:cs typeface="Segoe UI" panose="020B0502040204020203" pitchFamily="34" charset="0"/>
              </a:rPr>
              <a:t> є </a:t>
            </a:r>
            <a:r>
              <a:rPr lang="ru-RU" sz="2200" b="1" i="1" dirty="0" err="1">
                <a:latin typeface="Segoe UI" panose="020B0502040204020203" pitchFamily="34" charset="0"/>
                <a:cs typeface="Segoe UI" panose="020B0502040204020203" pitchFamily="34" charset="0"/>
              </a:rPr>
              <a:t>керівник</a:t>
            </a:r>
            <a:r>
              <a:rPr lang="ru-RU" sz="2200" b="1" i="1" dirty="0">
                <a:latin typeface="Segoe UI" panose="020B0502040204020203" pitchFamily="34" charset="0"/>
                <a:cs typeface="Segoe UI" panose="020B0502040204020203" pitchFamily="34" charset="0"/>
              </a:rPr>
              <a:t> (заступник </a:t>
            </a:r>
            <a:r>
              <a:rPr lang="ru-RU" sz="2200" b="1" i="1" dirty="0" err="1">
                <a:latin typeface="Segoe UI" panose="020B0502040204020203" pitchFamily="34" charset="0"/>
                <a:cs typeface="Segoe UI" panose="020B0502040204020203" pitchFamily="34" charset="0"/>
              </a:rPr>
              <a:t>керівника</a:t>
            </a:r>
            <a:r>
              <a:rPr lang="ru-RU" sz="2200" b="1" i="1" dirty="0">
                <a:latin typeface="Segoe UI" panose="020B0502040204020203" pitchFamily="34" charset="0"/>
                <a:cs typeface="Segoe UI" panose="020B0502040204020203" pitchFamily="34" charset="0"/>
              </a:rPr>
              <a:t>) закладу </a:t>
            </a:r>
            <a:r>
              <a:rPr lang="ru-RU" sz="2200" b="1" i="1" dirty="0" err="1">
                <a:latin typeface="Segoe UI" panose="020B0502040204020203" pitchFamily="34" charset="0"/>
                <a:cs typeface="Segoe UI" panose="020B0502040204020203" pitchFamily="34" charset="0"/>
              </a:rPr>
              <a:t>освіти</a:t>
            </a:r>
            <a:r>
              <a:rPr lang="ru-RU" sz="2200" b="1" i="1" dirty="0">
                <a:latin typeface="Segoe UI" panose="020B0502040204020203" pitchFamily="34" charset="0"/>
                <a:cs typeface="Segoe UI" panose="020B0502040204020203" pitchFamily="34" charset="0"/>
              </a:rPr>
              <a:t>, структу</a:t>
            </a:r>
            <a:r>
              <a:rPr lang="ru-RU" sz="2200" b="1" i="1" dirty="0"/>
              <a:t>рного </a:t>
            </a:r>
            <a:r>
              <a:rPr lang="ru-RU" sz="2200" b="1" i="1" dirty="0" err="1"/>
              <a:t>підрозділу</a:t>
            </a:r>
            <a:r>
              <a:rPr lang="ru-RU" sz="2200" b="1" i="1" dirty="0"/>
              <a:t>.</a:t>
            </a:r>
            <a:endParaRPr lang="uk-UA" sz="2200" b="1" i="1" dirty="0"/>
          </a:p>
          <a:p>
            <a:pPr algn="just"/>
            <a:endParaRPr lang="uk-UA" dirty="0"/>
          </a:p>
          <a:p>
            <a:pPr algn="just"/>
            <a:endParaRPr lang="uk" dirty="0">
              <a:solidFill>
                <a:srgbClr val="262626"/>
              </a:solidFill>
              <a:latin typeface="Segoe UI"/>
            </a:endParaRP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9" name="Прямокутник 8"/>
          <p:cNvSpPr/>
          <p:nvPr/>
        </p:nvSpPr>
        <p:spPr>
          <a:xfrm>
            <a:off x="6629400" y="8436508"/>
            <a:ext cx="3162302"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sz="2400" b="1" dirty="0">
              <a:solidFill>
                <a:srgbClr val="BF118D"/>
              </a:solidFill>
              <a:latin typeface="Segoe UI" panose="020B0502040204020203" pitchFamily="34" charset="0"/>
              <a:cs typeface="Segoe UI" panose="020B0502040204020203" pitchFamily="34" charset="0"/>
            </a:endParaRPr>
          </a:p>
        </p:txBody>
      </p:sp>
      <p:sp>
        <p:nvSpPr>
          <p:cNvPr id="22" name="Заголовок 16"/>
          <p:cNvSpPr txBox="1">
            <a:spLocks/>
          </p:cNvSpPr>
          <p:nvPr/>
        </p:nvSpPr>
        <p:spPr>
          <a:xfrm>
            <a:off x="5105400" y="573920"/>
            <a:ext cx="8229600" cy="21174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uk-UA" dirty="0"/>
          </a:p>
        </p:txBody>
      </p:sp>
    </p:spTree>
    <p:extLst>
      <p:ext uri="{BB962C8B-B14F-4D97-AF65-F5344CB8AC3E}">
        <p14:creationId xmlns:p14="http://schemas.microsoft.com/office/powerpoint/2010/main" val="427951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1189686" y="154749"/>
            <a:ext cx="15086056"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Створення, склад та повноваження  атестаційних комісій</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НОВЕ</a:t>
            </a:r>
            <a:r>
              <a:rPr lang="uk-UA" sz="3200" dirty="0"/>
              <a:t>.</a:t>
            </a: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921375" y="1644334"/>
            <a:ext cx="11468100" cy="5357277"/>
          </a:xfrm>
        </p:spPr>
        <p:txBody>
          <a:bodyPr>
            <a:noAutofit/>
          </a:bodyPr>
          <a:lstStyle/>
          <a:p>
            <a:pPr>
              <a:lnSpc>
                <a:spcPct val="160000"/>
              </a:lnSpc>
            </a:pPr>
            <a:r>
              <a:rPr lang="uk-UA" sz="2000" dirty="0">
                <a:latin typeface="Segoe UI" panose="020B0502040204020203" pitchFamily="34" charset="0"/>
                <a:cs typeface="Segoe UI" panose="020B0502040204020203" pitchFamily="34" charset="0"/>
              </a:rPr>
              <a:t>У випадку відсутності голови атестаційної комісії атестаційна комісія має </a:t>
            </a:r>
            <a:r>
              <a:rPr lang="uk-UA" sz="2000" b="1" dirty="0">
                <a:latin typeface="Segoe UI" panose="020B0502040204020203" pitchFamily="34" charset="0"/>
                <a:cs typeface="Segoe UI" panose="020B0502040204020203" pitchFamily="34" charset="0"/>
              </a:rPr>
              <a:t>обрати головуючим іншого члена атестаційної комісії, крім її секретаря. </a:t>
            </a:r>
          </a:p>
          <a:p>
            <a:pPr>
              <a:lnSpc>
                <a:spcPct val="160000"/>
              </a:lnSpc>
            </a:pPr>
            <a:r>
              <a:rPr lang="uk-UA" sz="2000" dirty="0">
                <a:latin typeface="Segoe UI" panose="020B0502040204020203" pitchFamily="34" charset="0"/>
                <a:cs typeface="Segoe UI" panose="020B0502040204020203" pitchFamily="34" charset="0"/>
              </a:rPr>
              <a:t>Керівник (заступник керівника) закладу освіти, відокремленого структурного підрозділу, органу управління у сфері освіти </a:t>
            </a:r>
            <a:r>
              <a:rPr lang="uk-UA" sz="2000" b="1" dirty="0">
                <a:latin typeface="Segoe UI" panose="020B0502040204020203" pitchFamily="34" charset="0"/>
                <a:cs typeface="Segoe UI" panose="020B0502040204020203" pitchFamily="34" charset="0"/>
              </a:rPr>
              <a:t>не можуть головувати на засіданні атестаційної комісії у разі проходження ними атестації відповідно до цього Положення. </a:t>
            </a:r>
          </a:p>
          <a:p>
            <a:pPr>
              <a:lnSpc>
                <a:spcPct val="160000"/>
              </a:lnSpc>
            </a:pPr>
            <a:r>
              <a:rPr lang="uk-UA" sz="2000" dirty="0">
                <a:latin typeface="Segoe UI" panose="020B0502040204020203" pitchFamily="34" charset="0"/>
                <a:cs typeface="Segoe UI" panose="020B0502040204020203" pitchFamily="34" charset="0"/>
              </a:rPr>
              <a:t>У такому разі на засіданні атестаційної комісії </a:t>
            </a:r>
            <a:r>
              <a:rPr lang="uk-UA" sz="2000" b="1" dirty="0">
                <a:latin typeface="Segoe UI" panose="020B0502040204020203" pitchFamily="34" charset="0"/>
                <a:cs typeface="Segoe UI" panose="020B0502040204020203" pitchFamily="34" charset="0"/>
              </a:rPr>
              <a:t>члени атестаційної комісії обирають особу, яка виконує обов’язки голови атестаційної комісії, визначені пунктом 5 цього розділу</a:t>
            </a:r>
            <a:r>
              <a:rPr lang="uk-UA" sz="2000" dirty="0">
                <a:latin typeface="Segoe UI" panose="020B0502040204020203" pitchFamily="34" charset="0"/>
                <a:cs typeface="Segoe UI" panose="020B0502040204020203" pitchFamily="34" charset="0"/>
              </a:rPr>
              <a:t>, повноваження якої поширюються на роботу атестаційної комісії до завершення атестації керівника (заступника керівника) закладу освіти, відокремленого структурного 7 підрозділу, органу управління у сфері освіти, визначеного головою відповідної атестаційної комісії.</a:t>
            </a: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9400" y="2089931"/>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2420599" y="6972300"/>
            <a:ext cx="5558307" cy="21698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uk-UA" dirty="0">
                <a:solidFill>
                  <a:prstClr val="black"/>
                </a:solidFill>
                <a:latin typeface="Segoe UI" panose="020B0502040204020203" pitchFamily="34" charset="0"/>
                <a:cs typeface="Segoe UI" panose="020B0502040204020203" pitchFamily="34" charset="0"/>
              </a:rPr>
              <a:t>Особи, які входять до складу атестаційної комісії, не беруть участі в голосуванні щодо себе у разі проходження ними атестації відповідно до пункту 3 цього розділу. </a:t>
            </a:r>
          </a:p>
          <a:p>
            <a:pPr algn="just">
              <a:lnSpc>
                <a:spcPct val="150000"/>
              </a:lnSpc>
            </a:pPr>
            <a:endParaRPr lang="uk-UA" dirty="0">
              <a:latin typeface="Segoe UI" panose="020B0502040204020203" pitchFamily="34" charset="0"/>
              <a:cs typeface="Segoe UI" panose="020B0502040204020203" pitchFamily="34" charset="0"/>
            </a:endParaRPr>
          </a:p>
        </p:txBody>
      </p:sp>
      <p:sp>
        <p:nvSpPr>
          <p:cNvPr id="8" name="Прямокутник 7"/>
          <p:cNvSpPr/>
          <p:nvPr/>
        </p:nvSpPr>
        <p:spPr>
          <a:xfrm>
            <a:off x="1777451" y="7387797"/>
            <a:ext cx="8170405" cy="2169825"/>
          </a:xfrm>
          <a:prstGeom prst="rect">
            <a:avLst/>
          </a:prstGeom>
        </p:spPr>
        <p:txBody>
          <a:bodyPr wrap="square">
            <a:spAutoFit/>
          </a:bodyPr>
          <a:lstStyle/>
          <a:p>
            <a:pPr>
              <a:lnSpc>
                <a:spcPct val="150000"/>
              </a:lnSpc>
            </a:pPr>
            <a:r>
              <a:rPr lang="uk-UA" dirty="0">
                <a:latin typeface="Segoe UI" panose="020B0502040204020203" pitchFamily="34" charset="0"/>
                <a:cs typeface="Segoe UI" panose="020B0502040204020203" pitchFamily="34" charset="0"/>
              </a:rPr>
              <a:t>4. Атестаційна комісія є повноважною за умови присутності на її засіданні не менше двох третин від її складу. Рішення атестаційної комісії приймають шляхом голосування простою більшістю голосів. У разі рівного розподілу голосів «за» і «проти» атестаційна комісія приймає рішення в інтересах педагогічного працівника, який атестується.</a:t>
            </a: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solidFill>
                  <a:srgbClr val="BF118D"/>
                </a:solidFill>
                <a:latin typeface="Segoe UI" panose="020B0502040204020203" pitchFamily="34" charset="0"/>
                <a:cs typeface="Segoe UI" panose="020B0502040204020203" pitchFamily="34" charset="0"/>
              </a:rPr>
              <a:t>БЕЗ ЗМІН </a:t>
            </a:r>
          </a:p>
        </p:txBody>
      </p:sp>
      <p:cxnSp>
        <p:nvCxnSpPr>
          <p:cNvPr id="14" name="Пряма зі стрілкою 13"/>
          <p:cNvCxnSpPr/>
          <p:nvPr/>
        </p:nvCxnSpPr>
        <p:spPr>
          <a:xfrm>
            <a:off x="8686800" y="7277100"/>
            <a:ext cx="335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6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rPr>
              <a:t>Зверніть увагу!</a:t>
            </a:r>
            <a:br>
              <a:rPr lang="uk-UA" b="1" dirty="0">
                <a:effectLst>
                  <a:outerShdw blurRad="38100" dist="38100" dir="2700000" algn="tl">
                    <a:srgbClr val="000000">
                      <a:alpha val="43137"/>
                    </a:srgbClr>
                  </a:outerShdw>
                </a:effectLst>
              </a:rPr>
            </a:br>
            <a:r>
              <a:rPr lang="uk-UA" b="1" dirty="0">
                <a:effectLst>
                  <a:outerShdw blurRad="38100" dist="38100" dir="2700000" algn="tl">
                    <a:srgbClr val="000000">
                      <a:alpha val="43137"/>
                    </a:srgbClr>
                  </a:outerShdw>
                </a:effectLst>
              </a:rPr>
              <a:t>Змінили вимоги до голосування</a:t>
            </a: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 b="1" dirty="0">
              <a:solidFill>
                <a:srgbClr val="262626"/>
              </a:solidFill>
              <a:effectLst>
                <a:outerShdw blurRad="38100" dist="38100" dir="2700000" algn="tl">
                  <a:srgbClr val="000000">
                    <a:alpha val="43137"/>
                  </a:srgbClr>
                </a:outerShdw>
              </a:effectLst>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371600" y="3434571"/>
            <a:ext cx="14554201" cy="3905451"/>
          </a:xfrm>
        </p:spPr>
        <p:txBody>
          <a:bodyPr>
            <a:noAutofit/>
          </a:bodyPr>
          <a:lstStyle/>
          <a:p>
            <a:pPr algn="just">
              <a:lnSpc>
                <a:spcPct val="150000"/>
              </a:lnSpc>
            </a:pPr>
            <a:r>
              <a:rPr lang="uk-UA" sz="2000" dirty="0">
                <a:latin typeface="Segoe UI" panose="020B0502040204020203" pitchFamily="34" charset="0"/>
                <a:cs typeface="Segoe UI" panose="020B0502040204020203" pitchFamily="34" charset="0"/>
              </a:rPr>
              <a:t>Якщо раніше члени атестаційної комісії ухвалювали рішення </a:t>
            </a:r>
            <a:r>
              <a:rPr lang="uk-UA" sz="2000" i="1" u="sng" dirty="0">
                <a:latin typeface="Segoe UI" panose="020B0502040204020203" pitchFamily="34" charset="0"/>
                <a:cs typeface="Segoe UI" panose="020B0502040204020203" pitchFamily="34" charset="0"/>
              </a:rPr>
              <a:t>про присвоєння чи </a:t>
            </a:r>
            <a:r>
              <a:rPr lang="uk-UA" sz="2000" i="1" u="sng" dirty="0" err="1">
                <a:latin typeface="Segoe UI" panose="020B0502040204020203" pitchFamily="34" charset="0"/>
                <a:cs typeface="Segoe UI" panose="020B0502040204020203" pitchFamily="34" charset="0"/>
              </a:rPr>
              <a:t>неприсвоєння</a:t>
            </a:r>
            <a:r>
              <a:rPr lang="uk-UA" sz="2000" i="1" u="sng" dirty="0">
                <a:latin typeface="Segoe UI" panose="020B0502040204020203" pitchFamily="34" charset="0"/>
                <a:cs typeface="Segoe UI" panose="020B0502040204020203" pitchFamily="34" charset="0"/>
              </a:rPr>
              <a:t> </a:t>
            </a:r>
            <a:r>
              <a:rPr lang="uk-UA" sz="2000" dirty="0">
                <a:latin typeface="Segoe UI" panose="020B0502040204020203" pitchFamily="34" charset="0"/>
                <a:cs typeface="Segoe UI" panose="020B0502040204020203" pitchFamily="34" charset="0"/>
              </a:rPr>
              <a:t>педагогічних звань, певних кваліфікаційних категорій таємним голосуванням, то нове Положення дозволяє комісії самій визначати, як проводити голосування: </a:t>
            </a:r>
            <a:r>
              <a:rPr lang="uk-UA" sz="2000" i="1" dirty="0">
                <a:latin typeface="Segoe UI" panose="020B0502040204020203" pitchFamily="34" charset="0"/>
                <a:cs typeface="Segoe UI" panose="020B0502040204020203" pitchFamily="34" charset="0"/>
              </a:rPr>
              <a:t>відкрито чи таємно</a:t>
            </a:r>
            <a:r>
              <a:rPr lang="uk-UA" sz="2000" dirty="0">
                <a:latin typeface="Segoe UI" panose="020B0502040204020203" pitchFamily="34" charset="0"/>
                <a:cs typeface="Segoe UI" panose="020B0502040204020203" pitchFamily="34" charset="0"/>
              </a:rPr>
              <a:t>. Відмітку про це потрібно зробити у протоколі.</a:t>
            </a:r>
          </a:p>
          <a:p>
            <a:pPr algn="just">
              <a:lnSpc>
                <a:spcPct val="150000"/>
              </a:lnSpc>
            </a:pPr>
            <a:r>
              <a:rPr lang="uk-UA" sz="2000" dirty="0">
                <a:latin typeface="Segoe UI" panose="020B0502040204020203" pitchFamily="34" charset="0"/>
                <a:cs typeface="Segoe UI" panose="020B0502040204020203" pitchFamily="34" charset="0"/>
              </a:rPr>
              <a:t>Якщо при ухваленні рішення про присвоєння кваліфікаційної категорії чи педагогічного звання в атестаційній комісії рівна кількість голосів розподілилася між «за» і «проти», рішення ухвалюють на </a:t>
            </a:r>
            <a:r>
              <a:rPr lang="uk-UA" sz="2000" i="1" dirty="0">
                <a:latin typeface="Segoe UI" panose="020B0502040204020203" pitchFamily="34" charset="0"/>
                <a:cs typeface="Segoe UI" panose="020B0502040204020203" pitchFamily="34" charset="0"/>
              </a:rPr>
              <a:t>користь педагогічного працівника</a:t>
            </a:r>
            <a:r>
              <a:rPr lang="uk-UA" sz="2000" dirty="0">
                <a:latin typeface="Segoe UI" panose="020B0502040204020203" pitchFamily="34" charset="0"/>
                <a:cs typeface="Segoe UI" panose="020B0502040204020203" pitchFamily="34" charset="0"/>
              </a:rPr>
              <a:t>.</a:t>
            </a:r>
          </a:p>
          <a:p>
            <a:pPr marL="0" indent="0">
              <a:lnSpc>
                <a:spcPct val="16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8" name="Прямокутник 7"/>
          <p:cNvSpPr/>
          <p:nvPr/>
        </p:nvSpPr>
        <p:spPr>
          <a:xfrm>
            <a:off x="1777451" y="7387797"/>
            <a:ext cx="8170405" cy="456215"/>
          </a:xfrm>
          <a:prstGeom prst="rect">
            <a:avLst/>
          </a:prstGeom>
        </p:spPr>
        <p:txBody>
          <a:bodyPr wrap="square">
            <a:spAutoFit/>
          </a:bodyPr>
          <a:lstStyle/>
          <a:p>
            <a:pPr>
              <a:lnSpc>
                <a:spcPct val="150000"/>
              </a:lnSpc>
            </a:pPr>
            <a:r>
              <a:rPr lang="uk-UA" dirty="0">
                <a:latin typeface="Segoe UI" panose="020B0502040204020203" pitchFamily="34" charset="0"/>
                <a:cs typeface="Segoe UI" panose="020B0502040204020203" pitchFamily="34" charset="0"/>
              </a:rPr>
              <a:t>  </a:t>
            </a: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21"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649" y="1585870"/>
            <a:ext cx="2287542" cy="192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7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Обов</a:t>
            </a: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r>
              <a:rPr lang="uk-UA" b="1" dirty="0" err="1">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язки</a:t>
            </a: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членів АК</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921375" y="1644334"/>
            <a:ext cx="16145882" cy="5357277"/>
          </a:xfrm>
        </p:spPr>
        <p:txBody>
          <a:bodyPr>
            <a:noAutofit/>
          </a:bodyPr>
          <a:lstStyle/>
          <a:p>
            <a:pPr marL="0" indent="0">
              <a:lnSpc>
                <a:spcPct val="160000"/>
              </a:lnSpc>
              <a:buNone/>
            </a:pPr>
            <a:r>
              <a:rPr lang="uk-UA" sz="2000" b="1" dirty="0">
                <a:latin typeface="Segoe UI" panose="020B0502040204020203" pitchFamily="34" charset="0"/>
                <a:cs typeface="Segoe UI" panose="020B0502040204020203" pitchFamily="34" charset="0"/>
              </a:rPr>
              <a:t>     5. Голова атестаційної комісії :</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проводить засідання атестаційної комісії, бере участь у голосуванні під час прийняття рішень атестаційної комісії, підписує протоколи засідань атестаційної комісії та атестаційні листи. </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за наявності обставин, які об’єктивно унеможливлюють проведення засідання комісії очно (воєнний стан, надзвичайна ситуація, карантинні обмеження тощо), голова атестаційної комісії може прийняти рішення про проведення засідання в режимі </a:t>
            </a:r>
            <a:r>
              <a:rPr lang="uk-UA" sz="2000" dirty="0" err="1">
                <a:latin typeface="Segoe UI" panose="020B0502040204020203" pitchFamily="34" charset="0"/>
                <a:cs typeface="Segoe UI" panose="020B0502040204020203" pitchFamily="34" charset="0"/>
              </a:rPr>
              <a:t>відеоконференцзв</a:t>
            </a:r>
            <a:r>
              <a:rPr lang="uk-UA" sz="2000" dirty="0">
                <a:latin typeface="Segoe UI" panose="020B0502040204020203" pitchFamily="34" charset="0"/>
                <a:cs typeface="Segoe UI" panose="020B0502040204020203" pitchFamily="34" charset="0"/>
              </a:rPr>
              <a:t> ’</a:t>
            </a:r>
            <a:r>
              <a:rPr lang="uk-UA" sz="2000" dirty="0" err="1">
                <a:latin typeface="Segoe UI" panose="020B0502040204020203" pitchFamily="34" charset="0"/>
                <a:cs typeface="Segoe UI" panose="020B0502040204020203" pitchFamily="34" charset="0"/>
              </a:rPr>
              <a:t>язку</a:t>
            </a:r>
            <a:r>
              <a:rPr lang="uk-UA" sz="2000" dirty="0">
                <a:latin typeface="Segoe UI" panose="020B0502040204020203" pitchFamily="34" charset="0"/>
                <a:cs typeface="Segoe UI" panose="020B0502040204020203" pitchFamily="34" charset="0"/>
              </a:rPr>
              <a:t>.</a:t>
            </a:r>
          </a:p>
          <a:p>
            <a:pPr marL="0" indent="0">
              <a:lnSpc>
                <a:spcPct val="160000"/>
              </a:lnSpc>
              <a:buNone/>
            </a:pPr>
            <a:r>
              <a:rPr lang="uk-UA" sz="2000" dirty="0">
                <a:latin typeface="Segoe UI" panose="020B0502040204020203" pitchFamily="34" charset="0"/>
                <a:cs typeface="Segoe UI" panose="020B0502040204020203" pitchFamily="34" charset="0"/>
              </a:rPr>
              <a:t>     </a:t>
            </a:r>
            <a:r>
              <a:rPr lang="uk-UA" sz="2000" b="1" dirty="0">
                <a:latin typeface="Segoe UI" panose="020B0502040204020203" pitchFamily="34" charset="0"/>
                <a:cs typeface="Segoe UI" panose="020B0502040204020203" pitchFamily="34" charset="0"/>
              </a:rPr>
              <a:t>6. Секретар атестаційної комісії: (визначено чіткі вимоги)</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приймає, реєструє та зберігає документи, подані педагогічними працівниками, до розгляду та під час розгляду їх атестаційною комісією; </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організовує роботу атестаційної комісії, веде та підписує протоколи засідань атестаційної комісії; оформлює та підписує атестаційні листи;</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 повідомляє педагогічним працівникам про місце і час проведення засідання атестаційної комісії (у разі запрошення педагогічних працівників на засідання); </a:t>
            </a:r>
          </a:p>
          <a:p>
            <a:pPr>
              <a:lnSpc>
                <a:spcPct val="160000"/>
              </a:lnSpc>
              <a:buFont typeface="Wingdings" panose="05000000000000000000" pitchFamily="2" charset="2"/>
              <a:buChar char="ü"/>
            </a:pPr>
            <a:r>
              <a:rPr lang="uk-UA" sz="2000" dirty="0">
                <a:latin typeface="Segoe UI" panose="020B0502040204020203" pitchFamily="34" charset="0"/>
                <a:cs typeface="Segoe UI" panose="020B0502040204020203" pitchFamily="34" charset="0"/>
              </a:rPr>
              <a:t>забезпечує оприлюднення інформації про діяльність атестаційної комісії шляхом розміщення її на офіційному </a:t>
            </a:r>
            <a:r>
              <a:rPr lang="uk-UA" sz="2000" dirty="0" err="1">
                <a:latin typeface="Segoe UI" panose="020B0502040204020203" pitchFamily="34" charset="0"/>
                <a:cs typeface="Segoe UI" panose="020B0502040204020203" pitchFamily="34" charset="0"/>
              </a:rPr>
              <a:t>вебсайті</a:t>
            </a:r>
            <a:r>
              <a:rPr lang="uk-UA" sz="2000" dirty="0">
                <a:latin typeface="Segoe UI" panose="020B0502040204020203" pitchFamily="34" charset="0"/>
                <a:cs typeface="Segoe UI" panose="020B0502040204020203" pitchFamily="34" charset="0"/>
              </a:rPr>
              <a:t> закладу освіти, відокремленого структурного підрозділу, органу управління у сфері освіти.</a:t>
            </a: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8" name="Прямокутник 7"/>
          <p:cNvSpPr/>
          <p:nvPr/>
        </p:nvSpPr>
        <p:spPr>
          <a:xfrm>
            <a:off x="1777451" y="7387797"/>
            <a:ext cx="8170405" cy="507831"/>
          </a:xfrm>
          <a:prstGeom prst="rect">
            <a:avLst/>
          </a:prstGeom>
        </p:spPr>
        <p:txBody>
          <a:bodyPr wrap="square">
            <a:spAutoFit/>
          </a:bodyPr>
          <a:lstStyle/>
          <a:p>
            <a:pPr>
              <a:lnSpc>
                <a:spcPct val="150000"/>
              </a:lnSpc>
            </a:pPr>
            <a:r>
              <a:rPr lang="uk-UA" dirty="0">
                <a:latin typeface="Segoe UI" panose="020B0502040204020203" pitchFamily="34" charset="0"/>
                <a:cs typeface="Segoe UI" panose="020B0502040204020203" pitchFamily="34" charset="0"/>
              </a:rPr>
              <a:t>4.  </a:t>
            </a: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301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7395" y="276629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p:cNvPicPr>
          <p:nvPr/>
        </p:nvPicPr>
        <p:blipFill>
          <a:blip r:embed="rId4"/>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631943" y="573920"/>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1676400" y="114300"/>
            <a:ext cx="14955715" cy="518963"/>
          </a:xfrm>
        </p:spPr>
        <p:txBody>
          <a:bodyPr>
            <a:noAutofit/>
          </a:bodyPr>
          <a:lstStyle/>
          <a:p>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Повноваження  атестаційних комісій </a:t>
            </a: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 </a:t>
            </a:r>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рівня</a:t>
            </a:r>
          </a:p>
        </p:txBody>
      </p:sp>
      <p:sp>
        <p:nvSpPr>
          <p:cNvPr id="18" name="Місце для тексту 17"/>
          <p:cNvSpPr>
            <a:spLocks noGrp="1"/>
          </p:cNvSpPr>
          <p:nvPr>
            <p:ph type="body" idx="1"/>
          </p:nvPr>
        </p:nvSpPr>
        <p:spPr>
          <a:xfrm>
            <a:off x="2988065" y="1022308"/>
            <a:ext cx="4040188" cy="56356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363200" y="900035"/>
            <a:ext cx="4041775"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1" name="Місце для вмісту 20"/>
          <p:cNvSpPr>
            <a:spLocks noGrp="1"/>
          </p:cNvSpPr>
          <p:nvPr>
            <p:ph sz="quarter" idx="4"/>
          </p:nvPr>
        </p:nvSpPr>
        <p:spPr>
          <a:xfrm>
            <a:off x="990600" y="2576923"/>
            <a:ext cx="7391399" cy="6044251"/>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t">
            <a:noAutofit/>
          </a:bodyPr>
          <a:lstStyle/>
          <a:p>
            <a:pPr indent="0" algn="just">
              <a:lnSpc>
                <a:spcPct val="150000"/>
              </a:lnSpc>
              <a:buNone/>
            </a:pPr>
            <a:r>
              <a:rPr lang="uk" sz="2000" b="1" dirty="0">
                <a:latin typeface="Segoe UI"/>
              </a:rPr>
              <a:t>Атестаційна комісія I рівня:</a:t>
            </a:r>
          </a:p>
          <a:p>
            <a:pPr marL="685800" algn="just">
              <a:lnSpc>
                <a:spcPct val="150000"/>
              </a:lnSpc>
            </a:pPr>
            <a:r>
              <a:rPr lang="uk" sz="2000" b="1" dirty="0">
                <a:latin typeface="Segoe UI"/>
              </a:rPr>
              <a:t> </a:t>
            </a:r>
            <a:r>
              <a:rPr lang="uk" sz="2000" dirty="0">
                <a:latin typeface="Segoe UI"/>
              </a:rPr>
              <a:t>розглядає документи, подані педагогічними працівниками (крім керівників) закладу освіти, відокремленого структурного підрозділу, встановлює їх відповідність вимогам законодавства та вживає заходів щодо перевірки їх достовірності (за потреби)</a:t>
            </a:r>
          </a:p>
          <a:p>
            <a:pPr marL="685800" algn="just">
              <a:lnSpc>
                <a:spcPct val="150000"/>
              </a:lnSpc>
            </a:pPr>
            <a:r>
              <a:rPr lang="uk" sz="2000" i="1" dirty="0">
                <a:latin typeface="Segoe UI"/>
              </a:rPr>
              <a:t> </a:t>
            </a:r>
            <a:r>
              <a:rPr lang="uk" sz="2000" dirty="0">
                <a:latin typeface="Segoe UI"/>
              </a:rPr>
              <a:t>приймає рішення про відповідність (невідповідність) педагогічних працівників закладу освіти, структурного підрозділу займаним посадам; присвоєння (підтвердження) кваліфікаційних категорій і педагогічних звань або про відмову в такому присвоєнні (підтвердженні). </a:t>
            </a: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9" name="Прямокутник 8"/>
          <p:cNvSpPr/>
          <p:nvPr/>
        </p:nvSpPr>
        <p:spPr>
          <a:xfrm>
            <a:off x="6629400" y="8436508"/>
            <a:ext cx="3162302"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sz="2400" b="1" dirty="0">
              <a:solidFill>
                <a:srgbClr val="BF118D"/>
              </a:solidFill>
              <a:latin typeface="Segoe UI" panose="020B0502040204020203" pitchFamily="34" charset="0"/>
              <a:cs typeface="Segoe UI" panose="020B0502040204020203" pitchFamily="34" charset="0"/>
            </a:endParaRPr>
          </a:p>
        </p:txBody>
      </p:sp>
      <p:sp>
        <p:nvSpPr>
          <p:cNvPr id="22" name="Заголовок 16"/>
          <p:cNvSpPr txBox="1">
            <a:spLocks/>
          </p:cNvSpPr>
          <p:nvPr/>
        </p:nvSpPr>
        <p:spPr>
          <a:xfrm>
            <a:off x="5105400" y="573920"/>
            <a:ext cx="8229600" cy="21174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uk-UA" dirty="0"/>
          </a:p>
        </p:txBody>
      </p:sp>
      <p:sp>
        <p:nvSpPr>
          <p:cNvPr id="4" name="Прямокутник 3"/>
          <p:cNvSpPr/>
          <p:nvPr/>
        </p:nvSpPr>
        <p:spPr>
          <a:xfrm>
            <a:off x="11880283" y="1859098"/>
            <a:ext cx="3384260" cy="461665"/>
          </a:xfrm>
          <a:prstGeom prst="rect">
            <a:avLst/>
          </a:prstGeom>
        </p:spPr>
        <p:txBody>
          <a:bodyPr wrap="none">
            <a:spAutoFit/>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sz="24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Зверніть увагу !!!!!!!!</a:t>
            </a:r>
            <a:endParaRPr lang="uk-UA" sz="2400" dirty="0"/>
          </a:p>
        </p:txBody>
      </p:sp>
      <p:sp>
        <p:nvSpPr>
          <p:cNvPr id="8" name="Прямокутник 7"/>
          <p:cNvSpPr/>
          <p:nvPr/>
        </p:nvSpPr>
        <p:spPr>
          <a:xfrm>
            <a:off x="36163250" y="285185"/>
            <a:ext cx="4572000" cy="2677656"/>
          </a:xfrm>
          <a:prstGeom prst="rect">
            <a:avLst/>
          </a:prstGeom>
        </p:spPr>
        <p:txBody>
          <a:bodyPr>
            <a:spAutoFit/>
          </a:bodyPr>
          <a:lstStyle/>
          <a:p>
            <a:pPr lvl="0" fontAlgn="base">
              <a:spcBef>
                <a:spcPct val="0"/>
              </a:spcBef>
              <a:spcAft>
                <a:spcPct val="0"/>
              </a:spcAft>
            </a:pPr>
            <a:r>
              <a:rPr lang="uk-UA" altLang="uk-UA" b="1" dirty="0">
                <a:solidFill>
                  <a:prstClr val="black"/>
                </a:solidFill>
                <a:latin typeface="Arial" pitchFamily="34" charset="0"/>
                <a:ea typeface="Times New Roman" pitchFamily="18" charset="0"/>
                <a:cs typeface="Arial" pitchFamily="34" charset="0"/>
              </a:rPr>
              <a:t>Збільшили автономію закладів освіти.</a:t>
            </a:r>
          </a:p>
          <a:p>
            <a:pPr lvl="0" eaLnBrk="0" fontAlgn="base" hangingPunct="0">
              <a:spcBef>
                <a:spcPct val="0"/>
              </a:spcBef>
              <a:spcAft>
                <a:spcPct val="0"/>
              </a:spcAft>
            </a:pPr>
            <a:r>
              <a:rPr lang="uk-UA" altLang="uk-UA" sz="1200" dirty="0">
                <a:solidFill>
                  <a:prstClr val="black"/>
                </a:solidFill>
                <a:latin typeface="Arial" pitchFamily="34" charset="0"/>
                <a:ea typeface="Times New Roman" pitchFamily="18" charset="0"/>
                <a:cs typeface="Arial" pitchFamily="34" charset="0"/>
              </a:rPr>
              <a:t>Якщо раніше вищу кваліфікаційну категорію, як і відповідні звання, як-от «старший вчитель», «старший вихователь», «вчитель-методист», «вихователь-методист», присвоювали лише атестаційні комісії ІІ і ІІІ рівнів, а комісії І рівня, тобто на рівні закладу освіти, могли тільки порушувати клопотання про присвоєння вищої кваліфікації чи педагогічного звання перед атестаційною комісією ІІ чи ІІІ рівня, то за новим Положенням таке рішення ухвалює атестаційна комісія на рівні закладу освіти. Єдиний щодо кого не може ухвалювати рішення атестаційна комісія І рівня, це керівник закладу освіти.</a:t>
            </a:r>
            <a:endParaRPr lang="uk-UA" altLang="uk-UA" dirty="0">
              <a:solidFill>
                <a:prstClr val="black"/>
              </a:solidFill>
              <a:latin typeface="Arial" pitchFamily="34" charset="0"/>
              <a:cs typeface="Arial" pitchFamily="34" charset="0"/>
            </a:endParaRPr>
          </a:p>
        </p:txBody>
      </p:sp>
      <p:sp>
        <p:nvSpPr>
          <p:cNvPr id="10" name="Прямокутник 9"/>
          <p:cNvSpPr/>
          <p:nvPr/>
        </p:nvSpPr>
        <p:spPr>
          <a:xfrm>
            <a:off x="10496552" y="2428483"/>
            <a:ext cx="7461574" cy="6555641"/>
          </a:xfrm>
          <a:prstGeom prst="rect">
            <a:avLst/>
          </a:prstGeom>
        </p:spPr>
        <p:txBody>
          <a:bodyPr wrap="square">
            <a:spAutoFit/>
          </a:bodyPr>
          <a:lstStyle/>
          <a:p>
            <a:pPr lvl="0" algn="just" fontAlgn="base">
              <a:lnSpc>
                <a:spcPct val="150000"/>
              </a:lnSpc>
              <a:spcBef>
                <a:spcPct val="0"/>
              </a:spcBef>
              <a:spcAft>
                <a:spcPct val="0"/>
              </a:spcAft>
            </a:pPr>
            <a:r>
              <a:rPr lang="uk-UA" altLang="uk-UA" sz="2000" b="1" dirty="0">
                <a:solidFill>
                  <a:prstClr val="black"/>
                </a:solidFill>
                <a:latin typeface="Segoe UI" panose="020B0502040204020203" pitchFamily="34" charset="0"/>
                <a:ea typeface="Times New Roman" pitchFamily="18" charset="0"/>
                <a:cs typeface="Segoe UI" panose="020B0502040204020203" pitchFamily="34" charset="0"/>
              </a:rPr>
              <a:t>Збільшено  автономію закладів освіти.</a:t>
            </a:r>
          </a:p>
          <a:p>
            <a:pPr lvl="0" algn="just" eaLnBrk="0" fontAlgn="base" hangingPunct="0">
              <a:lnSpc>
                <a:spcPct val="150000"/>
              </a:lnSpc>
              <a:spcBef>
                <a:spcPct val="0"/>
              </a:spcBef>
              <a:spcAft>
                <a:spcPct val="0"/>
              </a:spcAft>
            </a:pPr>
            <a:r>
              <a:rPr lang="uk-UA" altLang="uk-UA" sz="2000" dirty="0">
                <a:solidFill>
                  <a:prstClr val="black"/>
                </a:solidFill>
                <a:latin typeface="Segoe UI" panose="020B0502040204020203" pitchFamily="34" charset="0"/>
                <a:ea typeface="Times New Roman" pitchFamily="18" charset="0"/>
                <a:cs typeface="Segoe UI" panose="020B0502040204020203" pitchFamily="34" charset="0"/>
              </a:rPr>
              <a:t>Якщо раніше вищу кваліфікаційну категорію, як і відповідні звання, як-от </a:t>
            </a:r>
            <a:r>
              <a:rPr lang="uk-UA" altLang="uk-UA" sz="2000" i="1" dirty="0">
                <a:solidFill>
                  <a:prstClr val="black"/>
                </a:solidFill>
                <a:latin typeface="Segoe UI" panose="020B0502040204020203" pitchFamily="34" charset="0"/>
                <a:ea typeface="Times New Roman" pitchFamily="18" charset="0"/>
                <a:cs typeface="Segoe UI" panose="020B0502040204020203" pitchFamily="34" charset="0"/>
              </a:rPr>
              <a:t>«старший вчитель», «старший вихователь», «вчитель-</a:t>
            </a:r>
            <a:r>
              <a:rPr lang="uk-UA" altLang="uk-UA" sz="2000" i="1" dirty="0" err="1">
                <a:solidFill>
                  <a:prstClr val="black"/>
                </a:solidFill>
                <a:latin typeface="Segoe UI" panose="020B0502040204020203" pitchFamily="34" charset="0"/>
                <a:ea typeface="Times New Roman" pitchFamily="18" charset="0"/>
                <a:cs typeface="Segoe UI" panose="020B0502040204020203" pitchFamily="34" charset="0"/>
              </a:rPr>
              <a:t>методист»,«вихователь</a:t>
            </a:r>
            <a:r>
              <a:rPr lang="uk-UA" altLang="uk-UA" sz="2000" i="1" dirty="0">
                <a:solidFill>
                  <a:prstClr val="black"/>
                </a:solidFill>
                <a:latin typeface="Segoe UI" panose="020B0502040204020203" pitchFamily="34" charset="0"/>
                <a:ea typeface="Times New Roman" pitchFamily="18" charset="0"/>
                <a:cs typeface="Segoe UI" panose="020B0502040204020203" pitchFamily="34" charset="0"/>
              </a:rPr>
              <a:t>-методист»,</a:t>
            </a:r>
            <a:r>
              <a:rPr lang="uk-UA" altLang="uk-UA" sz="2000" dirty="0">
                <a:solidFill>
                  <a:prstClr val="black"/>
                </a:solidFill>
                <a:latin typeface="Segoe UI" panose="020B0502040204020203" pitchFamily="34" charset="0"/>
                <a:ea typeface="Times New Roman" pitchFamily="18" charset="0"/>
                <a:cs typeface="Segoe UI" panose="020B0502040204020203" pitchFamily="34" charset="0"/>
              </a:rPr>
              <a:t> присвоювали лише атестаційні комісії ІІ і ІІІ рівнів, а комісії І рівня, тобто на рівні закладу освіти, могли </a:t>
            </a:r>
            <a:r>
              <a:rPr lang="uk-UA" altLang="uk-UA" sz="2000" b="1" dirty="0">
                <a:solidFill>
                  <a:prstClr val="black"/>
                </a:solidFill>
                <a:latin typeface="Segoe UI" panose="020B0502040204020203" pitchFamily="34" charset="0"/>
                <a:ea typeface="Times New Roman" pitchFamily="18" charset="0"/>
                <a:cs typeface="Segoe UI" panose="020B0502040204020203" pitchFamily="34" charset="0"/>
              </a:rPr>
              <a:t>тільки порушувати клопотання про присвоєння вищої кваліфікації чи педагогічного звання перед атестаційною комісією ІІ чи ІІІ рівня</a:t>
            </a:r>
            <a:r>
              <a:rPr lang="uk-UA" altLang="uk-UA" sz="2000" dirty="0">
                <a:solidFill>
                  <a:prstClr val="black"/>
                </a:solidFill>
                <a:latin typeface="Segoe UI" panose="020B0502040204020203" pitchFamily="34" charset="0"/>
                <a:ea typeface="Times New Roman" pitchFamily="18" charset="0"/>
                <a:cs typeface="Segoe UI" panose="020B0502040204020203" pitchFamily="34" charset="0"/>
              </a:rPr>
              <a:t>, то за новим Положенням таке рішення </a:t>
            </a:r>
            <a:r>
              <a:rPr lang="uk-UA" altLang="uk-UA" sz="2000" b="1" dirty="0">
                <a:solidFill>
                  <a:prstClr val="black"/>
                </a:solidFill>
                <a:latin typeface="Segoe UI" panose="020B0502040204020203" pitchFamily="34" charset="0"/>
                <a:ea typeface="Times New Roman" pitchFamily="18" charset="0"/>
                <a:cs typeface="Segoe UI" panose="020B0502040204020203" pitchFamily="34" charset="0"/>
              </a:rPr>
              <a:t>ухвалює атестаційна комісія на рівні закладу освіти</a:t>
            </a:r>
            <a:r>
              <a:rPr lang="uk-UA" altLang="uk-UA" sz="2000" dirty="0">
                <a:solidFill>
                  <a:prstClr val="black"/>
                </a:solidFill>
                <a:latin typeface="Segoe UI" panose="020B0502040204020203" pitchFamily="34" charset="0"/>
                <a:ea typeface="Times New Roman" pitchFamily="18" charset="0"/>
                <a:cs typeface="Segoe UI" panose="020B0502040204020203" pitchFamily="34" charset="0"/>
              </a:rPr>
              <a:t>. </a:t>
            </a:r>
          </a:p>
          <a:p>
            <a:pPr lvl="0" algn="just" eaLnBrk="0" fontAlgn="base" hangingPunct="0">
              <a:lnSpc>
                <a:spcPct val="150000"/>
              </a:lnSpc>
              <a:spcBef>
                <a:spcPct val="0"/>
              </a:spcBef>
              <a:spcAft>
                <a:spcPct val="0"/>
              </a:spcAft>
            </a:pPr>
            <a:r>
              <a:rPr lang="uk-UA" altLang="uk-UA" sz="2000" b="1" dirty="0">
                <a:solidFill>
                  <a:srgbClr val="FF0000"/>
                </a:solidFill>
                <a:latin typeface="Segoe UI" panose="020B0502040204020203" pitchFamily="34" charset="0"/>
                <a:ea typeface="Times New Roman" pitchFamily="18" charset="0"/>
                <a:cs typeface="Segoe UI" panose="020B0502040204020203" pitchFamily="34" charset="0"/>
              </a:rPr>
              <a:t>Єдиний щодо кого не може ухвалювати рішення атестаційна комісія І рівня, це керівник закладу освіти (керівника  атестує АК </a:t>
            </a:r>
            <a:r>
              <a:rPr lang="en-US" altLang="uk-UA" sz="2000" b="1" dirty="0">
                <a:solidFill>
                  <a:srgbClr val="FF0000"/>
                </a:solidFill>
                <a:latin typeface="Segoe UI" panose="020B0502040204020203" pitchFamily="34" charset="0"/>
                <a:ea typeface="Times New Roman" pitchFamily="18" charset="0"/>
                <a:cs typeface="Segoe UI" panose="020B0502040204020203" pitchFamily="34" charset="0"/>
              </a:rPr>
              <a:t>II</a:t>
            </a:r>
            <a:r>
              <a:rPr lang="uk-UA" altLang="uk-UA" sz="2000" b="1" dirty="0">
                <a:solidFill>
                  <a:srgbClr val="FF0000"/>
                </a:solidFill>
                <a:latin typeface="Segoe UI" panose="020B0502040204020203" pitchFamily="34" charset="0"/>
                <a:ea typeface="Times New Roman" pitchFamily="18" charset="0"/>
                <a:cs typeface="Segoe UI" panose="020B0502040204020203" pitchFamily="34" charset="0"/>
              </a:rPr>
              <a:t> рівня)</a:t>
            </a:r>
            <a:endParaRPr lang="uk-UA" altLang="uk-UA" sz="2000" b="1" dirty="0">
              <a:solidFill>
                <a:srgbClr val="FF0000"/>
              </a:solidFill>
              <a:latin typeface="Segoe UI" panose="020B0502040204020203" pitchFamily="34" charset="0"/>
              <a:cs typeface="Segoe UI" panose="020B0502040204020203" pitchFamily="34" charset="0"/>
            </a:endParaRPr>
          </a:p>
        </p:txBody>
      </p:sp>
      <p:sp>
        <p:nvSpPr>
          <p:cNvPr id="5" name="Місце для вмісту 4"/>
          <p:cNvSpPr>
            <a:spLocks noGrp="1"/>
          </p:cNvSpPr>
          <p:nvPr>
            <p:ph sz="half" idx="2"/>
          </p:nvPr>
        </p:nvSpPr>
        <p:spPr>
          <a:xfrm flipV="1">
            <a:off x="457200" y="1585870"/>
            <a:ext cx="1861534" cy="589005"/>
          </a:xfrm>
        </p:spPr>
        <p:txBody>
          <a:bodyPr/>
          <a:lstStyle/>
          <a:p>
            <a:pPr marL="0" indent="0">
              <a:buNone/>
            </a:pPr>
            <a:r>
              <a:rPr lang="uk-UA" dirty="0"/>
              <a:t> </a:t>
            </a:r>
          </a:p>
        </p:txBody>
      </p:sp>
    </p:spTree>
    <p:extLst>
      <p:ext uri="{BB962C8B-B14F-4D97-AF65-F5344CB8AC3E}">
        <p14:creationId xmlns:p14="http://schemas.microsoft.com/office/powerpoint/2010/main" val="114512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734" y="747817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p:cNvPicPr>
          <p:nvPr/>
        </p:nvPicPr>
        <p:blipFill>
          <a:blip r:embed="rId4"/>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631943" y="573920"/>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1676400" y="114300"/>
            <a:ext cx="14955715" cy="518963"/>
          </a:xfrm>
        </p:spPr>
        <p:txBody>
          <a:bodyPr>
            <a:noAutofit/>
          </a:bodyPr>
          <a:lstStyle/>
          <a:p>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Повноваження  атестаційних комісій </a:t>
            </a:r>
            <a:r>
              <a:rPr lang="en-US"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II</a:t>
            </a:r>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рівня</a:t>
            </a:r>
          </a:p>
        </p:txBody>
      </p:sp>
      <p:sp>
        <p:nvSpPr>
          <p:cNvPr id="18" name="Місце для тексту 17"/>
          <p:cNvSpPr>
            <a:spLocks noGrp="1"/>
          </p:cNvSpPr>
          <p:nvPr>
            <p:ph type="body" idx="1"/>
          </p:nvPr>
        </p:nvSpPr>
        <p:spPr>
          <a:xfrm>
            <a:off x="2988065" y="1022308"/>
            <a:ext cx="4040188" cy="563562"/>
          </a:xfrm>
        </p:spPr>
        <p:txBody>
          <a:bodyPr>
            <a:noAutofit/>
          </a:bodyPr>
          <a:lstStyle/>
          <a:p>
            <a:pPr algn="ctr"/>
            <a:endPar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0" name="Місце для тексту 19"/>
          <p:cNvSpPr>
            <a:spLocks noGrp="1"/>
          </p:cNvSpPr>
          <p:nvPr>
            <p:ph type="body" sz="quarter" idx="3"/>
          </p:nvPr>
        </p:nvSpPr>
        <p:spPr>
          <a:xfrm>
            <a:off x="10363200" y="900035"/>
            <a:ext cx="4041775"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1" name="Місце для вмісту 20"/>
          <p:cNvSpPr>
            <a:spLocks noGrp="1"/>
          </p:cNvSpPr>
          <p:nvPr>
            <p:ph sz="quarter" idx="4"/>
          </p:nvPr>
        </p:nvSpPr>
        <p:spPr>
          <a:xfrm>
            <a:off x="3124199" y="2138341"/>
            <a:ext cx="12039601" cy="6979281"/>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t">
            <a:noAutofit/>
          </a:bodyPr>
          <a:lstStyle/>
          <a:p>
            <a:pPr indent="0" algn="just">
              <a:lnSpc>
                <a:spcPct val="150000"/>
              </a:lnSpc>
              <a:buNone/>
            </a:pPr>
            <a:r>
              <a:rPr lang="uk" sz="2200" b="1" dirty="0">
                <a:solidFill>
                  <a:srgbClr val="262626"/>
                </a:solidFill>
                <a:latin typeface="Segoe UI"/>
              </a:rPr>
              <a:t>Атестаційна комісія II рівня: </a:t>
            </a:r>
          </a:p>
          <a:p>
            <a:pPr marL="685800" algn="just">
              <a:lnSpc>
                <a:spcPct val="150000"/>
              </a:lnSpc>
            </a:pPr>
            <a:r>
              <a:rPr lang="uk" sz="2200" dirty="0">
                <a:solidFill>
                  <a:srgbClr val="262626"/>
                </a:solidFill>
                <a:latin typeface="Segoe UI"/>
              </a:rPr>
              <a:t>атестує педагогічних працівників закладів освіти, у яких працює менше 15 педагогічних працівників; </a:t>
            </a:r>
          </a:p>
          <a:p>
            <a:pPr marL="685800" algn="just">
              <a:lnSpc>
                <a:spcPct val="150000"/>
              </a:lnSpc>
            </a:pPr>
            <a:r>
              <a:rPr lang="uk" sz="2200" dirty="0">
                <a:solidFill>
                  <a:srgbClr val="262626"/>
                </a:solidFill>
                <a:latin typeface="Segoe UI"/>
              </a:rPr>
              <a:t>розглядає апеляції на рішення атестаційних комісій I рівня.</a:t>
            </a:r>
          </a:p>
          <a:p>
            <a:pPr indent="0" algn="just">
              <a:lnSpc>
                <a:spcPct val="150000"/>
              </a:lnSpc>
              <a:buNone/>
            </a:pPr>
            <a:r>
              <a:rPr lang="uk" sz="2200" dirty="0">
                <a:solidFill>
                  <a:srgbClr val="262626"/>
                </a:solidFill>
                <a:latin typeface="Segoe UI"/>
              </a:rPr>
              <a:t>Атестаційна комісія II рівня приймає рішення про: </a:t>
            </a:r>
          </a:p>
          <a:p>
            <a:pPr marL="685800" algn="just">
              <a:lnSpc>
                <a:spcPct val="150000"/>
              </a:lnSpc>
            </a:pPr>
            <a:r>
              <a:rPr lang="uk" sz="2200" dirty="0">
                <a:solidFill>
                  <a:srgbClr val="262626"/>
                </a:solidFill>
                <a:latin typeface="Segoe UI"/>
              </a:rPr>
              <a:t>відповідність (невідповідність) педагогічних працівників займаним посадам; </a:t>
            </a:r>
          </a:p>
          <a:p>
            <a:pPr marL="685800" algn="just">
              <a:lnSpc>
                <a:spcPct val="150000"/>
              </a:lnSpc>
            </a:pPr>
            <a:r>
              <a:rPr lang="uk" sz="2200" dirty="0">
                <a:solidFill>
                  <a:srgbClr val="262626"/>
                </a:solidFill>
                <a:latin typeface="Segoe UI"/>
              </a:rPr>
              <a:t>присвоєння (підтвердження) кваліфікаційних категорій і педагогічних звань або про відмову в такому присвоєнні (підтвердженні);</a:t>
            </a:r>
          </a:p>
          <a:p>
            <a:pPr marL="685800" algn="just">
              <a:lnSpc>
                <a:spcPct val="150000"/>
              </a:lnSpc>
            </a:pPr>
            <a:r>
              <a:rPr lang="uk" sz="2200" dirty="0">
                <a:solidFill>
                  <a:srgbClr val="262626"/>
                </a:solidFill>
                <a:latin typeface="Segoe UI"/>
              </a:rPr>
              <a:t>відповідність (невідповідність) керівників займаним посадам; </a:t>
            </a:r>
          </a:p>
          <a:p>
            <a:pPr marL="685800" algn="just">
              <a:lnSpc>
                <a:spcPct val="150000"/>
              </a:lnSpc>
            </a:pPr>
            <a:r>
              <a:rPr lang="uk" sz="2200" dirty="0">
                <a:solidFill>
                  <a:srgbClr val="262626"/>
                </a:solidFill>
                <a:latin typeface="Segoe UI"/>
              </a:rPr>
              <a:t>присвоєння (підтвердження) кваліфікаційних категорій і педагогічних звань або про відмову в такому присвоєнні (підтвердженні) керівникам, які викладають навчальні предмети (інтегровані курси).</a:t>
            </a:r>
          </a:p>
          <a:p>
            <a:pPr indent="0" algn="just">
              <a:lnSpc>
                <a:spcPts val="2184"/>
              </a:lnSpc>
              <a:buNone/>
            </a:pPr>
            <a:endParaRPr lang="uk" sz="2000" dirty="0">
              <a:latin typeface="Segoe UI"/>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9" name="Прямокутник 8"/>
          <p:cNvSpPr/>
          <p:nvPr/>
        </p:nvSpPr>
        <p:spPr>
          <a:xfrm>
            <a:off x="6629400" y="8436508"/>
            <a:ext cx="3162302"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sz="2400" b="1" dirty="0">
              <a:solidFill>
                <a:srgbClr val="BF118D"/>
              </a:solidFill>
              <a:latin typeface="Segoe UI" panose="020B0502040204020203" pitchFamily="34" charset="0"/>
              <a:cs typeface="Segoe UI" panose="020B0502040204020203" pitchFamily="34" charset="0"/>
            </a:endParaRPr>
          </a:p>
        </p:txBody>
      </p:sp>
      <p:sp>
        <p:nvSpPr>
          <p:cNvPr id="22" name="Заголовок 16"/>
          <p:cNvSpPr txBox="1">
            <a:spLocks/>
          </p:cNvSpPr>
          <p:nvPr/>
        </p:nvSpPr>
        <p:spPr>
          <a:xfrm>
            <a:off x="5105400" y="573920"/>
            <a:ext cx="8229600" cy="21174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uk-UA" dirty="0"/>
          </a:p>
        </p:txBody>
      </p:sp>
      <p:sp>
        <p:nvSpPr>
          <p:cNvPr id="8" name="Прямокутник 7"/>
          <p:cNvSpPr/>
          <p:nvPr/>
        </p:nvSpPr>
        <p:spPr>
          <a:xfrm>
            <a:off x="36163250" y="285185"/>
            <a:ext cx="4572000" cy="2677656"/>
          </a:xfrm>
          <a:prstGeom prst="rect">
            <a:avLst/>
          </a:prstGeom>
        </p:spPr>
        <p:txBody>
          <a:bodyPr>
            <a:spAutoFit/>
          </a:bodyPr>
          <a:lstStyle/>
          <a:p>
            <a:pPr lvl="0" fontAlgn="base">
              <a:spcBef>
                <a:spcPct val="0"/>
              </a:spcBef>
              <a:spcAft>
                <a:spcPct val="0"/>
              </a:spcAft>
            </a:pPr>
            <a:r>
              <a:rPr lang="uk-UA" altLang="uk-UA" b="1" dirty="0">
                <a:solidFill>
                  <a:prstClr val="black"/>
                </a:solidFill>
                <a:latin typeface="Arial" pitchFamily="34" charset="0"/>
                <a:ea typeface="Times New Roman" pitchFamily="18" charset="0"/>
                <a:cs typeface="Arial" pitchFamily="34" charset="0"/>
              </a:rPr>
              <a:t>Збільшили автономію закладів освіти.</a:t>
            </a:r>
          </a:p>
          <a:p>
            <a:pPr lvl="0" eaLnBrk="0" fontAlgn="base" hangingPunct="0">
              <a:spcBef>
                <a:spcPct val="0"/>
              </a:spcBef>
              <a:spcAft>
                <a:spcPct val="0"/>
              </a:spcAft>
            </a:pPr>
            <a:r>
              <a:rPr lang="uk-UA" altLang="uk-UA" sz="1200" dirty="0">
                <a:solidFill>
                  <a:prstClr val="black"/>
                </a:solidFill>
                <a:latin typeface="Arial" pitchFamily="34" charset="0"/>
                <a:ea typeface="Times New Roman" pitchFamily="18" charset="0"/>
                <a:cs typeface="Arial" pitchFamily="34" charset="0"/>
              </a:rPr>
              <a:t>Якщо раніше вищу кваліфікаційну категорію, як і відповідні звання, як-от «старший вчитель», «старший вихователь», «вчитель-методист», «вихователь-методист», присвоювали лише атестаційні комісії ІІ і ІІІ рівнів, а комісії І рівня, тобто на рівні закладу освіти, могли тільки порушувати клопотання про присвоєння вищої кваліфікації чи педагогічного звання перед атестаційною комісією ІІ чи ІІІ рівня, то за новим Положенням таке рішення ухвалює атестаційна комісія на рівні закладу освіти. Єдиний щодо кого не може ухвалювати рішення атестаційна комісія І рівня, це керівник закладу освіти.</a:t>
            </a:r>
            <a:endParaRPr lang="uk-UA" altLang="uk-UA" dirty="0">
              <a:solidFill>
                <a:prstClr val="black"/>
              </a:solidFill>
              <a:latin typeface="Arial" pitchFamily="34" charset="0"/>
              <a:cs typeface="Arial" pitchFamily="34" charset="0"/>
            </a:endParaRPr>
          </a:p>
        </p:txBody>
      </p:sp>
      <p:sp>
        <p:nvSpPr>
          <p:cNvPr id="10" name="Прямокутник 9"/>
          <p:cNvSpPr/>
          <p:nvPr/>
        </p:nvSpPr>
        <p:spPr>
          <a:xfrm>
            <a:off x="3124199" y="7474708"/>
            <a:ext cx="14702307" cy="400110"/>
          </a:xfrm>
          <a:prstGeom prst="rect">
            <a:avLst/>
          </a:prstGeom>
        </p:spPr>
        <p:txBody>
          <a:bodyPr wrap="square">
            <a:spAutoFit/>
          </a:bodyPr>
          <a:lstStyle/>
          <a:p>
            <a:pPr lvl="0" algn="just" fontAlgn="base">
              <a:spcBef>
                <a:spcPct val="0"/>
              </a:spcBef>
              <a:spcAft>
                <a:spcPct val="0"/>
              </a:spcAft>
            </a:pPr>
            <a:endParaRPr lang="uk-UA" altLang="uk-UA" sz="20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10825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p:cNvPicPr>
          <p:nvPr/>
        </p:nvPicPr>
        <p:blipFill>
          <a:blip r:embed="rId2"/>
          <a:srcRect/>
          <a:stretch>
            <a:fillRect/>
          </a:stretch>
        </p:blipFill>
        <p:spPr>
          <a:xfrm>
            <a:off x="15285325" y="7770831"/>
            <a:ext cx="2693582" cy="2693582"/>
          </a:xfrm>
          <a:prstGeom prst="rect">
            <a:avLst/>
          </a:prstGeom>
          <a:scene3d>
            <a:camera prst="obliqueTopRight"/>
            <a:lightRig rig="threePt" dir="t"/>
          </a:scene3d>
        </p:spPr>
      </p:pic>
      <p:pic>
        <p:nvPicPr>
          <p:cNvPr id="4" name="Місце для вмісту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grpSp>
        <p:nvGrpSpPr>
          <p:cNvPr id="6" name="Group 2"/>
          <p:cNvGrpSpPr/>
          <p:nvPr/>
        </p:nvGrpSpPr>
        <p:grpSpPr>
          <a:xfrm>
            <a:off x="-381000" y="7794979"/>
            <a:ext cx="2667000" cy="2338755"/>
            <a:chOff x="0" y="0"/>
            <a:chExt cx="1625641" cy="1209810"/>
          </a:xfrm>
        </p:grpSpPr>
        <p:sp>
          <p:nvSpPr>
            <p:cNvPr id="7"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sp>
        <p:nvSpPr>
          <p:cNvPr id="2" name="Прямокутник 1"/>
          <p:cNvSpPr/>
          <p:nvPr/>
        </p:nvSpPr>
        <p:spPr>
          <a:xfrm>
            <a:off x="14249400" y="214199"/>
            <a:ext cx="3685503" cy="605294"/>
          </a:xfrm>
          <a:prstGeom prst="rect">
            <a:avLst/>
          </a:prstGeom>
        </p:spPr>
        <p:txBody>
          <a:bodyPr wrap="square">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0" name="Заголовок 16"/>
          <p:cNvSpPr txBox="1">
            <a:spLocks/>
          </p:cNvSpPr>
          <p:nvPr/>
        </p:nvSpPr>
        <p:spPr>
          <a:xfrm>
            <a:off x="3886200" y="358867"/>
            <a:ext cx="9448800" cy="478514"/>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sz="128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Порядок проведення атестації</a:t>
            </a:r>
            <a:endParaRPr lang="uk" sz="12800" b="1" dirty="0">
              <a:solidFill>
                <a:srgbClr val="262626"/>
              </a:solidFill>
              <a:latin typeface="Segoe UI"/>
            </a:endParaRPr>
          </a:p>
        </p:txBody>
      </p:sp>
      <p:sp>
        <p:nvSpPr>
          <p:cNvPr id="5" name="Прямокутник 4"/>
          <p:cNvSpPr/>
          <p:nvPr/>
        </p:nvSpPr>
        <p:spPr>
          <a:xfrm>
            <a:off x="265320" y="1659123"/>
            <a:ext cx="2895600" cy="76200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До 20 вересня</a:t>
            </a:r>
          </a:p>
        </p:txBody>
      </p:sp>
      <p:sp>
        <p:nvSpPr>
          <p:cNvPr id="11" name="Прямокутник 10"/>
          <p:cNvSpPr/>
          <p:nvPr/>
        </p:nvSpPr>
        <p:spPr>
          <a:xfrm>
            <a:off x="3917576" y="1659123"/>
            <a:ext cx="2895600" cy="72287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До 10 жовтня</a:t>
            </a:r>
          </a:p>
        </p:txBody>
      </p:sp>
      <p:sp>
        <p:nvSpPr>
          <p:cNvPr id="12" name="Прямокутник 11"/>
          <p:cNvSpPr/>
          <p:nvPr/>
        </p:nvSpPr>
        <p:spPr>
          <a:xfrm>
            <a:off x="7609753" y="1608377"/>
            <a:ext cx="2895600" cy="76200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До 20 грудня</a:t>
            </a:r>
          </a:p>
        </p:txBody>
      </p:sp>
      <p:sp>
        <p:nvSpPr>
          <p:cNvPr id="13" name="Прямокутник 12"/>
          <p:cNvSpPr/>
          <p:nvPr/>
        </p:nvSpPr>
        <p:spPr>
          <a:xfrm>
            <a:off x="11253771" y="1608377"/>
            <a:ext cx="2895600" cy="76200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До 01 квітня</a:t>
            </a:r>
          </a:p>
        </p:txBody>
      </p:sp>
      <p:sp>
        <p:nvSpPr>
          <p:cNvPr id="14" name="Прямокутник 13"/>
          <p:cNvSpPr/>
          <p:nvPr/>
        </p:nvSpPr>
        <p:spPr>
          <a:xfrm>
            <a:off x="14956124" y="1587567"/>
            <a:ext cx="2895600" cy="76200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000" b="1" dirty="0">
                <a:solidFill>
                  <a:schemeClr val="tx1"/>
                </a:solidFill>
                <a:latin typeface="Segoe UI" panose="020B0502040204020203" pitchFamily="34" charset="0"/>
                <a:cs typeface="Segoe UI" panose="020B0502040204020203" pitchFamily="34" charset="0"/>
              </a:rPr>
              <a:t>До 26 квітня</a:t>
            </a:r>
          </a:p>
        </p:txBody>
      </p:sp>
      <p:sp>
        <p:nvSpPr>
          <p:cNvPr id="9" name="Стрілка вправо з вирізом 8"/>
          <p:cNvSpPr/>
          <p:nvPr/>
        </p:nvSpPr>
        <p:spPr>
          <a:xfrm>
            <a:off x="3246988" y="1940417"/>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ілка вправо з вирізом 14"/>
          <p:cNvSpPr/>
          <p:nvPr/>
        </p:nvSpPr>
        <p:spPr>
          <a:xfrm>
            <a:off x="6971171" y="1968567"/>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ілка вправо з вирізом 15"/>
          <p:cNvSpPr/>
          <p:nvPr/>
        </p:nvSpPr>
        <p:spPr>
          <a:xfrm>
            <a:off x="10648705" y="1951960"/>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Стрілка вправо з вирізом 16"/>
          <p:cNvSpPr/>
          <p:nvPr/>
        </p:nvSpPr>
        <p:spPr>
          <a:xfrm>
            <a:off x="14314679" y="1968567"/>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307578" y="3193801"/>
            <a:ext cx="2853342" cy="914400"/>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a:latin typeface="Segoe UI" panose="020B0502040204020203" pitchFamily="34" charset="0"/>
                <a:cs typeface="Segoe UI" panose="020B0502040204020203" pitchFamily="34" charset="0"/>
              </a:rPr>
              <a:t>Створення атестаційних комісій</a:t>
            </a:r>
          </a:p>
        </p:txBody>
      </p:sp>
      <p:sp>
        <p:nvSpPr>
          <p:cNvPr id="19" name="Прямокутник 18"/>
          <p:cNvSpPr/>
          <p:nvPr/>
        </p:nvSpPr>
        <p:spPr>
          <a:xfrm>
            <a:off x="313898" y="4527301"/>
            <a:ext cx="2874471" cy="2057400"/>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uk-UA" dirty="0">
                <a:latin typeface="Segoe UI" panose="020B0502040204020203" pitchFamily="34" charset="0"/>
                <a:cs typeface="Segoe UI" panose="020B0502040204020203" pitchFamily="34" charset="0"/>
              </a:rPr>
              <a:t> У складі комісії − </a:t>
            </a:r>
            <a:r>
              <a:rPr lang="uk-UA" b="1" dirty="0">
                <a:latin typeface="Segoe UI" panose="020B0502040204020203" pitchFamily="34" charset="0"/>
                <a:cs typeface="Segoe UI" panose="020B0502040204020203" pitchFamily="34" charset="0"/>
              </a:rPr>
              <a:t>не менше 5 осіб,</a:t>
            </a:r>
            <a:r>
              <a:rPr lang="uk-UA" dirty="0">
                <a:latin typeface="Segoe UI" panose="020B0502040204020203" pitchFamily="34" charset="0"/>
                <a:cs typeface="Segoe UI" panose="020B0502040204020203" pitchFamily="34" charset="0"/>
              </a:rPr>
              <a:t> зокрема голова й секретар. До роботи долучаються представники </a:t>
            </a:r>
          </a:p>
          <a:p>
            <a:pPr algn="ctr"/>
            <a:r>
              <a:rPr lang="uk-UA" dirty="0">
                <a:latin typeface="Segoe UI" panose="020B0502040204020203" pitchFamily="34" charset="0"/>
                <a:cs typeface="Segoe UI" panose="020B0502040204020203" pitchFamily="34" charset="0"/>
              </a:rPr>
              <a:t>профспілок (2  особи) із правом голосу</a:t>
            </a:r>
          </a:p>
          <a:p>
            <a:pPr algn="ctr"/>
            <a:endParaRPr lang="uk-UA" dirty="0"/>
          </a:p>
        </p:txBody>
      </p:sp>
      <p:sp>
        <p:nvSpPr>
          <p:cNvPr id="22" name="Прямокутник 21"/>
          <p:cNvSpPr/>
          <p:nvPr/>
        </p:nvSpPr>
        <p:spPr>
          <a:xfrm>
            <a:off x="7609753" y="3193801"/>
            <a:ext cx="2853342" cy="2362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marL="127000" indent="0" algn="ctr">
              <a:lnSpc>
                <a:spcPts val="1992"/>
              </a:lnSpc>
            </a:pPr>
            <a:r>
              <a:rPr lang="uk" dirty="0">
                <a:solidFill>
                  <a:srgbClr val="262626"/>
                </a:solidFill>
                <a:latin typeface="Segoe UI"/>
              </a:rPr>
              <a:t>Уточнення списку працівників, які підлягають черговій атестації, </a:t>
            </a:r>
            <a:r>
              <a:rPr lang="uk" b="1" dirty="0">
                <a:solidFill>
                  <a:srgbClr val="262626"/>
                </a:solidFill>
                <a:latin typeface="Segoe UI"/>
              </a:rPr>
              <a:t>прийом заяв і затвердження списку на позачергову </a:t>
            </a:r>
            <a:r>
              <a:rPr lang="uk" dirty="0">
                <a:solidFill>
                  <a:srgbClr val="262626"/>
                </a:solidFill>
                <a:latin typeface="Segoe UI"/>
              </a:rPr>
              <a:t>атестацію. Висвітлення інформації на сайті</a:t>
            </a:r>
          </a:p>
        </p:txBody>
      </p:sp>
      <p:sp>
        <p:nvSpPr>
          <p:cNvPr id="23" name="Прямокутник 22"/>
          <p:cNvSpPr/>
          <p:nvPr/>
        </p:nvSpPr>
        <p:spPr>
          <a:xfrm>
            <a:off x="3865418" y="3193801"/>
            <a:ext cx="2853342" cy="29000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uk" dirty="0">
                <a:solidFill>
                  <a:srgbClr val="262626"/>
                </a:solidFill>
                <a:latin typeface="Segoe UI" panose="020B0502040204020203" pitchFamily="34" charset="0"/>
                <a:cs typeface="Segoe UI" panose="020B0502040204020203" pitchFamily="34" charset="0"/>
              </a:rPr>
              <a:t>Затвердження списку педагогічних працівників, які підлягають черговій атестації, строки, графік проведення, строк та адреса електронної пошти для подання документів). Висвітлення інформації на сайті</a:t>
            </a:r>
            <a:endParaRPr lang="uk-UA" dirty="0">
              <a:latin typeface="Segoe UI" panose="020B0502040204020203" pitchFamily="34" charset="0"/>
              <a:cs typeface="Segoe UI" panose="020B0502040204020203" pitchFamily="34" charset="0"/>
            </a:endParaRPr>
          </a:p>
        </p:txBody>
      </p:sp>
      <p:sp>
        <p:nvSpPr>
          <p:cNvPr id="24" name="Прямокутник 23"/>
          <p:cNvSpPr/>
          <p:nvPr/>
        </p:nvSpPr>
        <p:spPr>
          <a:xfrm>
            <a:off x="14977253" y="3208104"/>
            <a:ext cx="2853342" cy="1752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uk-UA" dirty="0">
                <a:latin typeface="Segoe UI" panose="020B0502040204020203" pitchFamily="34" charset="0"/>
                <a:cs typeface="Segoe UI" panose="020B0502040204020203" pitchFamily="34" charset="0"/>
              </a:rPr>
              <a:t>Рішення про  атестацію педпрацівників АК </a:t>
            </a:r>
            <a:r>
              <a:rPr lang="en-US" dirty="0">
                <a:latin typeface="Segoe UI" panose="020B0502040204020203" pitchFamily="34" charset="0"/>
                <a:cs typeface="Segoe UI" panose="020B0502040204020203" pitchFamily="34" charset="0"/>
              </a:rPr>
              <a:t>II </a:t>
            </a:r>
            <a:r>
              <a:rPr lang="uk-UA" dirty="0">
                <a:latin typeface="Segoe UI" panose="020B0502040204020203" pitchFamily="34" charset="0"/>
                <a:cs typeface="Segoe UI" panose="020B0502040204020203" pitchFamily="34" charset="0"/>
              </a:rPr>
              <a:t>і </a:t>
            </a:r>
            <a:r>
              <a:rPr lang="en-US" dirty="0">
                <a:latin typeface="Segoe UI" panose="020B0502040204020203" pitchFamily="34" charset="0"/>
                <a:cs typeface="Segoe UI" panose="020B0502040204020203" pitchFamily="34" charset="0"/>
              </a:rPr>
              <a:t>III</a:t>
            </a:r>
            <a:r>
              <a:rPr lang="uk-UA" dirty="0">
                <a:latin typeface="Segoe UI" panose="020B0502040204020203" pitchFamily="34" charset="0"/>
                <a:cs typeface="Segoe UI" panose="020B0502040204020203" pitchFamily="34" charset="0"/>
              </a:rPr>
              <a:t> рівня</a:t>
            </a:r>
          </a:p>
        </p:txBody>
      </p:sp>
      <p:sp>
        <p:nvSpPr>
          <p:cNvPr id="25" name="Прямокутник 24"/>
          <p:cNvSpPr/>
          <p:nvPr/>
        </p:nvSpPr>
        <p:spPr>
          <a:xfrm>
            <a:off x="11296029" y="3235015"/>
            <a:ext cx="2853342" cy="1752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t"/>
          <a:lstStyle/>
          <a:p>
            <a:pPr algn="ctr"/>
            <a:r>
              <a:rPr lang="uk-UA" dirty="0"/>
              <a:t> </a:t>
            </a:r>
            <a:r>
              <a:rPr lang="uk-UA" dirty="0">
                <a:latin typeface="Segoe UI" panose="020B0502040204020203" pitchFamily="34" charset="0"/>
                <a:cs typeface="Segoe UI" panose="020B0502040204020203" pitchFamily="34" charset="0"/>
              </a:rPr>
              <a:t>Рішення про  атестацію педпрацівників АК </a:t>
            </a:r>
            <a:r>
              <a:rPr lang="en-US" dirty="0">
                <a:latin typeface="Segoe UI" panose="020B0502040204020203" pitchFamily="34" charset="0"/>
                <a:cs typeface="Segoe UI" panose="020B0502040204020203" pitchFamily="34" charset="0"/>
              </a:rPr>
              <a:t>I</a:t>
            </a:r>
            <a:r>
              <a:rPr lang="uk-UA" dirty="0">
                <a:latin typeface="Segoe UI" panose="020B0502040204020203" pitchFamily="34" charset="0"/>
                <a:cs typeface="Segoe UI" panose="020B0502040204020203" pitchFamily="34" charset="0"/>
              </a:rPr>
              <a:t> рівня</a:t>
            </a:r>
          </a:p>
        </p:txBody>
      </p:sp>
      <p:sp>
        <p:nvSpPr>
          <p:cNvPr id="26" name="Округлений прямокутник 25"/>
          <p:cNvSpPr/>
          <p:nvPr/>
        </p:nvSpPr>
        <p:spPr>
          <a:xfrm>
            <a:off x="10648705" y="5143500"/>
            <a:ext cx="7330202" cy="21112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solidFill>
                  <a:srgbClr val="FF0000"/>
                </a:solidFill>
                <a:latin typeface="Segoe UI" panose="020B0502040204020203" pitchFamily="34" charset="0"/>
                <a:cs typeface="Segoe UI" panose="020B0502040204020203" pitchFamily="34" charset="0"/>
              </a:rPr>
              <a:t>У разі незгоди педагогічного працівника з рішеннями атестаційних комісій І чи </a:t>
            </a:r>
            <a:r>
              <a:rPr lang="en-US" dirty="0">
                <a:solidFill>
                  <a:srgbClr val="FF0000"/>
                </a:solidFill>
                <a:latin typeface="Segoe UI" panose="020B0502040204020203" pitchFamily="34" charset="0"/>
                <a:cs typeface="Segoe UI" panose="020B0502040204020203" pitchFamily="34" charset="0"/>
              </a:rPr>
              <a:t>II </a:t>
            </a:r>
            <a:r>
              <a:rPr lang="uk-UA" dirty="0">
                <a:solidFill>
                  <a:srgbClr val="FF0000"/>
                </a:solidFill>
                <a:latin typeface="Segoe UI" panose="020B0502040204020203" pitchFamily="34" charset="0"/>
                <a:cs typeface="Segoe UI" panose="020B0502040204020203" pitchFamily="34" charset="0"/>
              </a:rPr>
              <a:t>рівнів він має право оскаржити таке рішення шляхом подання апеляції до відповідної атестаційної комісії вищого рівня упродовж </a:t>
            </a:r>
            <a:r>
              <a:rPr lang="uk-UA" b="1" dirty="0">
                <a:solidFill>
                  <a:srgbClr val="FF0000"/>
                </a:solidFill>
                <a:latin typeface="Segoe UI" panose="020B0502040204020203" pitchFamily="34" charset="0"/>
                <a:cs typeface="Segoe UI" panose="020B0502040204020203" pitchFamily="34" charset="0"/>
              </a:rPr>
              <a:t>семи робочих </a:t>
            </a:r>
            <a:r>
              <a:rPr lang="uk-UA" dirty="0">
                <a:solidFill>
                  <a:srgbClr val="FF0000"/>
                </a:solidFill>
                <a:latin typeface="Segoe UI" panose="020B0502040204020203" pitchFamily="34" charset="0"/>
                <a:cs typeface="Segoe UI" panose="020B0502040204020203" pitchFamily="34" charset="0"/>
              </a:rPr>
              <a:t>днів з дати отримання педагогічним працівником атестаційного листа (особисто або на електронну адресу).</a:t>
            </a:r>
          </a:p>
        </p:txBody>
      </p:sp>
      <p:sp>
        <p:nvSpPr>
          <p:cNvPr id="27" name="Стрілка вправо з вирізом 26"/>
          <p:cNvSpPr/>
          <p:nvPr/>
        </p:nvSpPr>
        <p:spPr>
          <a:xfrm rot="5400000">
            <a:off x="5120774" y="2551787"/>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Стрілка вправо з вирізом 27"/>
          <p:cNvSpPr/>
          <p:nvPr/>
        </p:nvSpPr>
        <p:spPr>
          <a:xfrm rot="5400000">
            <a:off x="16183101" y="2655627"/>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Стрілка вправо з вирізом 28"/>
          <p:cNvSpPr/>
          <p:nvPr/>
        </p:nvSpPr>
        <p:spPr>
          <a:xfrm rot="5400000">
            <a:off x="12557692" y="2600209"/>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Стрілка вправо з вирізом 29"/>
          <p:cNvSpPr/>
          <p:nvPr/>
        </p:nvSpPr>
        <p:spPr>
          <a:xfrm rot="5400000">
            <a:off x="8763840" y="2592989"/>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Стрілка вправо з вирізом 30"/>
          <p:cNvSpPr/>
          <p:nvPr/>
        </p:nvSpPr>
        <p:spPr>
          <a:xfrm rot="5400000">
            <a:off x="1385374" y="2592989"/>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Округлений прямокутник 34"/>
          <p:cNvSpPr/>
          <p:nvPr/>
        </p:nvSpPr>
        <p:spPr>
          <a:xfrm>
            <a:off x="685800" y="7502594"/>
            <a:ext cx="4800733" cy="2441885"/>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dirty="0">
                <a:solidFill>
                  <a:schemeClr val="tx1"/>
                </a:solidFill>
                <a:latin typeface="Segoe UI" panose="020B0502040204020203" pitchFamily="34" charset="0"/>
                <a:cs typeface="Segoe UI" panose="020B0502040204020203" pitchFamily="34" charset="0"/>
              </a:rPr>
              <a:t>Педагогічний працівник </a:t>
            </a:r>
            <a:r>
              <a:rPr lang="uk-UA" b="1" dirty="0">
                <a:solidFill>
                  <a:schemeClr val="tx1"/>
                </a:solidFill>
                <a:latin typeface="Segoe UI" panose="020B0502040204020203" pitchFamily="34" charset="0"/>
                <a:cs typeface="Segoe UI" panose="020B0502040204020203" pitchFamily="34" charset="0"/>
              </a:rPr>
              <a:t>має право </a:t>
            </a:r>
            <a:r>
              <a:rPr lang="uk-UA" dirty="0">
                <a:solidFill>
                  <a:schemeClr val="tx1"/>
                </a:solidFill>
                <a:latin typeface="Segoe UI" panose="020B0502040204020203" pitchFamily="34" charset="0"/>
                <a:cs typeface="Segoe UI" panose="020B0502040204020203" pitchFamily="34" charset="0"/>
              </a:rPr>
              <a:t>подавати відповідній атестаційній комісії атестаційні документи в </a:t>
            </a:r>
            <a:r>
              <a:rPr lang="uk-UA" b="1" i="1" dirty="0">
                <a:solidFill>
                  <a:schemeClr val="tx1"/>
                </a:solidFill>
                <a:latin typeface="Segoe UI" panose="020B0502040204020203" pitchFamily="34" charset="0"/>
                <a:cs typeface="Segoe UI" panose="020B0502040204020203" pitchFamily="34" charset="0"/>
              </a:rPr>
              <a:t>електрон­ній формі</a:t>
            </a:r>
            <a:r>
              <a:rPr lang="uk-UA" dirty="0">
                <a:solidFill>
                  <a:schemeClr val="tx1"/>
                </a:solidFill>
                <a:latin typeface="Segoe UI" panose="020B0502040204020203" pitchFamily="34" charset="0"/>
                <a:cs typeface="Segoe UI" panose="020B0502040204020203" pitchFamily="34" charset="0"/>
              </a:rPr>
              <a:t>: </a:t>
            </a:r>
            <a:r>
              <a:rPr lang="uk-UA" b="1" i="1" dirty="0">
                <a:solidFill>
                  <a:schemeClr val="tx1"/>
                </a:solidFill>
                <a:latin typeface="Segoe UI" panose="020B0502040204020203" pitchFamily="34" charset="0"/>
                <a:cs typeface="Segoe UI" panose="020B0502040204020203" pitchFamily="34" charset="0"/>
              </a:rPr>
              <a:t>формат PDF, </a:t>
            </a:r>
            <a:r>
              <a:rPr lang="uk-UA" dirty="0">
                <a:solidFill>
                  <a:schemeClr val="tx1"/>
                </a:solidFill>
                <a:latin typeface="Segoe UI" panose="020B0502040204020203" pitchFamily="34" charset="0"/>
                <a:cs typeface="Segoe UI" panose="020B0502040204020203" pitchFamily="34" charset="0"/>
              </a:rPr>
              <a:t>кожен документ </a:t>
            </a:r>
            <a:r>
              <a:rPr lang="uk-UA" b="1" dirty="0">
                <a:solidFill>
                  <a:schemeClr val="tx1"/>
                </a:solidFill>
                <a:latin typeface="Segoe UI" panose="020B0502040204020203" pitchFamily="34" charset="0"/>
                <a:cs typeface="Segoe UI" panose="020B0502040204020203" pitchFamily="34" charset="0"/>
              </a:rPr>
              <a:t>окремим</a:t>
            </a:r>
            <a:r>
              <a:rPr lang="uk-UA" dirty="0">
                <a:solidFill>
                  <a:schemeClr val="tx1"/>
                </a:solidFill>
                <a:latin typeface="Segoe UI" panose="020B0502040204020203" pitchFamily="34" charset="0"/>
                <a:cs typeface="Segoe UI" panose="020B0502040204020203" pitchFamily="34" charset="0"/>
              </a:rPr>
              <a:t> файлом. Комісія повинна підтвердити отримання документ</a:t>
            </a:r>
            <a:endParaRPr lang="uk-UA" dirty="0">
              <a:solidFill>
                <a:schemeClr val="tx1"/>
              </a:solidFill>
            </a:endParaRPr>
          </a:p>
        </p:txBody>
      </p:sp>
      <p:sp>
        <p:nvSpPr>
          <p:cNvPr id="36" name="Округлений прямокутник 35"/>
          <p:cNvSpPr/>
          <p:nvPr/>
        </p:nvSpPr>
        <p:spPr>
          <a:xfrm>
            <a:off x="6248399" y="7464983"/>
            <a:ext cx="4400305" cy="2441885"/>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dirty="0">
                <a:solidFill>
                  <a:schemeClr val="tx1"/>
                </a:solidFill>
                <a:latin typeface="Segoe UI" panose="020B0502040204020203" pitchFamily="34" charset="0"/>
                <a:cs typeface="Segoe UI" panose="020B0502040204020203" pitchFamily="34" charset="0"/>
              </a:rPr>
              <a:t>Педагогічний працівник </a:t>
            </a:r>
            <a:r>
              <a:rPr lang="uk-UA" b="1" dirty="0">
                <a:solidFill>
                  <a:schemeClr val="tx1"/>
                </a:solidFill>
                <a:latin typeface="Segoe UI" panose="020B0502040204020203" pitchFamily="34" charset="0"/>
                <a:cs typeface="Segoe UI" panose="020B0502040204020203" pitchFamily="34" charset="0"/>
              </a:rPr>
              <a:t>може бути </a:t>
            </a:r>
            <a:r>
              <a:rPr lang="uk-UA" dirty="0">
                <a:solidFill>
                  <a:schemeClr val="tx1"/>
                </a:solidFill>
                <a:latin typeface="Segoe UI" panose="020B0502040204020203" pitchFamily="34" charset="0"/>
                <a:cs typeface="Segoe UI" panose="020B0502040204020203" pitchFamily="34" charset="0"/>
              </a:rPr>
              <a:t>присутнім на засіданні АК під час розгляду питань, що стосуються його атестації, у </a:t>
            </a:r>
            <a:r>
              <a:rPr lang="uk-UA" b="1" dirty="0">
                <a:solidFill>
                  <a:schemeClr val="tx1"/>
                </a:solidFill>
                <a:latin typeface="Segoe UI" panose="020B0502040204020203" pitchFamily="34" charset="0"/>
                <a:cs typeface="Segoe UI" panose="020B0502040204020203" pitchFamily="34" charset="0"/>
              </a:rPr>
              <a:t>тому числі в режимі  </a:t>
            </a:r>
            <a:r>
              <a:rPr lang="uk-UA" b="1" dirty="0" err="1">
                <a:solidFill>
                  <a:schemeClr val="tx1"/>
                </a:solidFill>
                <a:latin typeface="Segoe UI" panose="020B0502040204020203" pitchFamily="34" charset="0"/>
                <a:cs typeface="Segoe UI" panose="020B0502040204020203" pitchFamily="34" charset="0"/>
              </a:rPr>
              <a:t>відеоконференцзв</a:t>
            </a:r>
            <a:r>
              <a:rPr lang="en-US" b="1" dirty="0">
                <a:solidFill>
                  <a:schemeClr val="tx1"/>
                </a:solidFill>
              </a:rPr>
              <a:t>’</a:t>
            </a:r>
            <a:r>
              <a:rPr lang="uk-UA" b="1" dirty="0" err="1">
                <a:solidFill>
                  <a:schemeClr val="tx1"/>
                </a:solidFill>
              </a:rPr>
              <a:t>язку</a:t>
            </a:r>
            <a:r>
              <a:rPr lang="uk-UA" b="1" dirty="0">
                <a:solidFill>
                  <a:schemeClr val="tx1"/>
                </a:solidFill>
              </a:rPr>
              <a:t> </a:t>
            </a:r>
          </a:p>
        </p:txBody>
      </p:sp>
      <p:sp>
        <p:nvSpPr>
          <p:cNvPr id="37" name="Округлений прямокутник 36"/>
          <p:cNvSpPr/>
          <p:nvPr/>
        </p:nvSpPr>
        <p:spPr>
          <a:xfrm>
            <a:off x="11353800" y="7502594"/>
            <a:ext cx="4495800" cy="2366664"/>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uk-UA" dirty="0">
                <a:solidFill>
                  <a:schemeClr val="tx1"/>
                </a:solidFill>
                <a:latin typeface="Segoe UI" panose="020B0502040204020203" pitchFamily="34" charset="0"/>
                <a:cs typeface="Segoe UI" panose="020B0502040204020203" pitchFamily="34" charset="0"/>
              </a:rPr>
              <a:t>Результати атестації педагогічного працівника </a:t>
            </a:r>
            <a:r>
              <a:rPr lang="uk-UA" b="1" dirty="0">
                <a:solidFill>
                  <a:schemeClr val="tx1"/>
                </a:solidFill>
                <a:latin typeface="Segoe UI" panose="020B0502040204020203" pitchFamily="34" charset="0"/>
                <a:cs typeface="Segoe UI" panose="020B0502040204020203" pitchFamily="34" charset="0"/>
              </a:rPr>
              <a:t>фіксуються в атестаційному листі(Додаток 3 до Положення), </a:t>
            </a:r>
            <a:r>
              <a:rPr lang="uk-UA" dirty="0">
                <a:solidFill>
                  <a:schemeClr val="tx1"/>
                </a:solidFill>
                <a:latin typeface="Segoe UI" panose="020B0502040204020203" pitchFamily="34" charset="0"/>
                <a:cs typeface="Segoe UI" panose="020B0502040204020203" pitchFamily="34" charset="0"/>
              </a:rPr>
              <a:t>один примірник якого </a:t>
            </a:r>
            <a:r>
              <a:rPr lang="uk-UA" b="1" dirty="0">
                <a:solidFill>
                  <a:schemeClr val="tx1"/>
                </a:solidFill>
                <a:latin typeface="Segoe UI" panose="020B0502040204020203" pitchFamily="34" charset="0"/>
                <a:cs typeface="Segoe UI" panose="020B0502040204020203" pitchFamily="34" charset="0"/>
              </a:rPr>
              <a:t>видається</a:t>
            </a:r>
            <a:r>
              <a:rPr lang="uk-UA" dirty="0">
                <a:solidFill>
                  <a:schemeClr val="tx1"/>
                </a:solidFill>
                <a:latin typeface="Segoe UI" panose="020B0502040204020203" pitchFamily="34" charset="0"/>
                <a:cs typeface="Segoe UI" panose="020B0502040204020203" pitchFamily="34" charset="0"/>
              </a:rPr>
              <a:t> педпрацівнику під підпис </a:t>
            </a:r>
            <a:r>
              <a:rPr lang="uk-UA" b="1" dirty="0">
                <a:solidFill>
                  <a:schemeClr val="tx1"/>
                </a:solidFill>
                <a:latin typeface="Segoe UI" panose="020B0502040204020203" pitchFamily="34" charset="0"/>
                <a:cs typeface="Segoe UI" panose="020B0502040204020203" pitchFamily="34" charset="0"/>
              </a:rPr>
              <a:t>та/або надсилається у сканованому вигляді</a:t>
            </a:r>
            <a:r>
              <a:rPr lang="uk-UA" dirty="0">
                <a:solidFill>
                  <a:schemeClr val="tx1"/>
                </a:solidFill>
                <a:latin typeface="Segoe UI" panose="020B0502040204020203" pitchFamily="34" charset="0"/>
                <a:cs typeface="Segoe UI" panose="020B0502040204020203" pitchFamily="34" charset="0"/>
              </a:rPr>
              <a:t> на його електронну адресу (з підтвердженням отримання)</a:t>
            </a:r>
          </a:p>
        </p:txBody>
      </p:sp>
    </p:spTree>
    <p:extLst>
      <p:ext uri="{BB962C8B-B14F-4D97-AF65-F5344CB8AC3E}">
        <p14:creationId xmlns:p14="http://schemas.microsoft.com/office/powerpoint/2010/main" val="4081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25878" y="7567245"/>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939825" y="-1537359"/>
            <a:ext cx="2014175" cy="2014175"/>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4"/>
          <a:srcRect/>
          <a:stretch>
            <a:fillRect/>
          </a:stretch>
        </p:blipFill>
        <p:spPr>
          <a:xfrm>
            <a:off x="-1815170" y="5784616"/>
            <a:ext cx="2393245" cy="2393245"/>
          </a:xfrm>
          <a:prstGeom prst="rect">
            <a:avLst/>
          </a:prstGeom>
        </p:spPr>
      </p:pic>
      <p:grpSp>
        <p:nvGrpSpPr>
          <p:cNvPr id="8" name="Group 8"/>
          <p:cNvGrpSpPr/>
          <p:nvPr/>
        </p:nvGrpSpPr>
        <p:grpSpPr>
          <a:xfrm rot="-5400000">
            <a:off x="4901874" y="-2434393"/>
            <a:ext cx="5800140" cy="13031125"/>
            <a:chOff x="0" y="0"/>
            <a:chExt cx="7733519" cy="15445666"/>
          </a:xfrm>
        </p:grpSpPr>
        <p:pic>
          <p:nvPicPr>
            <p:cNvPr id="9" name="Picture 9"/>
            <p:cNvPicPr>
              <a:picLocks noChangeAspect="1"/>
            </p:cNvPicPr>
            <p:nvPr/>
          </p:nvPicPr>
          <p:blipFill>
            <a:blip r:embed="rId5">
              <a:alphaModFix amt="9999"/>
            </a:blip>
            <a:srcRect/>
            <a:stretch>
              <a:fillRect/>
            </a:stretch>
          </p:blipFill>
          <p:spPr>
            <a:xfrm>
              <a:off x="0" y="0"/>
              <a:ext cx="7733519" cy="7733519"/>
            </a:xfrm>
            <a:prstGeom prst="rect">
              <a:avLst/>
            </a:prstGeom>
          </p:spPr>
        </p:pic>
        <p:pic>
          <p:nvPicPr>
            <p:cNvPr id="10" name="Picture 10"/>
            <p:cNvPicPr>
              <a:picLocks noChangeAspect="1"/>
            </p:cNvPicPr>
            <p:nvPr/>
          </p:nvPicPr>
          <p:blipFill>
            <a:blip r:embed="rId5">
              <a:alphaModFix amt="9999"/>
            </a:blip>
            <a:srcRect/>
            <a:stretch>
              <a:fillRect/>
            </a:stretch>
          </p:blipFill>
          <p:spPr>
            <a:xfrm>
              <a:off x="0" y="7712146"/>
              <a:ext cx="7733519" cy="7733519"/>
            </a:xfrm>
            <a:prstGeom prst="rect">
              <a:avLst/>
            </a:prstGeom>
          </p:spPr>
        </p:pic>
      </p:grpSp>
      <p:sp>
        <p:nvSpPr>
          <p:cNvPr id="11" name="TextBox 11"/>
          <p:cNvSpPr txBox="1"/>
          <p:nvPr/>
        </p:nvSpPr>
        <p:spPr>
          <a:xfrm>
            <a:off x="1028700" y="735719"/>
            <a:ext cx="16871725" cy="13343268"/>
          </a:xfrm>
          <a:prstGeom prst="rect">
            <a:avLst/>
          </a:prstGeom>
        </p:spPr>
        <p:txBody>
          <a:bodyPr wrap="square" lIns="0" tIns="0" rIns="0" bIns="0" rtlCol="0" anchor="t">
            <a:spAutoFit/>
          </a:bodyPr>
          <a:lstStyle/>
          <a:p>
            <a:pPr algn="ctr">
              <a:lnSpc>
                <a:spcPts val="4600"/>
              </a:lnSpc>
            </a:pPr>
            <a:r>
              <a:rPr lang="uk-UA" sz="2000" b="1" spc="65" dirty="0">
                <a:solidFill>
                  <a:srgbClr val="FF0000"/>
                </a:solidFill>
                <a:latin typeface="Arial" panose="020B0604020202020204" pitchFamily="34" charset="0"/>
                <a:cs typeface="Arial" panose="020B0604020202020204" pitchFamily="34" charset="0"/>
              </a:rPr>
              <a:t>       </a:t>
            </a:r>
            <a:r>
              <a:rPr lang="uk-UA" sz="2000" b="1" spc="65" dirty="0">
                <a:latin typeface="Arial" panose="020B0604020202020204" pitchFamily="34" charset="0"/>
                <a:cs typeface="Arial" panose="020B0604020202020204" pitchFamily="34" charset="0"/>
              </a:rPr>
              <a:t>Нормативні документи,</a:t>
            </a:r>
          </a:p>
          <a:p>
            <a:pPr algn="ctr">
              <a:lnSpc>
                <a:spcPts val="4600"/>
              </a:lnSpc>
            </a:pPr>
            <a:r>
              <a:rPr lang="uk-UA" sz="2000" b="1" spc="65" dirty="0">
                <a:latin typeface="Arial" panose="020B0604020202020204" pitchFamily="34" charset="0"/>
                <a:cs typeface="Arial" panose="020B0604020202020204" pitchFamily="34" charset="0"/>
              </a:rPr>
              <a:t> які </a:t>
            </a:r>
            <a:r>
              <a:rPr lang="uk-UA" sz="2000" b="1" dirty="0">
                <a:latin typeface="Arial" panose="020B0604020202020204" pitchFamily="34" charset="0"/>
                <a:cs typeface="Arial" panose="020B0604020202020204" pitchFamily="34" charset="0"/>
              </a:rPr>
              <a:t>врегульовують питання атестації та підвищення кваліфікації (професійні стандарти)</a:t>
            </a:r>
            <a:endParaRPr lang="uk-UA" sz="2000" b="1" spc="65"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q"/>
            </a:pPr>
            <a:r>
              <a:rPr lang="uk-UA" sz="2000" dirty="0">
                <a:latin typeface="Arial" panose="020B0604020202020204" pitchFamily="34" charset="0"/>
                <a:cs typeface="Arial" panose="020B0604020202020204" pitchFamily="34" charset="0"/>
              </a:rPr>
              <a:t>  </a:t>
            </a:r>
            <a:r>
              <a:rPr lang="uk-UA" sz="2000" dirty="0">
                <a:latin typeface="Segoe UI" panose="020B0502040204020203" pitchFamily="34" charset="0"/>
                <a:cs typeface="Segoe UI" panose="020B0502040204020203" pitchFamily="34" charset="0"/>
              </a:rPr>
              <a:t>Професійний стандарт за професіями "Вчитель початкових класів закладу загальної середньої освіти", "Вчитель закладу загальної середньої освіти", "Вчитель з початкової освіти (з дипломом молодшого спеціаліста)".</a:t>
            </a:r>
            <a:r>
              <a:rPr lang="uk-UA" sz="2000" spc="65" dirty="0">
                <a:latin typeface="Segoe UI" panose="020B0502040204020203" pitchFamily="34" charset="0"/>
                <a:cs typeface="Segoe UI" panose="020B0502040204020203" pitchFamily="34" charset="0"/>
              </a:rPr>
              <a:t> Від 23.12.2020 р № 2736-20  </a:t>
            </a:r>
            <a:r>
              <a:rPr lang="en-US" sz="2000" spc="65" dirty="0">
                <a:latin typeface="Segoe UI" panose="020B0502040204020203" pitchFamily="34" charset="0"/>
                <a:cs typeface="Segoe UI" panose="020B0502040204020203" pitchFamily="34" charset="0"/>
                <a:hlinkClick r:id="rId6"/>
              </a:rPr>
              <a:t>https://mon.gov.ua/ua/news/zatverdzheno-profstandart-vchitelya-pochatkovih-klasiv-vchitelya-zakladu-zagalnoyi-serednoyi-osviti-i-vchitelya-z-pochatkovoyi-osviti</a:t>
            </a:r>
            <a:endParaRPr lang="uk-UA" sz="2000" spc="65"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ru-RU" sz="2000" dirty="0" err="1">
                <a:latin typeface="Segoe UI" panose="020B0502040204020203" pitchFamily="34" charset="0"/>
                <a:cs typeface="Segoe UI" panose="020B0502040204020203" pitchFamily="34" charset="0"/>
              </a:rPr>
              <a:t>професійний</a:t>
            </a:r>
            <a:r>
              <a:rPr lang="ru-RU" sz="2000" dirty="0">
                <a:latin typeface="Segoe UI" panose="020B0502040204020203" pitchFamily="34" charset="0"/>
                <a:cs typeface="Segoe UI" panose="020B0502040204020203" pitchFamily="34" charset="0"/>
              </a:rPr>
              <a:t> стандарт </a:t>
            </a:r>
            <a:r>
              <a:rPr lang="ru-RU" sz="2000" dirty="0" err="1">
                <a:latin typeface="Segoe UI" panose="020B0502040204020203" pitchFamily="34" charset="0"/>
                <a:cs typeface="Segoe UI" panose="020B0502040204020203" pitchFamily="34" charset="0"/>
              </a:rPr>
              <a:t>керівника</a:t>
            </a:r>
            <a:r>
              <a:rPr lang="ru-RU" sz="2000" dirty="0">
                <a:latin typeface="Segoe UI" panose="020B0502040204020203" pitchFamily="34" charset="0"/>
                <a:cs typeface="Segoe UI" panose="020B0502040204020203" pitchFamily="34" charset="0"/>
              </a:rPr>
              <a:t> (директора) закладу </a:t>
            </a:r>
            <a:r>
              <a:rPr lang="ru-RU" sz="2000" dirty="0" err="1">
                <a:latin typeface="Segoe UI" panose="020B0502040204020203" pitchFamily="34" charset="0"/>
                <a:cs typeface="Segoe UI" panose="020B0502040204020203" pitchFamily="34" charset="0"/>
              </a:rPr>
              <a:t>загальної</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середньої</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освіти</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від</a:t>
            </a:r>
            <a:r>
              <a:rPr lang="ru-RU" sz="2000" dirty="0">
                <a:latin typeface="Segoe UI" panose="020B0502040204020203" pitchFamily="34" charset="0"/>
                <a:cs typeface="Segoe UI" panose="020B0502040204020203" pitchFamily="34" charset="0"/>
              </a:rPr>
              <a:t> 17.09.2021р. № 568-21 </a:t>
            </a:r>
            <a:r>
              <a:rPr lang="en-US" sz="2000" dirty="0">
                <a:latin typeface="Segoe UI" panose="020B0502040204020203" pitchFamily="34" charset="0"/>
                <a:cs typeface="Segoe UI" panose="020B0502040204020203" pitchFamily="34" charset="0"/>
                <a:hlinkClick r:id="rId7"/>
              </a:rPr>
              <a:t>https://mon.gov.ua/ua/news/zatverdzheno-profesijnij-standart-kerivnika-direktora-zakladu-zagalnoyi-serednoyi-osviti</a:t>
            </a:r>
            <a:endParaRPr lang="uk-UA" sz="2000"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професійний</a:t>
            </a:r>
            <a:r>
              <a:rPr lang="ru-RU" sz="2000" dirty="0">
                <a:latin typeface="Segoe UI" panose="020B0502040204020203" pitchFamily="34" charset="0"/>
                <a:cs typeface="Segoe UI" panose="020B0502040204020203" pitchFamily="34" charset="0"/>
              </a:rPr>
              <a:t> стандарт «</a:t>
            </a:r>
            <a:r>
              <a:rPr lang="ru-RU" sz="2000" dirty="0" err="1">
                <a:latin typeface="Segoe UI" panose="020B0502040204020203" pitchFamily="34" charset="0"/>
                <a:cs typeface="Segoe UI" panose="020B0502040204020203" pitchFamily="34" charset="0"/>
              </a:rPr>
              <a:t>Практичний</a:t>
            </a:r>
            <a:r>
              <a:rPr lang="ru-RU" sz="2000" dirty="0">
                <a:latin typeface="Segoe UI" panose="020B0502040204020203" pitchFamily="34" charset="0"/>
                <a:cs typeface="Segoe UI" panose="020B0502040204020203" pitchFamily="34" charset="0"/>
              </a:rPr>
              <a:t> психолог закладу </a:t>
            </a:r>
            <a:r>
              <a:rPr lang="ru-RU" sz="2000" dirty="0" err="1">
                <a:latin typeface="Segoe UI" panose="020B0502040204020203" pitchFamily="34" charset="0"/>
                <a:cs typeface="Segoe UI" panose="020B0502040204020203" pitchFamily="34" charset="0"/>
              </a:rPr>
              <a:t>освіти</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від</a:t>
            </a:r>
            <a:r>
              <a:rPr lang="ru-RU" sz="2000" dirty="0">
                <a:latin typeface="Segoe UI" panose="020B0502040204020203" pitchFamily="34" charset="0"/>
                <a:cs typeface="Segoe UI" panose="020B0502040204020203" pitchFamily="34" charset="0"/>
              </a:rPr>
              <a:t> 24.11.2020р. № 2425 </a:t>
            </a:r>
            <a:r>
              <a:rPr lang="en-US" sz="2000" dirty="0">
                <a:latin typeface="Segoe UI" panose="020B0502040204020203" pitchFamily="34" charset="0"/>
                <a:cs typeface="Segoe UI" panose="020B0502040204020203" pitchFamily="34" charset="0"/>
                <a:hlinkClick r:id="rId8"/>
              </a:rPr>
              <a:t>https://mon.gov.ua/ua/news/zatverdzheno-profesijnij-standart-praktichnij-psiholog-zakladu-osviti</a:t>
            </a:r>
            <a:endParaRPr lang="uk-UA" sz="2000"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Професійний</a:t>
            </a:r>
            <a:r>
              <a:rPr lang="ru-RU" sz="2000" dirty="0">
                <a:latin typeface="Segoe UI" panose="020B0502040204020203" pitchFamily="34" charset="0"/>
                <a:cs typeface="Segoe UI" panose="020B0502040204020203" pitchFamily="34" charset="0"/>
              </a:rPr>
              <a:t> стандарт </a:t>
            </a:r>
            <a:r>
              <a:rPr lang="ru-RU" sz="2000" dirty="0" err="1">
                <a:latin typeface="Segoe UI" panose="020B0502040204020203" pitchFamily="34" charset="0"/>
                <a:cs typeface="Segoe UI" panose="020B0502040204020203" pitchFamily="34" charset="0"/>
              </a:rPr>
              <a:t>вихователя</a:t>
            </a:r>
            <a:r>
              <a:rPr lang="ru-RU" sz="2000" dirty="0">
                <a:latin typeface="Segoe UI" panose="020B0502040204020203" pitchFamily="34" charset="0"/>
                <a:cs typeface="Segoe UI" panose="020B0502040204020203" pitchFamily="34" charset="0"/>
              </a:rPr>
              <a:t> закладу </a:t>
            </a:r>
            <a:r>
              <a:rPr lang="ru-RU" sz="2000" dirty="0" err="1">
                <a:latin typeface="Segoe UI" panose="020B0502040204020203" pitchFamily="34" charset="0"/>
                <a:cs typeface="Segoe UI" panose="020B0502040204020203" pitchFamily="34" charset="0"/>
              </a:rPr>
              <a:t>дошкільної</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освіти</a:t>
            </a:r>
            <a:r>
              <a:rPr lang="ru-RU" sz="2000" dirty="0">
                <a:latin typeface="Segoe UI" panose="020B0502040204020203" pitchFamily="34" charset="0"/>
                <a:cs typeface="Segoe UI" panose="020B0502040204020203" pitchFamily="34" charset="0"/>
              </a:rPr>
              <a:t> </a:t>
            </a:r>
            <a:r>
              <a:rPr lang="ru-RU" sz="2000" dirty="0" err="1">
                <a:latin typeface="Segoe UI" panose="020B0502040204020203" pitchFamily="34" charset="0"/>
                <a:cs typeface="Segoe UI" panose="020B0502040204020203" pitchFamily="34" charset="0"/>
              </a:rPr>
              <a:t>від</a:t>
            </a:r>
            <a:r>
              <a:rPr lang="ru-RU" sz="2000" dirty="0">
                <a:latin typeface="Segoe UI" panose="020B0502040204020203" pitchFamily="34" charset="0"/>
                <a:cs typeface="Segoe UI" panose="020B0502040204020203" pitchFamily="34" charset="0"/>
              </a:rPr>
              <a:t> 19.10.2021р. № 755-21 </a:t>
            </a:r>
            <a:r>
              <a:rPr lang="en-US" sz="2000" dirty="0">
                <a:latin typeface="Segoe UI" panose="020B0502040204020203" pitchFamily="34" charset="0"/>
                <a:cs typeface="Segoe UI" panose="020B0502040204020203" pitchFamily="34" charset="0"/>
                <a:hlinkClick r:id="rId9"/>
              </a:rPr>
              <a:t>https://mon.gov.ua/ua/npa/pro-zatverdzhennya-profesijnogo-standartu-vihovatel-zakladu-doshkilnoyi-osviti</a:t>
            </a:r>
            <a:endParaRPr lang="uk-UA" sz="2000"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ru-RU" sz="2000" dirty="0" err="1">
                <a:latin typeface="Segoe UI" panose="020B0502040204020203" pitchFamily="34" charset="0"/>
                <a:cs typeface="Segoe UI" panose="020B0502040204020203" pitchFamily="34" charset="0"/>
              </a:rPr>
              <a:t>професійний</a:t>
            </a:r>
            <a:r>
              <a:rPr lang="ru-RU" sz="2000" dirty="0">
                <a:latin typeface="Segoe UI" panose="020B0502040204020203" pitchFamily="34" charset="0"/>
                <a:cs typeface="Segoe UI" panose="020B0502040204020203" pitchFamily="34" charset="0"/>
              </a:rPr>
              <a:t> стандарт "</a:t>
            </a:r>
            <a:r>
              <a:rPr lang="ru-RU" sz="2000" dirty="0" err="1">
                <a:latin typeface="Segoe UI" panose="020B0502040204020203" pitchFamily="34" charset="0"/>
                <a:cs typeface="Segoe UI" panose="020B0502040204020203" pitchFamily="34" charset="0"/>
              </a:rPr>
              <a:t>Керівник</a:t>
            </a:r>
            <a:r>
              <a:rPr lang="ru-RU" sz="2000" dirty="0">
                <a:latin typeface="Segoe UI" panose="020B0502040204020203" pitchFamily="34" charset="0"/>
                <a:cs typeface="Segoe UI" panose="020B0502040204020203" pitchFamily="34" charset="0"/>
              </a:rPr>
              <a:t> (директор) закладу </a:t>
            </a:r>
            <a:r>
              <a:rPr lang="ru-RU" sz="2000" dirty="0" err="1">
                <a:latin typeface="Segoe UI" panose="020B0502040204020203" pitchFamily="34" charset="0"/>
                <a:cs typeface="Segoe UI" panose="020B0502040204020203" pitchFamily="34" charset="0"/>
              </a:rPr>
              <a:t>дошкільної</a:t>
            </a:r>
            <a:r>
              <a:rPr lang="ru-RU" sz="2000" dirty="0">
                <a:latin typeface="Segoe UI" panose="020B0502040204020203" pitchFamily="34" charset="0"/>
                <a:cs typeface="Segoe UI" panose="020B0502040204020203" pitchFamily="34" charset="0"/>
              </a:rPr>
              <a:t> освіти«від28.09.2021р. № 620-21  </a:t>
            </a:r>
            <a:r>
              <a:rPr lang="en-US" sz="2000" dirty="0">
                <a:latin typeface="Segoe UI" panose="020B0502040204020203" pitchFamily="34" charset="0"/>
                <a:cs typeface="Segoe UI" panose="020B0502040204020203" pitchFamily="34" charset="0"/>
                <a:hlinkClick r:id="rId10"/>
              </a:rPr>
              <a:t>https://mon.gov.ua/ua/npa/pro-zatverdzhennya-profesijnogo-standartu-kerivnik-direktor-zakladu-doshkilnoyi-osviti</a:t>
            </a:r>
            <a:endParaRPr lang="uk-UA" sz="2000"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uk-UA" sz="2000" b="1" spc="65" dirty="0">
                <a:solidFill>
                  <a:srgbClr val="FF0000"/>
                </a:solidFill>
                <a:latin typeface="Arial" panose="020B0604020202020204" pitchFamily="34" charset="0"/>
                <a:cs typeface="Arial" panose="020B0604020202020204" pitchFamily="34" charset="0"/>
              </a:rPr>
              <a:t>ЧОМУ ВАЖЛИВО!!! Учитель при атестації ОБОВ</a:t>
            </a:r>
            <a:r>
              <a:rPr lang="en-US" sz="2000" b="1" spc="65" dirty="0">
                <a:solidFill>
                  <a:srgbClr val="FF0000"/>
                </a:solidFill>
                <a:latin typeface="Arial" panose="020B0604020202020204" pitchFamily="34" charset="0"/>
                <a:cs typeface="Arial" panose="020B0604020202020204" pitchFamily="34" charset="0"/>
              </a:rPr>
              <a:t>’</a:t>
            </a:r>
            <a:r>
              <a:rPr lang="uk-UA" sz="2000" b="1" spc="65" dirty="0">
                <a:solidFill>
                  <a:srgbClr val="FF0000"/>
                </a:solidFill>
                <a:latin typeface="Arial" panose="020B0604020202020204" pitchFamily="34" charset="0"/>
                <a:cs typeface="Arial" panose="020B0604020202020204" pitchFamily="34" charset="0"/>
              </a:rPr>
              <a:t>ЯЗКОВО має виконати вимоги до кваліфікаційних категорій!( п. 7стор.</a:t>
            </a:r>
            <a:r>
              <a:rPr lang="en-US" sz="2000" b="1" spc="65" dirty="0">
                <a:solidFill>
                  <a:srgbClr val="FF0000"/>
                </a:solidFill>
                <a:latin typeface="Arial" panose="020B0604020202020204" pitchFamily="34" charset="0"/>
                <a:cs typeface="Arial" panose="020B0604020202020204" pitchFamily="34" charset="0"/>
              </a:rPr>
              <a:t> 27</a:t>
            </a:r>
            <a:r>
              <a:rPr lang="uk-UA" sz="2000" b="1" spc="65" dirty="0">
                <a:solidFill>
                  <a:srgbClr val="FF000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q"/>
            </a:pPr>
            <a:endParaRPr lang="uk-UA" sz="2200" spc="65" dirty="0">
              <a:latin typeface="Segoe UI" panose="020B0502040204020203" pitchFamily="34" charset="0"/>
              <a:cs typeface="Segoe UI" panose="020B0502040204020203" pitchFamily="34" charset="0"/>
            </a:endParaRPr>
          </a:p>
          <a:p>
            <a:pPr algn="just" eaLnBrk="1" hangingPunct="1">
              <a:spcBef>
                <a:spcPct val="0"/>
              </a:spcBef>
              <a:spcAft>
                <a:spcPts val="600"/>
              </a:spcAft>
              <a:defRPr/>
            </a:pPr>
            <a:r>
              <a:rPr lang="uk-UA" altLang="ru-RU" sz="2000" b="1" dirty="0">
                <a:solidFill>
                  <a:srgbClr val="385723"/>
                </a:solidFill>
                <a:latin typeface="Segoe UI" panose="020B0502040204020203" pitchFamily="34" charset="0"/>
                <a:cs typeface="Segoe UI" panose="020B0502040204020203" pitchFamily="34" charset="0"/>
              </a:rPr>
              <a:t>НАГАДУЮ!!!</a:t>
            </a:r>
          </a:p>
          <a:p>
            <a:pPr algn="just">
              <a:spcBef>
                <a:spcPct val="0"/>
              </a:spcBef>
              <a:spcAft>
                <a:spcPts val="600"/>
              </a:spcAft>
              <a:defRPr/>
            </a:pPr>
            <a:r>
              <a:rPr lang="uk-UA" sz="2000" spc="65" dirty="0">
                <a:latin typeface="Segoe UI" panose="020B0502040204020203" pitchFamily="34" charset="0"/>
                <a:cs typeface="Segoe UI" panose="020B0502040204020203" pitchFamily="34" charset="0"/>
              </a:rPr>
              <a:t>Лист МОН 1/9 – 141 від 04.03.2020 року </a:t>
            </a:r>
            <a:r>
              <a:rPr lang="uk-UA" sz="2000" b="1" spc="65" dirty="0">
                <a:latin typeface="Segoe UI" panose="020B0502040204020203" pitchFamily="34" charset="0"/>
                <a:cs typeface="Segoe UI" panose="020B0502040204020203" pitchFamily="34" charset="0"/>
              </a:rPr>
              <a:t>«</a:t>
            </a:r>
            <a:r>
              <a:rPr lang="uk-UA" sz="2000" spc="65" dirty="0">
                <a:latin typeface="Segoe UI" panose="020B0502040204020203" pitchFamily="34" charset="0"/>
                <a:cs typeface="Segoe UI" panose="020B0502040204020203" pitchFamily="34" charset="0"/>
              </a:rPr>
              <a:t>Щодо підвищення кваліфікації педагогічних працівників закладів загальної середньої освіти»</a:t>
            </a:r>
            <a:r>
              <a:rPr lang="en-US" sz="2000" spc="65" dirty="0">
                <a:latin typeface="Segoe UI" panose="020B0502040204020203" pitchFamily="34" charset="0"/>
                <a:cs typeface="Segoe UI" panose="020B0502040204020203" pitchFamily="34" charset="0"/>
              </a:rPr>
              <a:t> </a:t>
            </a:r>
            <a:r>
              <a:rPr lang="en-US" sz="2000" spc="65" dirty="0">
                <a:latin typeface="Segoe UI" panose="020B0502040204020203" pitchFamily="34" charset="0"/>
                <a:cs typeface="Segoe UI" panose="020B0502040204020203" pitchFamily="34" charset="0"/>
                <a:hlinkClick r:id="rId11"/>
              </a:rPr>
              <a:t>https://mon.gov.ua/ua/npa/shodo-pidvishennya-kvalifikaciyi-pedagogichnih-pracivnikiv-zakladiv-zagalnoyi-serednoyi-osviti</a:t>
            </a:r>
            <a:endParaRPr lang="uk-UA" sz="2000" spc="65" dirty="0">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endParaRPr lang="uk-UA" sz="2200" spc="65" dirty="0">
              <a:latin typeface="Segoe UI" panose="020B0502040204020203" pitchFamily="34" charset="0"/>
              <a:cs typeface="Segoe UI" panose="020B0502040204020203" pitchFamily="34" charset="0"/>
            </a:endParaRPr>
          </a:p>
          <a:p>
            <a:pPr marL="457200" indent="-457200">
              <a:lnSpc>
                <a:spcPts val="4600"/>
              </a:lnSpc>
              <a:buFont typeface="Wingdings" panose="05000000000000000000" pitchFamily="2" charset="2"/>
              <a:buChar char="q"/>
            </a:pPr>
            <a:r>
              <a:rPr lang="uk-UA" sz="2400" b="1" spc="65" dirty="0">
                <a:solidFill>
                  <a:srgbClr val="FF0000"/>
                </a:solidFill>
                <a:latin typeface="Didact Gothic"/>
              </a:rPr>
              <a:t> </a:t>
            </a:r>
            <a:endParaRPr lang="uk-UA" sz="3200" b="1" spc="65" dirty="0">
              <a:solidFill>
                <a:srgbClr val="FF0000"/>
              </a:solidFill>
              <a:latin typeface="Didact Gothic"/>
            </a:endParaRPr>
          </a:p>
          <a:p>
            <a:pPr marL="457200" indent="-457200">
              <a:lnSpc>
                <a:spcPts val="4600"/>
              </a:lnSpc>
              <a:buFont typeface="Wingdings" panose="05000000000000000000" pitchFamily="2" charset="2"/>
              <a:buChar char="q"/>
            </a:pPr>
            <a:endParaRPr lang="uk-UA" sz="2800" b="1" spc="65" dirty="0">
              <a:latin typeface="Segoe UI" panose="020B0502040204020203" pitchFamily="34" charset="0"/>
              <a:cs typeface="Segoe UI" panose="020B0502040204020203" pitchFamily="34" charset="0"/>
            </a:endParaRPr>
          </a:p>
          <a:p>
            <a:pPr marL="457200" indent="-457200">
              <a:lnSpc>
                <a:spcPts val="4600"/>
              </a:lnSpc>
              <a:buFont typeface="Wingdings" panose="05000000000000000000" pitchFamily="2" charset="2"/>
              <a:buChar char="q"/>
            </a:pPr>
            <a:endParaRPr lang="uk-UA" sz="2800" dirty="0"/>
          </a:p>
          <a:p>
            <a:pPr marL="457200" indent="-457200">
              <a:lnSpc>
                <a:spcPts val="4600"/>
              </a:lnSpc>
              <a:buFont typeface="Wingdings" panose="05000000000000000000" pitchFamily="2" charset="2"/>
              <a:buChar char="q"/>
            </a:pPr>
            <a:endParaRPr lang="uk-UA" sz="2800" spc="65" dirty="0">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69422" y="234439"/>
            <a:ext cx="4216412" cy="484754"/>
          </a:xfrm>
          <a:prstGeom prst="rect">
            <a:avLst/>
          </a:prstGeom>
        </p:spPr>
        <p:txBody>
          <a:bodyPr lIns="0" tIns="0" rIns="0" bIns="0" rtlCol="0" anchor="t">
            <a:spAutoFit/>
          </a:bodyPr>
          <a:lstStyle/>
          <a:p>
            <a:pPr>
              <a:lnSpc>
                <a:spcPts val="1960"/>
              </a:lnSpc>
            </a:pPr>
            <a:r>
              <a:rPr lang="en-US" sz="1400" spc="210" dirty="0" err="1">
                <a:solidFill>
                  <a:srgbClr val="202020"/>
                </a:solidFill>
                <a:latin typeface="Didact Gothic"/>
              </a:rPr>
              <a:t>Роз’яснення</a:t>
            </a:r>
            <a:r>
              <a:rPr lang="en-US" sz="1400" spc="210" dirty="0">
                <a:solidFill>
                  <a:srgbClr val="202020"/>
                </a:solidFill>
                <a:latin typeface="Didact Gothic"/>
              </a:rPr>
              <a:t> </a:t>
            </a:r>
            <a:r>
              <a:rPr lang="en-US" sz="1400" spc="210" dirty="0" err="1">
                <a:solidFill>
                  <a:srgbClr val="202020"/>
                </a:solidFill>
                <a:latin typeface="Didact Gothic"/>
              </a:rPr>
              <a:t>щодо</a:t>
            </a:r>
            <a:r>
              <a:rPr lang="en-US" sz="1400" spc="210" dirty="0">
                <a:solidFill>
                  <a:srgbClr val="202020"/>
                </a:solidFill>
                <a:latin typeface="Didact Gothic"/>
              </a:rPr>
              <a:t> </a:t>
            </a:r>
            <a:r>
              <a:rPr lang="en-US" sz="1400" spc="210" dirty="0" err="1">
                <a:solidFill>
                  <a:srgbClr val="202020"/>
                </a:solidFill>
                <a:latin typeface="Didact Gothic"/>
              </a:rPr>
              <a:t>підвищення</a:t>
            </a:r>
            <a:r>
              <a:rPr lang="en-US" sz="1400" spc="210" dirty="0">
                <a:solidFill>
                  <a:srgbClr val="202020"/>
                </a:solidFill>
                <a:latin typeface="Didact Gothic"/>
              </a:rPr>
              <a:t> </a:t>
            </a:r>
            <a:r>
              <a:rPr lang="en-US" sz="1400" spc="210" dirty="0" err="1">
                <a:solidFill>
                  <a:srgbClr val="202020"/>
                </a:solidFill>
                <a:latin typeface="Didact Gothic"/>
              </a:rPr>
              <a:t>кваліфікації</a:t>
            </a:r>
            <a:r>
              <a:rPr lang="en-US" sz="1400" spc="210" dirty="0">
                <a:solidFill>
                  <a:srgbClr val="202020"/>
                </a:solidFill>
                <a:latin typeface="Didact Gothic"/>
              </a:rPr>
              <a:t> </a:t>
            </a:r>
            <a:r>
              <a:rPr lang="en-US" sz="1400" spc="210" dirty="0" err="1">
                <a:solidFill>
                  <a:srgbClr val="202020"/>
                </a:solidFill>
                <a:latin typeface="Didact Gothic"/>
              </a:rPr>
              <a:t>педагогічних</a:t>
            </a:r>
            <a:r>
              <a:rPr lang="en-US" sz="1400" spc="210" dirty="0">
                <a:solidFill>
                  <a:srgbClr val="202020"/>
                </a:solidFill>
                <a:latin typeface="Didact Gothic"/>
              </a:rPr>
              <a:t> </a:t>
            </a:r>
            <a:r>
              <a:rPr lang="en-US" sz="1400" spc="210" dirty="0" err="1">
                <a:solidFill>
                  <a:srgbClr val="202020"/>
                </a:solidFill>
                <a:latin typeface="Didact Gothic"/>
              </a:rPr>
              <a:t>працівників</a:t>
            </a:r>
            <a:endParaRPr lang="en-US" sz="1400" spc="210" dirty="0">
              <a:solidFill>
                <a:srgbClr val="202020"/>
              </a:solidFill>
              <a:latin typeface="Didact Gothic"/>
            </a:endParaRPr>
          </a:p>
        </p:txBody>
      </p:sp>
      <p:pic>
        <p:nvPicPr>
          <p:cNvPr id="14" name="Місце для вмісту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591" y="33799"/>
            <a:ext cx="2178980" cy="1225740"/>
          </a:xfrm>
          <a:prstGeom prst="rect">
            <a:avLst/>
          </a:prstGeom>
        </p:spPr>
      </p:pic>
    </p:spTree>
    <p:extLst>
      <p:ext uri="{BB962C8B-B14F-4D97-AF65-F5344CB8AC3E}">
        <p14:creationId xmlns:p14="http://schemas.microsoft.com/office/powerpoint/2010/main" val="1319726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Порядок проведення атестації</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744993" y="2705100"/>
            <a:ext cx="16322263" cy="7970504"/>
          </a:xfrm>
        </p:spPr>
        <p:txBody>
          <a:bodyPr>
            <a:noAutofit/>
          </a:bodyPr>
          <a:lstStyle/>
          <a:p>
            <a:pPr marL="0" indent="0" algn="just">
              <a:lnSpc>
                <a:spcPct val="160000"/>
              </a:lnSpc>
              <a:buNone/>
            </a:pPr>
            <a:r>
              <a:rPr lang="uk-UA" sz="2000" b="1" dirty="0">
                <a:latin typeface="Segoe UI" panose="020B0502040204020203" pitchFamily="34" charset="0"/>
                <a:cs typeface="Segoe UI" panose="020B0502040204020203" pitchFamily="34" charset="0"/>
              </a:rPr>
              <a:t>      Осучаснили процедуру проведення засідання атестаційної комісії.</a:t>
            </a:r>
          </a:p>
          <a:p>
            <a:pPr algn="just">
              <a:lnSpc>
                <a:spcPct val="150000"/>
              </a:lnSpc>
            </a:pPr>
            <a:r>
              <a:rPr lang="uk-UA" sz="2000" dirty="0">
                <a:latin typeface="Segoe UI" panose="020B0502040204020203" pitchFamily="34" charset="0"/>
                <a:cs typeface="Segoe UI" panose="020B0502040204020203" pitchFamily="34" charset="0"/>
              </a:rPr>
              <a:t> У нове Положення внесли норми, відповідно до яких засідання атестаційної комісії </a:t>
            </a:r>
            <a:r>
              <a:rPr lang="uk-UA" sz="2000" i="1" u="sng" dirty="0">
                <a:latin typeface="Segoe UI" panose="020B0502040204020203" pitchFamily="34" charset="0"/>
                <a:cs typeface="Segoe UI" panose="020B0502040204020203" pitchFamily="34" charset="0"/>
              </a:rPr>
              <a:t>можна проводити в режимі </a:t>
            </a:r>
            <a:r>
              <a:rPr lang="uk-UA" sz="2000" i="1" u="sng" dirty="0" err="1">
                <a:latin typeface="Segoe UI" panose="020B0502040204020203" pitchFamily="34" charset="0"/>
                <a:cs typeface="Segoe UI" panose="020B0502040204020203" pitchFamily="34" charset="0"/>
              </a:rPr>
              <a:t>відеоконференцій</a:t>
            </a:r>
            <a:r>
              <a:rPr lang="uk-UA" sz="2000" dirty="0">
                <a:latin typeface="Segoe UI" panose="020B0502040204020203" pitchFamily="34" charset="0"/>
                <a:cs typeface="Segoe UI" panose="020B0502040204020203" pitchFamily="34" charset="0"/>
              </a:rPr>
              <a:t>. </a:t>
            </a:r>
          </a:p>
          <a:p>
            <a:pPr algn="just">
              <a:lnSpc>
                <a:spcPct val="150000"/>
              </a:lnSpc>
            </a:pPr>
            <a:r>
              <a:rPr lang="uk-UA" sz="2000" dirty="0">
                <a:latin typeface="Segoe UI" panose="020B0502040204020203" pitchFamily="34" charset="0"/>
                <a:cs typeface="Segoe UI" panose="020B0502040204020203" pitchFamily="34" charset="0"/>
              </a:rPr>
              <a:t>Кожен педагогічний працівник </a:t>
            </a:r>
            <a:r>
              <a:rPr lang="uk-UA" sz="2000" b="1" dirty="0">
                <a:latin typeface="Segoe UI" panose="020B0502040204020203" pitchFamily="34" charset="0"/>
                <a:cs typeface="Segoe UI" panose="020B0502040204020203" pitchFamily="34" charset="0"/>
              </a:rPr>
              <a:t>має право </a:t>
            </a:r>
            <a:r>
              <a:rPr lang="uk-UA" sz="2000" dirty="0">
                <a:latin typeface="Segoe UI" panose="020B0502040204020203" pitchFamily="34" charset="0"/>
                <a:cs typeface="Segoe UI" panose="020B0502040204020203" pitchFamily="34" charset="0"/>
              </a:rPr>
              <a:t>подавати відповідній атестаційній комісії атестаційні документи в </a:t>
            </a:r>
            <a:r>
              <a:rPr lang="uk-UA" sz="2000" b="1" i="1" dirty="0">
                <a:latin typeface="Segoe UI" panose="020B0502040204020203" pitchFamily="34" charset="0"/>
                <a:cs typeface="Segoe UI" panose="020B0502040204020203" pitchFamily="34" charset="0"/>
              </a:rPr>
              <a:t>електрон­ній формі</a:t>
            </a:r>
            <a:r>
              <a:rPr lang="uk-UA" sz="2000" dirty="0">
                <a:latin typeface="Segoe UI" panose="020B0502040204020203" pitchFamily="34" charset="0"/>
                <a:cs typeface="Segoe UI" panose="020B0502040204020203" pitchFamily="34" charset="0"/>
              </a:rPr>
              <a:t>: </a:t>
            </a:r>
            <a:r>
              <a:rPr lang="uk-UA" sz="2000" b="1" i="1" dirty="0">
                <a:latin typeface="Segoe UI" panose="020B0502040204020203" pitchFamily="34" charset="0"/>
                <a:cs typeface="Segoe UI" panose="020B0502040204020203" pitchFamily="34" charset="0"/>
              </a:rPr>
              <a:t>формат PDF, </a:t>
            </a:r>
            <a:r>
              <a:rPr lang="uk-UA" sz="2000" dirty="0">
                <a:latin typeface="Segoe UI" panose="020B0502040204020203" pitchFamily="34" charset="0"/>
                <a:cs typeface="Segoe UI" panose="020B0502040204020203" pitchFamily="34" charset="0"/>
              </a:rPr>
              <a:t>кожен документ </a:t>
            </a:r>
            <a:r>
              <a:rPr lang="uk-UA" sz="2000" b="1" dirty="0">
                <a:latin typeface="Segoe UI" panose="020B0502040204020203" pitchFamily="34" charset="0"/>
                <a:cs typeface="Segoe UI" panose="020B0502040204020203" pitchFamily="34" charset="0"/>
              </a:rPr>
              <a:t>окремим</a:t>
            </a:r>
            <a:r>
              <a:rPr lang="uk-UA" sz="2000" dirty="0">
                <a:latin typeface="Segoe UI" panose="020B0502040204020203" pitchFamily="34" charset="0"/>
                <a:cs typeface="Segoe UI" panose="020B0502040204020203" pitchFamily="34" charset="0"/>
              </a:rPr>
              <a:t> файлом. Комісія повинна підтвердити отримання документів.</a:t>
            </a:r>
          </a:p>
          <a:p>
            <a:pPr algn="just">
              <a:lnSpc>
                <a:spcPct val="150000"/>
              </a:lnSpc>
            </a:pPr>
            <a:r>
              <a:rPr lang="uk-UA" sz="2000" dirty="0">
                <a:latin typeface="Segoe UI" panose="020B0502040204020203" pitchFamily="34" charset="0"/>
                <a:cs typeface="Segoe UI" panose="020B0502040204020203" pitchFamily="34" charset="0"/>
              </a:rPr>
              <a:t>Атестаційна комісія також </a:t>
            </a:r>
            <a:r>
              <a:rPr lang="uk-UA" sz="2000" u="sng" dirty="0">
                <a:latin typeface="Segoe UI" panose="020B0502040204020203" pitchFamily="34" charset="0"/>
                <a:cs typeface="Segoe UI" panose="020B0502040204020203" pitchFamily="34" charset="0"/>
              </a:rPr>
              <a:t>може надсилати інформацію про проведення засідань працівнику на електронну адресу</a:t>
            </a:r>
            <a:r>
              <a:rPr lang="uk-UA" sz="2000" dirty="0">
                <a:latin typeface="Segoe UI" panose="020B0502040204020203" pitchFamily="34" charset="0"/>
                <a:cs typeface="Segoe UI" panose="020B0502040204020203" pitchFamily="34" charset="0"/>
              </a:rPr>
              <a:t>, яку він вказав у заяві, запрошувати, надсилати сканований підписаний атестаційний лист.</a:t>
            </a:r>
            <a:endParaRPr lang="uk" sz="2000" dirty="0">
              <a:solidFill>
                <a:srgbClr val="262626"/>
              </a:solidFill>
              <a:latin typeface="Segoe UI"/>
            </a:endParaRPr>
          </a:p>
          <a:p>
            <a:pPr algn="just">
              <a:lnSpc>
                <a:spcPct val="150000"/>
              </a:lnSpc>
            </a:pPr>
            <a:r>
              <a:rPr lang="uk-UA" sz="2000" dirty="0">
                <a:latin typeface="Segoe UI" panose="020B0502040204020203" pitchFamily="34" charset="0"/>
                <a:cs typeface="Segoe UI" panose="020B0502040204020203" pitchFamily="34" charset="0"/>
              </a:rPr>
              <a:t>У новому Положенні враховані й форс-мажорні обставини, які унеможливлюють проведення засідання атестаційної комісії чи роботу атестаційної комісії. Атестацію можна </a:t>
            </a:r>
            <a:r>
              <a:rPr lang="uk-UA" sz="2000" u="sng" dirty="0">
                <a:latin typeface="Segoe UI" panose="020B0502040204020203" pitchFamily="34" charset="0"/>
                <a:cs typeface="Segoe UI" panose="020B0502040204020203" pitchFamily="34" charset="0"/>
              </a:rPr>
              <a:t>відтермінувати до закінчення надзвичайних обставин, які спричинили відтермінування</a:t>
            </a:r>
            <a:r>
              <a:rPr lang="uk-UA" sz="2000" dirty="0">
                <a:latin typeface="Segoe UI" panose="020B0502040204020203" pitchFamily="34" charset="0"/>
                <a:cs typeface="Segoe UI" panose="020B0502040204020203" pitchFamily="34" charset="0"/>
              </a:rPr>
              <a:t>.</a:t>
            </a:r>
          </a:p>
          <a:p>
            <a:pPr marL="0" indent="0" algn="just">
              <a:lnSpc>
                <a:spcPct val="160000"/>
              </a:lnSpc>
              <a:buNone/>
            </a:pPr>
            <a:r>
              <a:rPr lang="uk-UA" sz="2000" b="1" dirty="0"/>
              <a:t>         </a:t>
            </a:r>
            <a:r>
              <a:rPr lang="uk-UA" sz="2000" b="1" dirty="0">
                <a:latin typeface="Segoe UI" panose="020B0502040204020203" pitchFamily="34" charset="0"/>
                <a:cs typeface="Segoe UI" panose="020B0502040204020203" pitchFamily="34" charset="0"/>
              </a:rPr>
              <a:t>Змінили вимоги щодо вивчення практичного досвіду педагога.</a:t>
            </a:r>
          </a:p>
          <a:p>
            <a:pPr>
              <a:lnSpc>
                <a:spcPct val="150000"/>
              </a:lnSpc>
            </a:pPr>
            <a:r>
              <a:rPr lang="uk-UA" sz="2000" dirty="0">
                <a:latin typeface="Segoe UI" panose="020B0502040204020203" pitchFamily="34" charset="0"/>
                <a:cs typeface="Segoe UI" panose="020B0502040204020203" pitchFamily="34" charset="0"/>
              </a:rPr>
              <a:t>Атестаційна комісія може ухвалювати рішення про вивчення практичного досвіду педагогічного працівника, який атестується. Якщо раніше атестаційна комісія </a:t>
            </a:r>
            <a:r>
              <a:rPr lang="uk-UA" sz="2000" b="1" dirty="0">
                <a:latin typeface="Segoe UI" panose="020B0502040204020203" pitchFamily="34" charset="0"/>
                <a:cs typeface="Segoe UI" panose="020B0502040204020203" pitchFamily="34" charset="0"/>
              </a:rPr>
              <a:t>обов’язково</a:t>
            </a:r>
            <a:r>
              <a:rPr lang="uk-UA" sz="2000" dirty="0">
                <a:latin typeface="Segoe UI" panose="020B0502040204020203" pitchFamily="34" charset="0"/>
                <a:cs typeface="Segoe UI" panose="020B0502040204020203" pitchFamily="34" charset="0"/>
              </a:rPr>
              <a:t> мала відвідувати заняття, </a:t>
            </a:r>
            <a:r>
              <a:rPr lang="uk-UA" sz="2000" dirty="0" err="1">
                <a:latin typeface="Segoe UI" panose="020B0502040204020203" pitchFamily="34" charset="0"/>
                <a:cs typeface="Segoe UI" panose="020B0502040204020203" pitchFamily="34" charset="0"/>
              </a:rPr>
              <a:t>уроки</a:t>
            </a:r>
            <a:r>
              <a:rPr lang="uk-UA" sz="2000" dirty="0">
                <a:latin typeface="Segoe UI" panose="020B0502040204020203" pitchFamily="34" charset="0"/>
                <a:cs typeface="Segoe UI" panose="020B0502040204020203" pitchFamily="34" charset="0"/>
              </a:rPr>
              <a:t>, позаурочні заходи педагога, який атестується, то тепер, </a:t>
            </a:r>
            <a:r>
              <a:rPr lang="uk-UA" sz="2000" u="sng" dirty="0">
                <a:latin typeface="Segoe UI" panose="020B0502040204020203" pitchFamily="34" charset="0"/>
                <a:cs typeface="Segoe UI" panose="020B0502040204020203" pitchFamily="34" charset="0"/>
              </a:rPr>
              <a:t>якщо немає питань до педагогічної діяльності працівника, то достатньо тих документів, які він подав до атестаційної комісії.</a:t>
            </a:r>
          </a:p>
          <a:p>
            <a:pPr algn="just">
              <a:lnSpc>
                <a:spcPct val="150000"/>
              </a:lnSpc>
            </a:pPr>
            <a:endParaRPr lang="uk-UA" sz="2000" dirty="0">
              <a:latin typeface="Segoe UI" panose="020B0502040204020203" pitchFamily="34" charset="0"/>
              <a:cs typeface="Segoe UI" panose="020B0502040204020203" pitchFamily="34" charset="0"/>
            </a:endParaRP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064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631943" y="573920"/>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1676400" y="114300"/>
            <a:ext cx="14955715" cy="518963"/>
          </a:xfrm>
        </p:spPr>
        <p:txBody>
          <a:bodyPr>
            <a:noAutofit/>
          </a:bodyPr>
          <a:lstStyle/>
          <a:p>
            <a:r>
              <a:rPr lang="uk-UA" sz="36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Рішення про результати атестації  </a:t>
            </a:r>
          </a:p>
        </p:txBody>
      </p:sp>
      <p:sp>
        <p:nvSpPr>
          <p:cNvPr id="18" name="Місце для тексту 17"/>
          <p:cNvSpPr>
            <a:spLocks noGrp="1"/>
          </p:cNvSpPr>
          <p:nvPr>
            <p:ph type="body" idx="1"/>
          </p:nvPr>
        </p:nvSpPr>
        <p:spPr>
          <a:xfrm>
            <a:off x="2209800" y="1808150"/>
            <a:ext cx="4040188" cy="563562"/>
          </a:xfrm>
        </p:spPr>
        <p:txBody>
          <a:bodyPr>
            <a:noAutofit/>
          </a:bodyPr>
          <a:lstStyle/>
          <a:p>
            <a:pPr algn="ctr"/>
            <a:endPar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0" name="Місце для тексту 19"/>
          <p:cNvSpPr>
            <a:spLocks noGrp="1"/>
          </p:cNvSpPr>
          <p:nvPr>
            <p:ph type="body" sz="quarter" idx="3"/>
          </p:nvPr>
        </p:nvSpPr>
        <p:spPr>
          <a:xfrm>
            <a:off x="11049000" y="1624013"/>
            <a:ext cx="4041775" cy="639762"/>
          </a:xfrm>
          <a:effectLst>
            <a:innerShdw blurRad="63500" dist="50800" dir="18900000">
              <a:prstClr val="black">
                <a:alpha val="50000"/>
              </a:prstClr>
            </a:innerShdw>
          </a:effectLst>
        </p:spPr>
        <p:txBody>
          <a:bodyPr>
            <a:normAutofit/>
          </a:bodyPr>
          <a:lstStyle/>
          <a:p>
            <a:pPr algn="ctr"/>
            <a:endPar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1" name="Місце для вмісту 20"/>
          <p:cNvSpPr>
            <a:spLocks noGrp="1"/>
          </p:cNvSpPr>
          <p:nvPr>
            <p:ph sz="quarter" idx="4"/>
          </p:nvPr>
        </p:nvSpPr>
        <p:spPr>
          <a:xfrm>
            <a:off x="3886200" y="2705100"/>
            <a:ext cx="11399125" cy="6412521"/>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t">
            <a:noAutofit/>
          </a:bodyPr>
          <a:lstStyle/>
          <a:p>
            <a:pPr marL="180975" indent="161925">
              <a:lnSpc>
                <a:spcPts val="2184"/>
              </a:lnSpc>
              <a:buNone/>
            </a:pPr>
            <a:endParaRPr lang="uk" sz="2000" b="1" dirty="0">
              <a:solidFill>
                <a:srgbClr val="262626"/>
              </a:solidFill>
              <a:latin typeface="Segoe UI" panose="020B0502040204020203" pitchFamily="34" charset="0"/>
              <a:cs typeface="Segoe UI" panose="020B0502040204020203" pitchFamily="34" charset="0"/>
            </a:endParaRPr>
          </a:p>
          <a:p>
            <a:pPr marL="180975" indent="161925">
              <a:lnSpc>
                <a:spcPts val="2184"/>
              </a:lnSpc>
              <a:buNone/>
            </a:pPr>
            <a:r>
              <a:rPr lang="uk" sz="2000" b="1" dirty="0">
                <a:solidFill>
                  <a:srgbClr val="262626"/>
                </a:solidFill>
                <a:latin typeface="Segoe UI" panose="020B0502040204020203" pitchFamily="34" charset="0"/>
                <a:cs typeface="Segoe UI" panose="020B0502040204020203" pitchFamily="34" charset="0"/>
              </a:rPr>
              <a:t>Рішення про результати атестації педагогічних працівників приймаються атестаційними комісіями:</a:t>
            </a:r>
          </a:p>
          <a:p>
            <a:pPr indent="0" algn="ctr">
              <a:lnSpc>
                <a:spcPts val="2184"/>
              </a:lnSpc>
              <a:buNone/>
            </a:pPr>
            <a:endParaRPr lang="uk" sz="2000" dirty="0">
              <a:solidFill>
                <a:srgbClr val="262626"/>
              </a:solidFill>
              <a:latin typeface="Segoe UI" panose="020B0502040204020203" pitchFamily="34" charset="0"/>
              <a:cs typeface="Segoe UI" panose="020B0502040204020203" pitchFamily="34" charset="0"/>
            </a:endParaRPr>
          </a:p>
          <a:p>
            <a:pPr indent="0" algn="ctr">
              <a:lnSpc>
                <a:spcPct val="150000"/>
              </a:lnSpc>
              <a:buNone/>
            </a:pPr>
            <a:r>
              <a:rPr lang="uk" sz="2000" dirty="0">
                <a:solidFill>
                  <a:srgbClr val="262626"/>
                </a:solidFill>
                <a:latin typeface="Segoe UI" panose="020B0502040204020203" pitchFamily="34" charset="0"/>
                <a:cs typeface="Segoe UI" panose="020B0502040204020203" pitchFamily="34" charset="0"/>
              </a:rPr>
              <a:t>I    рівня - не пізніше 01квітня;</a:t>
            </a:r>
          </a:p>
          <a:p>
            <a:pPr indent="0" algn="ctr">
              <a:lnSpc>
                <a:spcPct val="150000"/>
              </a:lnSpc>
              <a:buNone/>
            </a:pPr>
            <a:r>
              <a:rPr lang="uk" sz="2000" dirty="0">
                <a:solidFill>
                  <a:srgbClr val="262626"/>
                </a:solidFill>
                <a:latin typeface="Segoe UI" panose="020B0502040204020203" pitchFamily="34" charset="0"/>
                <a:cs typeface="Segoe UI" panose="020B0502040204020203" pitchFamily="34" charset="0"/>
              </a:rPr>
              <a:t>II    - III рівня - не пізніше 25 квітня.</a:t>
            </a:r>
          </a:p>
          <a:p>
            <a:pPr indent="0" algn="ctr">
              <a:lnSpc>
                <a:spcPts val="2184"/>
              </a:lnSpc>
              <a:buNone/>
            </a:pPr>
            <a:endParaRPr lang="uk" sz="2000" dirty="0">
              <a:solidFill>
                <a:srgbClr val="262626"/>
              </a:solidFill>
              <a:latin typeface="Segoe UI" panose="020B0502040204020203" pitchFamily="34" charset="0"/>
              <a:cs typeface="Segoe UI" panose="020B0502040204020203" pitchFamily="34" charset="0"/>
            </a:endParaRPr>
          </a:p>
          <a:p>
            <a:pPr indent="0" algn="just">
              <a:lnSpc>
                <a:spcPct val="150000"/>
              </a:lnSpc>
              <a:buNone/>
            </a:pPr>
            <a:r>
              <a:rPr lang="uk-UA" sz="2000" dirty="0">
                <a:latin typeface="Segoe UI" panose="020B0502040204020203" pitchFamily="34" charset="0"/>
                <a:cs typeface="Segoe UI" panose="020B0502040204020203" pitchFamily="34" charset="0"/>
              </a:rPr>
              <a:t>У разі тимчасової непрацездатності педагогічного працівника, який атестується, або настання інших обставин, що не залежать від його волі та перешкоджають проходженню ним атестації, проведення атестації або окремих засідань атестаційної комісії має бути </a:t>
            </a:r>
            <a:r>
              <a:rPr lang="uk-UA" sz="2000" b="1" dirty="0">
                <a:latin typeface="Segoe UI" panose="020B0502040204020203" pitchFamily="34" charset="0"/>
                <a:cs typeface="Segoe UI" panose="020B0502040204020203" pitchFamily="34" charset="0"/>
              </a:rPr>
              <a:t>перенесено</a:t>
            </a:r>
            <a:r>
              <a:rPr lang="uk-UA" sz="2000" dirty="0">
                <a:latin typeface="Segoe UI" panose="020B0502040204020203" pitchFamily="34" charset="0"/>
                <a:cs typeface="Segoe UI" panose="020B0502040204020203" pitchFamily="34" charset="0"/>
              </a:rPr>
              <a:t> за рішенням відповідної атестаційної комісії до припинення таких обставин, </a:t>
            </a:r>
            <a:r>
              <a:rPr lang="uk-UA" sz="2000" b="1" dirty="0">
                <a:latin typeface="Segoe UI" panose="020B0502040204020203" pitchFamily="34" charset="0"/>
                <a:cs typeface="Segoe UI" panose="020B0502040204020203" pitchFamily="34" charset="0"/>
              </a:rPr>
              <a:t>але не більше ніж на один рік</a:t>
            </a:r>
            <a:r>
              <a:rPr lang="uk-UA" sz="2000" dirty="0">
                <a:latin typeface="Segoe UI" panose="020B0502040204020203" pitchFamily="34" charset="0"/>
                <a:cs typeface="Segoe UI" panose="020B0502040204020203" pitchFamily="34" charset="0"/>
              </a:rPr>
              <a:t>. У такому випадку за педагогічним працівником </a:t>
            </a:r>
            <a:r>
              <a:rPr lang="uk-UA" sz="2000" b="1" dirty="0">
                <a:latin typeface="Segoe UI" panose="020B0502040204020203" pitchFamily="34" charset="0"/>
                <a:cs typeface="Segoe UI" panose="020B0502040204020203" pitchFamily="34" charset="0"/>
              </a:rPr>
              <a:t>зберігається</a:t>
            </a:r>
            <a:r>
              <a:rPr lang="uk-UA" sz="2000" dirty="0">
                <a:latin typeface="Segoe UI" panose="020B0502040204020203" pitchFamily="34" charset="0"/>
                <a:cs typeface="Segoe UI" panose="020B0502040204020203" pitchFamily="34" charset="0"/>
              </a:rPr>
              <a:t> раніше присвоєна кваліфікаційна категорія (педагогічне звання) до проходження ним атестації у порядку, визначеному цим Положенням.</a:t>
            </a:r>
            <a:endParaRPr lang="uk" sz="2000" dirty="0">
              <a:solidFill>
                <a:srgbClr val="262626"/>
              </a:solidFill>
              <a:latin typeface="Segoe UI" panose="020B0502040204020203" pitchFamily="34" charset="0"/>
              <a:cs typeface="Segoe UI" panose="020B0502040204020203" pitchFamily="34" charset="0"/>
            </a:endParaRP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9" name="Прямокутник 8"/>
          <p:cNvSpPr/>
          <p:nvPr/>
        </p:nvSpPr>
        <p:spPr>
          <a:xfrm>
            <a:off x="6629400" y="8436508"/>
            <a:ext cx="3162302"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sz="2400" b="1" dirty="0">
              <a:solidFill>
                <a:srgbClr val="BF118D"/>
              </a:solidFill>
              <a:latin typeface="Segoe UI" panose="020B0502040204020203" pitchFamily="34" charset="0"/>
              <a:cs typeface="Segoe UI" panose="020B0502040204020203" pitchFamily="34" charset="0"/>
            </a:endParaRPr>
          </a:p>
        </p:txBody>
      </p:sp>
      <p:sp>
        <p:nvSpPr>
          <p:cNvPr id="22" name="Заголовок 16"/>
          <p:cNvSpPr txBox="1">
            <a:spLocks/>
          </p:cNvSpPr>
          <p:nvPr/>
        </p:nvSpPr>
        <p:spPr>
          <a:xfrm>
            <a:off x="5105400" y="573920"/>
            <a:ext cx="8229600" cy="211743"/>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uk-UA" dirty="0"/>
          </a:p>
        </p:txBody>
      </p:sp>
      <p:sp>
        <p:nvSpPr>
          <p:cNvPr id="8" name="Прямокутник 7"/>
          <p:cNvSpPr/>
          <p:nvPr/>
        </p:nvSpPr>
        <p:spPr>
          <a:xfrm>
            <a:off x="36163250" y="285185"/>
            <a:ext cx="4572000" cy="2677656"/>
          </a:xfrm>
          <a:prstGeom prst="rect">
            <a:avLst/>
          </a:prstGeom>
        </p:spPr>
        <p:txBody>
          <a:bodyPr>
            <a:spAutoFit/>
          </a:bodyPr>
          <a:lstStyle/>
          <a:p>
            <a:pPr lvl="0" fontAlgn="base">
              <a:spcBef>
                <a:spcPct val="0"/>
              </a:spcBef>
              <a:spcAft>
                <a:spcPct val="0"/>
              </a:spcAft>
            </a:pPr>
            <a:r>
              <a:rPr lang="uk-UA" altLang="uk-UA" b="1" dirty="0">
                <a:solidFill>
                  <a:prstClr val="black"/>
                </a:solidFill>
                <a:latin typeface="Arial" pitchFamily="34" charset="0"/>
                <a:ea typeface="Times New Roman" pitchFamily="18" charset="0"/>
                <a:cs typeface="Arial" pitchFamily="34" charset="0"/>
              </a:rPr>
              <a:t>Збільшили автономію закладів освіти.</a:t>
            </a:r>
          </a:p>
          <a:p>
            <a:pPr lvl="0" eaLnBrk="0" fontAlgn="base" hangingPunct="0">
              <a:spcBef>
                <a:spcPct val="0"/>
              </a:spcBef>
              <a:spcAft>
                <a:spcPct val="0"/>
              </a:spcAft>
            </a:pPr>
            <a:r>
              <a:rPr lang="uk-UA" altLang="uk-UA" sz="1200" dirty="0">
                <a:solidFill>
                  <a:prstClr val="black"/>
                </a:solidFill>
                <a:latin typeface="Arial" pitchFamily="34" charset="0"/>
                <a:ea typeface="Times New Roman" pitchFamily="18" charset="0"/>
                <a:cs typeface="Arial" pitchFamily="34" charset="0"/>
              </a:rPr>
              <a:t>Якщо раніше вищу кваліфікаційну категорію, як і відповідні звання, як-от «старший вчитель», «старший вихователь», «вчитель-методист», «вихователь-методист», присвоювали лише атестаційні комісії ІІ і ІІІ рівнів, а комісії І рівня, тобто на рівні закладу освіти, могли тільки порушувати клопотання про присвоєння вищої кваліфікації чи педагогічного звання перед атестаційною комісією ІІ чи ІІІ рівня, то за новим Положенням таке рішення ухвалює атестаційна комісія на рівні закладу освіти. Єдиний щодо кого не може ухвалювати рішення атестаційна комісія І рівня, це керівник закладу освіти.</a:t>
            </a:r>
            <a:endParaRPr lang="uk-UA" altLang="uk-UA" dirty="0">
              <a:solidFill>
                <a:prstClr val="black"/>
              </a:solidFill>
              <a:latin typeface="Arial" pitchFamily="34" charset="0"/>
              <a:cs typeface="Arial" pitchFamily="34" charset="0"/>
            </a:endParaRPr>
          </a:p>
        </p:txBody>
      </p:sp>
      <p:sp>
        <p:nvSpPr>
          <p:cNvPr id="10" name="Прямокутник 9"/>
          <p:cNvSpPr/>
          <p:nvPr/>
        </p:nvSpPr>
        <p:spPr>
          <a:xfrm>
            <a:off x="3124199" y="7474708"/>
            <a:ext cx="14702307" cy="400110"/>
          </a:xfrm>
          <a:prstGeom prst="rect">
            <a:avLst/>
          </a:prstGeom>
        </p:spPr>
        <p:txBody>
          <a:bodyPr wrap="square">
            <a:spAutoFit/>
          </a:bodyPr>
          <a:lstStyle/>
          <a:p>
            <a:pPr lvl="0" algn="just" fontAlgn="base">
              <a:spcBef>
                <a:spcPct val="0"/>
              </a:spcBef>
              <a:spcAft>
                <a:spcPct val="0"/>
              </a:spcAft>
            </a:pPr>
            <a:endParaRPr lang="uk-UA" altLang="uk-UA" sz="2000" b="1" dirty="0">
              <a:solidFill>
                <a:srgbClr val="FF0000"/>
              </a:solidFill>
              <a:latin typeface="Segoe UI" panose="020B0502040204020203" pitchFamily="34" charset="0"/>
              <a:cs typeface="Segoe UI" panose="020B0502040204020203" pitchFamily="34"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388763"/>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8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br>
              <a:rPr lang="uk-UA" b="1" dirty="0"/>
            </a:b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Скасовано вимогу щодо присутності педагога на засіданні атестаційної комісії</a:t>
            </a:r>
            <a:r>
              <a:rPr lang="uk-UA" dirty="0"/>
              <a:t>.</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923689" y="1585868"/>
            <a:ext cx="4867511" cy="8358231"/>
          </a:xfrm>
        </p:spPr>
        <p:txBody>
          <a:bodyPr anchor="t">
            <a:noAutofit/>
          </a:bodyPr>
          <a:lstStyle/>
          <a:p>
            <a:pPr marL="0" indent="0">
              <a:lnSpc>
                <a:spcPct val="150000"/>
              </a:lnSpc>
              <a:buNone/>
            </a:pPr>
            <a:r>
              <a:rPr lang="uk-UA" sz="2000" dirty="0"/>
              <a:t> </a:t>
            </a:r>
          </a:p>
          <a:p>
            <a:pPr marL="174625" indent="-174625" algn="just">
              <a:lnSpc>
                <a:spcPct val="150000"/>
              </a:lnSpc>
            </a:pPr>
            <a:r>
              <a:rPr lang="uk-UA" sz="2000" dirty="0">
                <a:latin typeface="Segoe UI" panose="020B0502040204020203" pitchFamily="34" charset="0"/>
                <a:cs typeface="Segoe UI" panose="020B0502040204020203" pitchFamily="34" charset="0"/>
              </a:rPr>
              <a:t>Раніше рішення про присвоєння кваліфікаційної категорії чи педагогічного звання атестаційна комісія ухвалювала в присутності педагогічного працівника, тобто його запрошували на засідання. Якщо педагог не міг бути присутнім, то повинен був надавати підтверджувальні документи. Згідно з новим Положенням педагог може бути присутнім на засіданні атестаційної комісії, якщо забажає або якщо виникли питання у членів атестаційної комісії чи до тих документів, які подав педагог, чи до певних </a:t>
            </a:r>
            <a:r>
              <a:rPr lang="uk-UA" sz="2000" dirty="0"/>
              <a:t>показників роботи працівника тощо</a:t>
            </a: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
        <p:nvSpPr>
          <p:cNvPr id="8" name="Прямокутник 7"/>
          <p:cNvSpPr/>
          <p:nvPr/>
        </p:nvSpPr>
        <p:spPr>
          <a:xfrm>
            <a:off x="7759150" y="1784954"/>
            <a:ext cx="8623849" cy="7571303"/>
          </a:xfrm>
          <a:prstGeom prst="rect">
            <a:avLst/>
          </a:prstGeom>
        </p:spPr>
        <p:txBody>
          <a:bodyPr wrap="square">
            <a:spAutoFit/>
          </a:bodyPr>
          <a:lstStyle/>
          <a:p>
            <a:pPr algn="just">
              <a:lnSpc>
                <a:spcPct val="150000"/>
              </a:lnSpc>
              <a:spcBef>
                <a:spcPts val="0"/>
              </a:spcBef>
            </a:pPr>
            <a:r>
              <a:rPr lang="uk" dirty="0">
                <a:solidFill>
                  <a:srgbClr val="262626"/>
                </a:solidFill>
                <a:latin typeface="Segoe UI" panose="020B0502040204020203" pitchFamily="34" charset="0"/>
                <a:cs typeface="Segoe UI" panose="020B0502040204020203" pitchFamily="34" charset="0"/>
              </a:rPr>
              <a:t>8.  Атестаційна комісія </a:t>
            </a:r>
            <a:r>
              <a:rPr lang="uk" b="1" dirty="0">
                <a:solidFill>
                  <a:srgbClr val="262626"/>
                </a:solidFill>
                <a:latin typeface="Segoe UI" panose="020B0502040204020203" pitchFamily="34" charset="0"/>
                <a:cs typeface="Segoe UI" panose="020B0502040204020203" pitchFamily="34" charset="0"/>
              </a:rPr>
              <a:t>може запросити </a:t>
            </a:r>
            <a:r>
              <a:rPr lang="uk" dirty="0">
                <a:solidFill>
                  <a:srgbClr val="262626"/>
                </a:solidFill>
                <a:latin typeface="Segoe UI" panose="020B0502040204020203" pitchFamily="34" charset="0"/>
                <a:cs typeface="Segoe UI" panose="020B0502040204020203" pitchFamily="34" charset="0"/>
              </a:rPr>
              <a:t>педагогічного працівника на своє засідання у разі виникнення </a:t>
            </a:r>
            <a:r>
              <a:rPr lang="uk" b="1" dirty="0">
                <a:solidFill>
                  <a:srgbClr val="262626"/>
                </a:solidFill>
                <a:latin typeface="Segoe UI" panose="020B0502040204020203" pitchFamily="34" charset="0"/>
                <a:cs typeface="Segoe UI" panose="020B0502040204020203" pitchFamily="34" charset="0"/>
              </a:rPr>
              <a:t>до нього питань.</a:t>
            </a:r>
          </a:p>
          <a:p>
            <a:pPr algn="just">
              <a:lnSpc>
                <a:spcPct val="150000"/>
              </a:lnSpc>
              <a:spcBef>
                <a:spcPts val="0"/>
              </a:spcBef>
            </a:pPr>
            <a:r>
              <a:rPr lang="uk-UA" dirty="0">
                <a:latin typeface="Segoe UI" panose="020B0502040204020203" pitchFamily="34" charset="0"/>
                <a:cs typeface="Segoe UI" panose="020B0502040204020203" pitchFamily="34" charset="0"/>
              </a:rPr>
              <a:t>Запрошення на засідання атестаційної комісії підписує голова атестаційної комісії та не пізніше п'яти робочих днів до дня проведення засідання вручається секретарем атестаційної комісії педагогічному працівникові під підпис або надсилається в сканованому вигляді на адресу електронної пошти (у разі наявності, з підтвердженням отримання)</a:t>
            </a:r>
            <a:endParaRPr lang="uk" dirty="0">
              <a:solidFill>
                <a:srgbClr val="262626"/>
              </a:solidFill>
              <a:latin typeface="Segoe UI" panose="020B0502040204020203" pitchFamily="34" charset="0"/>
              <a:cs typeface="Segoe UI" panose="020B0502040204020203" pitchFamily="34" charset="0"/>
            </a:endParaRPr>
          </a:p>
          <a:p>
            <a:pPr algn="just">
              <a:lnSpc>
                <a:spcPct val="150000"/>
              </a:lnSpc>
              <a:spcBef>
                <a:spcPts val="0"/>
              </a:spcBef>
            </a:pPr>
            <a:r>
              <a:rPr lang="uk-UA" dirty="0">
                <a:solidFill>
                  <a:srgbClr val="262626"/>
                </a:solidFill>
                <a:latin typeface="Segoe UI" panose="020B0502040204020203" pitchFamily="34" charset="0"/>
                <a:cs typeface="Segoe UI" panose="020B0502040204020203" pitchFamily="34" charset="0"/>
              </a:rPr>
              <a:t>П</a:t>
            </a:r>
            <a:r>
              <a:rPr lang="uk" dirty="0">
                <a:solidFill>
                  <a:srgbClr val="262626"/>
                </a:solidFill>
                <a:latin typeface="Segoe UI" panose="020B0502040204020203" pitchFamily="34" charset="0"/>
                <a:cs typeface="Segoe UI" panose="020B0502040204020203" pitchFamily="34" charset="0"/>
              </a:rPr>
              <a:t>.9. Педагогічний працівник </a:t>
            </a:r>
            <a:r>
              <a:rPr lang="uk" b="1" dirty="0">
                <a:solidFill>
                  <a:srgbClr val="262626"/>
                </a:solidFill>
                <a:latin typeface="Segoe UI" panose="020B0502040204020203" pitchFamily="34" charset="0"/>
                <a:cs typeface="Segoe UI" panose="020B0502040204020203" pitchFamily="34" charset="0"/>
              </a:rPr>
              <a:t>може бути присутнім </a:t>
            </a:r>
            <a:r>
              <a:rPr lang="uk" dirty="0">
                <a:solidFill>
                  <a:srgbClr val="262626"/>
                </a:solidFill>
                <a:latin typeface="Segoe UI" panose="020B0502040204020203" pitchFamily="34" charset="0"/>
                <a:cs typeface="Segoe UI" panose="020B0502040204020203" pitchFamily="34" charset="0"/>
              </a:rPr>
              <a:t>на засіданні атестаційної комісії під час розгляду питань, що стосуються його атестації, в тому числі в режимі відеоконференцзв'язку. </a:t>
            </a:r>
          </a:p>
          <a:p>
            <a:pPr algn="just">
              <a:lnSpc>
                <a:spcPct val="150000"/>
              </a:lnSpc>
              <a:spcBef>
                <a:spcPts val="0"/>
              </a:spcBef>
            </a:pPr>
            <a:r>
              <a:rPr lang="uk" dirty="0">
                <a:solidFill>
                  <a:srgbClr val="262626"/>
                </a:solidFill>
                <a:latin typeface="Segoe UI" panose="020B0502040204020203" pitchFamily="34" charset="0"/>
                <a:cs typeface="Segoe UI" panose="020B0502040204020203" pitchFamily="34" charset="0"/>
              </a:rPr>
              <a:t>У разі неявки педагогічного працівника, запрошеного в установленому порядку на засідання атестаційної комісії, атестаційна комісія, за наявності поважних обставин проводить засідання </a:t>
            </a:r>
            <a:r>
              <a:rPr lang="uk" b="1" dirty="0">
                <a:solidFill>
                  <a:srgbClr val="262626"/>
                </a:solidFill>
                <a:latin typeface="Segoe UI" panose="020B0502040204020203" pitchFamily="34" charset="0"/>
                <a:cs typeface="Segoe UI" panose="020B0502040204020203" pitchFamily="34" charset="0"/>
              </a:rPr>
              <a:t>за відсутності педагогічного </a:t>
            </a:r>
            <a:r>
              <a:rPr lang="uk" dirty="0">
                <a:solidFill>
                  <a:srgbClr val="262626"/>
                </a:solidFill>
                <a:latin typeface="Segoe UI" panose="020B0502040204020203" pitchFamily="34" charset="0"/>
                <a:cs typeface="Segoe UI" panose="020B0502040204020203" pitchFamily="34" charset="0"/>
              </a:rPr>
              <a:t>працівника.</a:t>
            </a:r>
          </a:p>
          <a:p>
            <a:pPr algn="just">
              <a:lnSpc>
                <a:spcPct val="150000"/>
              </a:lnSpc>
              <a:spcBef>
                <a:spcPts val="0"/>
              </a:spcBef>
            </a:pP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Представники</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педагогічних</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працівників</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можуть</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представляти</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їх</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інтереси</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на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засіданнях</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атестаційних</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комісій</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за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письмовою</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довіреністю</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чи</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договором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доручення</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оформленими</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відповідно</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вимог</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законодавства</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а особа такого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представника</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має</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бути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встановлена</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секретарем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відповідної</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атестаційної</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комісії</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згідно</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з документом, </a:t>
            </a:r>
            <a:r>
              <a:rPr lang="ru-RU"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що</a:t>
            </a:r>
            <a:r>
              <a:rPr lang="ru-RU"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400" i="1" dirty="0" err="1">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посвідчує</a:t>
            </a:r>
            <a:r>
              <a:rPr lang="ru-RU" sz="1400" i="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особу</a:t>
            </a:r>
            <a:r>
              <a:rPr lang="ru-RU" sz="14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endParaRPr lang="uk" sz="1400" i="1" dirty="0">
              <a:solidFill>
                <a:srgbClr val="262626"/>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4208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br>
              <a:rPr lang="uk-UA" b="1" dirty="0"/>
            </a:br>
            <a:r>
              <a:rPr lang="uk-UA" b="1" dirty="0"/>
              <a:t>Спростили норму щодо підписання протоколу та атестаційних листів</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2078494" y="1740457"/>
            <a:ext cx="13390105" cy="5638800"/>
          </a:xfrm>
        </p:spPr>
        <p:txBody>
          <a:bodyPr anchor="t">
            <a:noAutofit/>
          </a:bodyPr>
          <a:lstStyle/>
          <a:p>
            <a:pPr marL="0" indent="0">
              <a:lnSpc>
                <a:spcPct val="150000"/>
              </a:lnSpc>
              <a:buNone/>
            </a:pPr>
            <a:r>
              <a:rPr lang="uk-UA" sz="2000" dirty="0"/>
              <a:t> </a:t>
            </a:r>
          </a:p>
          <a:p>
            <a:pPr>
              <a:lnSpc>
                <a:spcPct val="150000"/>
              </a:lnSpc>
            </a:pPr>
            <a:endParaRPr lang="uk-UA" sz="2000" dirty="0">
              <a:latin typeface="Segoe UI" panose="020B0502040204020203" pitchFamily="34" charset="0"/>
              <a:cs typeface="Segoe UI" panose="020B0502040204020203" pitchFamily="34" charset="0"/>
            </a:endParaRPr>
          </a:p>
          <a:p>
            <a:pPr>
              <a:lnSpc>
                <a:spcPct val="150000"/>
              </a:lnSpc>
            </a:pPr>
            <a:r>
              <a:rPr lang="uk-UA" dirty="0">
                <a:latin typeface="Segoe UI" panose="020B0502040204020203" pitchFamily="34" charset="0"/>
                <a:cs typeface="Segoe UI" panose="020B0502040204020203" pitchFamily="34" charset="0"/>
              </a:rPr>
              <a:t>Протокол засідання атестаційної комісії, й атестаційні листи мають підписувати </a:t>
            </a:r>
            <a:r>
              <a:rPr lang="uk-UA" b="1" dirty="0">
                <a:latin typeface="Segoe UI" panose="020B0502040204020203" pitchFamily="34" charset="0"/>
                <a:cs typeface="Segoe UI" panose="020B0502040204020203" pitchFamily="34" charset="0"/>
              </a:rPr>
              <a:t>лише голова та секретар </a:t>
            </a:r>
            <a:r>
              <a:rPr lang="uk-UA" dirty="0">
                <a:latin typeface="Segoe UI" panose="020B0502040204020203" pitchFamily="34" charset="0"/>
                <a:cs typeface="Segoe UI" panose="020B0502040204020203" pitchFamily="34" charset="0"/>
              </a:rPr>
              <a:t>атестаційної комісії. </a:t>
            </a:r>
            <a:r>
              <a:rPr lang="uk-UA" u="sng" dirty="0">
                <a:latin typeface="Segoe UI" panose="020B0502040204020203" pitchFamily="34" charset="0"/>
                <a:cs typeface="Segoe UI" panose="020B0502040204020203" pitchFamily="34" charset="0"/>
              </a:rPr>
              <a:t>Раніше була норма</a:t>
            </a:r>
            <a:r>
              <a:rPr lang="uk-UA" dirty="0">
                <a:latin typeface="Segoe UI" panose="020B0502040204020203" pitchFamily="34" charset="0"/>
                <a:cs typeface="Segoe UI" panose="020B0502040204020203" pitchFamily="34" charset="0"/>
              </a:rPr>
              <a:t>, що ці документи підписували </a:t>
            </a:r>
            <a:r>
              <a:rPr lang="uk-UA" u="sng" dirty="0">
                <a:latin typeface="Segoe UI" panose="020B0502040204020203" pitchFamily="34" charset="0"/>
                <a:cs typeface="Segoe UI" panose="020B0502040204020203" pitchFamily="34" charset="0"/>
              </a:rPr>
              <a:t>всі члени атестаційної комісії.</a:t>
            </a:r>
          </a:p>
          <a:p>
            <a:pPr>
              <a:lnSpc>
                <a:spcPct val="150000"/>
              </a:lnSpc>
            </a:pPr>
            <a:r>
              <a:rPr lang="uk-UA" dirty="0">
                <a:latin typeface="Segoe UI" panose="020B0502040204020203" pitchFamily="34" charset="0"/>
                <a:cs typeface="Segoe UI" panose="020B0502040204020203" pitchFamily="34" charset="0"/>
              </a:rPr>
              <a:t>У додатку до нового Положення подали приклад оформлення протоколу засідання атестаційної комісії.</a:t>
            </a:r>
          </a:p>
          <a:p>
            <a:pPr>
              <a:lnSpc>
                <a:spcPct val="150000"/>
              </a:lnSpc>
            </a:pPr>
            <a:r>
              <a:rPr lang="uk-UA" dirty="0">
                <a:latin typeface="Segoe UI" panose="020B0502040204020203" pitchFamily="34" charset="0"/>
                <a:cs typeface="Segoe UI" panose="020B0502040204020203" pitchFamily="34" charset="0"/>
              </a:rPr>
              <a:t>Якщо </a:t>
            </a:r>
            <a:r>
              <a:rPr lang="uk-UA" u="sng" dirty="0">
                <a:latin typeface="Segoe UI" panose="020B0502040204020203" pitchFamily="34" charset="0"/>
                <a:cs typeface="Segoe UI" panose="020B0502040204020203" pitchFamily="34" charset="0"/>
              </a:rPr>
              <a:t>атестується голова атестаційної комісії, а головою може бути як керівник закладу освіти, так і його заступник, то він не може головувати</a:t>
            </a:r>
            <a:r>
              <a:rPr lang="uk-UA" dirty="0">
                <a:latin typeface="Segoe UI" panose="020B0502040204020203" pitchFamily="34" charset="0"/>
                <a:cs typeface="Segoe UI" panose="020B0502040204020203" pitchFamily="34" charset="0"/>
              </a:rPr>
              <a:t>. </a:t>
            </a:r>
            <a:r>
              <a:rPr lang="uk-UA" u="sng" dirty="0">
                <a:latin typeface="Segoe UI" panose="020B0502040204020203" pitchFamily="34" charset="0"/>
                <a:cs typeface="Segoe UI" panose="020B0502040204020203" pitchFamily="34" charset="0"/>
              </a:rPr>
              <a:t>Це стосується тих керівників, які у закладі за сумісництвом займаються викладацькою роботою.</a:t>
            </a:r>
          </a:p>
          <a:p>
            <a:pPr marL="0" indent="0" algn="just">
              <a:lnSpc>
                <a:spcPct val="150000"/>
              </a:lnSpc>
              <a:buNone/>
            </a:pPr>
            <a:endParaRPr lang="uk-UA"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197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2913752" cy="541168"/>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Рішення АК </a:t>
            </a:r>
            <a:r>
              <a:rPr lang="en-US" b="1" dirty="0"/>
              <a:t>I </a:t>
            </a:r>
            <a:r>
              <a:rPr lang="uk-UA" b="1" dirty="0"/>
              <a:t>рівня та процедура оформлення атестаційних листів </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endPar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219200" y="1588110"/>
            <a:ext cx="15412916" cy="7352097"/>
          </a:xfrm>
        </p:spPr>
        <p:txBody>
          <a:bodyPr anchor="t">
            <a:noAutofit/>
          </a:bodyPr>
          <a:lstStyle/>
          <a:p>
            <a:pPr>
              <a:lnSpc>
                <a:spcPct val="150000"/>
              </a:lnSpc>
            </a:pPr>
            <a:r>
              <a:rPr lang="uk-UA" sz="2200" dirty="0">
                <a:latin typeface="Segoe UI" panose="020B0502040204020203" pitchFamily="34" charset="0"/>
                <a:cs typeface="Segoe UI" panose="020B0502040204020203" pitchFamily="34" charset="0"/>
              </a:rPr>
              <a:t>На підставі </a:t>
            </a:r>
            <a:r>
              <a:rPr lang="uk-UA" sz="2200" b="1" dirty="0">
                <a:latin typeface="Segoe UI" panose="020B0502040204020203" pitchFamily="34" charset="0"/>
                <a:cs typeface="Segoe UI" panose="020B0502040204020203" pitchFamily="34" charset="0"/>
              </a:rPr>
              <a:t>рішення атестаційної комісії секретар оформляє атестаційний </a:t>
            </a:r>
            <a:r>
              <a:rPr lang="uk-UA" sz="2200" dirty="0">
                <a:latin typeface="Segoe UI" panose="020B0502040204020203" pitchFamily="34" charset="0"/>
                <a:cs typeface="Segoe UI" panose="020B0502040204020203" pitchFamily="34" charset="0"/>
              </a:rPr>
              <a:t>лист за формою, у якому фіксується результат атестації педагогічного працівника.</a:t>
            </a:r>
          </a:p>
          <a:p>
            <a:pPr>
              <a:lnSpc>
                <a:spcPct val="150000"/>
              </a:lnSpc>
            </a:pPr>
            <a:r>
              <a:rPr lang="uk-UA" sz="2200" dirty="0">
                <a:latin typeface="Segoe UI" panose="020B0502040204020203" pitchFamily="34" charset="0"/>
                <a:cs typeface="Segoe UI" panose="020B0502040204020203" pitchFamily="34" charset="0"/>
              </a:rPr>
              <a:t>У випадку проведення </a:t>
            </a:r>
            <a:r>
              <a:rPr lang="uk-UA" sz="2200" b="1" dirty="0">
                <a:latin typeface="Segoe UI" panose="020B0502040204020203" pitchFamily="34" charset="0"/>
                <a:cs typeface="Segoe UI" panose="020B0502040204020203" pitchFamily="34" charset="0"/>
              </a:rPr>
              <a:t>одночасної (в межах однієї процедури)</a:t>
            </a:r>
            <a:r>
              <a:rPr lang="uk-UA" sz="2200" dirty="0">
                <a:latin typeface="Segoe UI" panose="020B0502040204020203" pitchFamily="34" charset="0"/>
                <a:cs typeface="Segoe UI" panose="020B0502040204020203" pitchFamily="34" charset="0"/>
              </a:rPr>
              <a:t> атестації педагогічного працівника з двох і більше навчальних предметів (інтегрованих курсів, дисциплін), які ним викладаються, видається один атестаційний лист, що має містити інформацію про результати атестації за кожним із таких навчальних предметів (інтегрованих курсів, дисциплін). </a:t>
            </a:r>
          </a:p>
          <a:p>
            <a:pPr>
              <a:lnSpc>
                <a:spcPct val="150000"/>
              </a:lnSpc>
            </a:pPr>
            <a:r>
              <a:rPr lang="uk-UA" sz="2200" dirty="0">
                <a:latin typeface="Segoe UI" panose="020B0502040204020203" pitchFamily="34" charset="0"/>
                <a:cs typeface="Segoe UI" panose="020B0502040204020203" pitchFamily="34" charset="0"/>
              </a:rPr>
              <a:t>Атестаційний лист оформляється </a:t>
            </a:r>
            <a:r>
              <a:rPr lang="uk-UA" sz="2200" b="1" dirty="0">
                <a:latin typeface="Segoe UI" panose="020B0502040204020203" pitchFamily="34" charset="0"/>
                <a:cs typeface="Segoe UI" panose="020B0502040204020203" pitchFamily="34" charset="0"/>
              </a:rPr>
              <a:t>у двох примірниках</a:t>
            </a:r>
            <a:r>
              <a:rPr lang="uk-UA" sz="2200" dirty="0">
                <a:latin typeface="Segoe UI" panose="020B0502040204020203" pitchFamily="34" charset="0"/>
                <a:cs typeface="Segoe UI" panose="020B0502040204020203" pitchFamily="34" charset="0"/>
              </a:rPr>
              <a:t>, які підписують голова (головуючий на засіданні) атестаційної комісії та секретар. </a:t>
            </a:r>
          </a:p>
          <a:p>
            <a:pPr>
              <a:lnSpc>
                <a:spcPct val="150000"/>
              </a:lnSpc>
            </a:pPr>
            <a:r>
              <a:rPr lang="uk-UA" sz="2200" b="1" dirty="0">
                <a:latin typeface="Segoe UI" panose="020B0502040204020203" pitchFamily="34" charset="0"/>
                <a:cs typeface="Segoe UI" panose="020B0502040204020203" pitchFamily="34" charset="0"/>
              </a:rPr>
              <a:t>Перший </a:t>
            </a:r>
            <a:r>
              <a:rPr lang="uk-UA" sz="2200" dirty="0">
                <a:latin typeface="Segoe UI" panose="020B0502040204020203" pitchFamily="34" charset="0"/>
                <a:cs typeface="Segoe UI" panose="020B0502040204020203" pitchFamily="34" charset="0"/>
              </a:rPr>
              <a:t>примірник атестаційного листа </a:t>
            </a:r>
            <a:r>
              <a:rPr lang="uk-UA" sz="2200" b="1" dirty="0">
                <a:latin typeface="Segoe UI" panose="020B0502040204020203" pitchFamily="34" charset="0"/>
                <a:cs typeface="Segoe UI" panose="020B0502040204020203" pitchFamily="34" charset="0"/>
              </a:rPr>
              <a:t>упродовж трьох робочих днів</a:t>
            </a:r>
            <a:r>
              <a:rPr lang="uk-UA" sz="2200" dirty="0">
                <a:latin typeface="Segoe UI" panose="020B0502040204020203" pitchFamily="34" charset="0"/>
                <a:cs typeface="Segoe UI" panose="020B0502040204020203" pitchFamily="34" charset="0"/>
              </a:rPr>
              <a:t> з дати прийняття відповідного рішення атестаційної комісії </a:t>
            </a:r>
            <a:r>
              <a:rPr lang="uk-UA" sz="2200" u="sng" dirty="0">
                <a:latin typeface="Segoe UI" panose="020B0502040204020203" pitchFamily="34" charset="0"/>
                <a:cs typeface="Segoe UI" panose="020B0502040204020203" pitchFamily="34" charset="0"/>
              </a:rPr>
              <a:t>видається педагогічному працівнику під підпис та/або надсилається у сканованому вигляді на його електронну адресу (з підтвердження отримання),</a:t>
            </a:r>
            <a:r>
              <a:rPr lang="uk-UA" sz="2200" dirty="0">
                <a:latin typeface="Segoe UI" panose="020B0502040204020203" pitchFamily="34" charset="0"/>
                <a:cs typeface="Segoe UI" panose="020B0502040204020203" pitchFamily="34" charset="0"/>
              </a:rPr>
              <a:t> </a:t>
            </a:r>
            <a:r>
              <a:rPr lang="uk-UA" sz="2200" b="1" dirty="0">
                <a:latin typeface="Segoe UI" panose="020B0502040204020203" pitchFamily="34" charset="0"/>
                <a:cs typeface="Segoe UI" panose="020B0502040204020203" pitchFamily="34" charset="0"/>
              </a:rPr>
              <a:t>другий </a:t>
            </a:r>
            <a:r>
              <a:rPr lang="uk-UA" sz="2200" dirty="0">
                <a:latin typeface="Segoe UI" panose="020B0502040204020203" pitchFamily="34" charset="0"/>
                <a:cs typeface="Segoe UI" panose="020B0502040204020203" pitchFamily="34" charset="0"/>
              </a:rPr>
              <a:t>- додається до його особової справи.</a:t>
            </a:r>
          </a:p>
          <a:p>
            <a:pPr>
              <a:lnSpc>
                <a:spcPct val="150000"/>
              </a:lnSpc>
            </a:pPr>
            <a:r>
              <a:rPr lang="uk-UA" sz="2200" dirty="0">
                <a:latin typeface="Segoe UI" panose="020B0502040204020203" pitchFamily="34" charset="0"/>
                <a:cs typeface="Segoe UI" panose="020B0502040204020203" pitchFamily="34" charset="0"/>
              </a:rPr>
              <a:t> Педагогічний працівник з власної ініціативи може особисто отримати свій примірник атестаційного листа у секретаря відповідної атестаційної комісії під підпис. </a:t>
            </a:r>
          </a:p>
          <a:p>
            <a:pPr>
              <a:lnSpc>
                <a:spcPct val="150000"/>
              </a:lnSpc>
            </a:pPr>
            <a:r>
              <a:rPr lang="uk-UA" sz="2200" i="1" dirty="0">
                <a:latin typeface="Segoe UI" panose="020B0502040204020203" pitchFamily="34" charset="0"/>
                <a:cs typeface="Segoe UI" panose="020B0502040204020203" pitchFamily="34" charset="0"/>
              </a:rPr>
              <a:t>За заявою педагогічного працівника оригінал атестаційного листа може бути відправлено поштою з повідомленням про вручення.</a:t>
            </a:r>
            <a:endParaRPr lang="uk-UA" sz="2200" i="1" u="sng" dirty="0">
              <a:latin typeface="Segoe UI" panose="020B0502040204020203" pitchFamily="34" charset="0"/>
              <a:cs typeface="Segoe UI" panose="020B0502040204020203" pitchFamily="34" charset="0"/>
            </a:endParaRPr>
          </a:p>
          <a:p>
            <a:pPr marL="0" indent="0" algn="just">
              <a:lnSpc>
                <a:spcPct val="150000"/>
              </a:lnSpc>
              <a:buNone/>
            </a:pPr>
            <a:endParaRPr lang="uk-UA"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19"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4400" y="8364780"/>
            <a:ext cx="2303776" cy="16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5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r>
              <a:rPr lang="en-US" b="1" dirty="0"/>
              <a:t> </a:t>
            </a:r>
            <a:r>
              <a:rPr lang="uk-UA" b="1" dirty="0"/>
              <a:t>Дії керівника після засідання АК</a:t>
            </a: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914400" y="1943100"/>
            <a:ext cx="16322263" cy="7970504"/>
          </a:xfrm>
        </p:spPr>
        <p:txBody>
          <a:bodyPr anchor="t">
            <a:noAutofit/>
          </a:bodyPr>
          <a:lstStyle/>
          <a:p>
            <a:pPr marL="0" indent="0">
              <a:lnSpc>
                <a:spcPct val="150000"/>
              </a:lnSpc>
              <a:buNone/>
            </a:pPr>
            <a:r>
              <a:rPr lang="uk-UA" sz="2000" dirty="0"/>
              <a:t> </a:t>
            </a:r>
          </a:p>
          <a:p>
            <a:pPr>
              <a:lnSpc>
                <a:spcPct val="150000"/>
              </a:lnSpc>
            </a:pPr>
            <a:endParaRPr lang="uk-UA" sz="2000" dirty="0">
              <a:latin typeface="Segoe UI" panose="020B0502040204020203" pitchFamily="34" charset="0"/>
              <a:cs typeface="Segoe UI" panose="020B0502040204020203" pitchFamily="34" charset="0"/>
            </a:endParaRPr>
          </a:p>
          <a:p>
            <a:pPr>
              <a:lnSpc>
                <a:spcPct val="150000"/>
              </a:lnSpc>
            </a:pPr>
            <a:r>
              <a:rPr lang="uk-UA" dirty="0">
                <a:latin typeface="Segoe UI" panose="020B0502040204020203" pitchFamily="34" charset="0"/>
                <a:cs typeface="Segoe UI" panose="020B0502040204020203" pitchFamily="34" charset="0"/>
              </a:rPr>
              <a:t>Керівник закладу освіти </a:t>
            </a:r>
            <a:r>
              <a:rPr lang="uk-UA" b="1" dirty="0">
                <a:latin typeface="Segoe UI" panose="020B0502040204020203" pitchFamily="34" charset="0"/>
                <a:cs typeface="Segoe UI" panose="020B0502040204020203" pitchFamily="34" charset="0"/>
              </a:rPr>
              <a:t>протягом трьох робочих </a:t>
            </a:r>
            <a:r>
              <a:rPr lang="uk-UA" dirty="0">
                <a:latin typeface="Segoe UI" panose="020B0502040204020203" pitchFamily="34" charset="0"/>
                <a:cs typeface="Segoe UI" panose="020B0502040204020203" pitchFamily="34" charset="0"/>
              </a:rPr>
              <a:t>днів після засідання атестаційної комісії, за результатами якого педагогічному працівникові було присвоєно (підтверджено) кваліфікаційну категорію, педагогічне звання, </a:t>
            </a:r>
            <a:r>
              <a:rPr lang="uk-UA" b="1" dirty="0">
                <a:latin typeface="Segoe UI" panose="020B0502040204020203" pitchFamily="34" charset="0"/>
                <a:cs typeface="Segoe UI" panose="020B0502040204020203" pitchFamily="34" charset="0"/>
              </a:rPr>
              <a:t>має видати відповідний наказ та ознайомити з ним педагогічного працівника під підпис</a:t>
            </a:r>
            <a:r>
              <a:rPr lang="uk-UA" dirty="0">
                <a:latin typeface="Segoe UI" panose="020B0502040204020203" pitchFamily="34" charset="0"/>
                <a:cs typeface="Segoe UI" panose="020B0502040204020203" pitchFamily="34" charset="0"/>
              </a:rPr>
              <a:t>.</a:t>
            </a:r>
          </a:p>
          <a:p>
            <a:pPr>
              <a:lnSpc>
                <a:spcPct val="150000"/>
              </a:lnSpc>
            </a:pPr>
            <a:r>
              <a:rPr lang="uk-UA" dirty="0">
                <a:latin typeface="Segoe UI" panose="020B0502040204020203" pitchFamily="34" charset="0"/>
                <a:cs typeface="Segoe UI" panose="020B0502040204020203" pitchFamily="34" charset="0"/>
              </a:rPr>
              <a:t>Наказ керівник має подати до бухгалтерії закладу освіти чи до централізованої бухгалтерії, що здійснює бухгалтерський облік зак­ладу освіти, для нарахування заробітної плати та проведення її перерахунку </a:t>
            </a:r>
            <a:r>
              <a:rPr lang="uk-UA" b="1" dirty="0">
                <a:latin typeface="Segoe UI" panose="020B0502040204020203" pitchFamily="34" charset="0"/>
                <a:cs typeface="Segoe UI" panose="020B0502040204020203" pitchFamily="34" charset="0"/>
              </a:rPr>
              <a:t>з дати видання наказу</a:t>
            </a:r>
            <a:r>
              <a:rPr lang="uk-UA" dirty="0">
                <a:latin typeface="Segoe UI" panose="020B0502040204020203" pitchFamily="34" charset="0"/>
                <a:cs typeface="Segoe UI" panose="020B0502040204020203" pitchFamily="34" charset="0"/>
              </a:rPr>
              <a:t> про присвоєння наступної кваліфікаційної категорії або присвоєння педагогічного звання.</a:t>
            </a:r>
          </a:p>
          <a:p>
            <a:pPr>
              <a:lnSpc>
                <a:spcPct val="150000"/>
              </a:lnSpc>
            </a:pPr>
            <a:r>
              <a:rPr lang="uk-UA" dirty="0"/>
              <a:t>Атестаційні листи та копії документів про підвищення кваліфікації педагогічного працівника зберігаються в особовій справі педагогічного працівника.</a:t>
            </a:r>
            <a:endParaRPr lang="uk-UA" dirty="0">
              <a:latin typeface="Segoe UI" panose="020B0502040204020203" pitchFamily="34" charset="0"/>
              <a:cs typeface="Segoe UI" panose="020B0502040204020203" pitchFamily="34" charset="0"/>
            </a:endParaRPr>
          </a:p>
          <a:p>
            <a:pPr marL="0" indent="0" algn="just">
              <a:lnSpc>
                <a:spcPct val="150000"/>
              </a:lnSpc>
              <a:buNone/>
            </a:pPr>
            <a:endParaRPr lang="uk-UA" dirty="0">
              <a:latin typeface="Segoe UI" panose="020B0502040204020203" pitchFamily="34" charset="0"/>
              <a:cs typeface="Segoe UI" panose="020B0502040204020203" pitchFamily="34" charset="0"/>
            </a:endParaRPr>
          </a:p>
        </p:txBody>
      </p:sp>
      <p:sp>
        <p:nvSpPr>
          <p:cNvPr id="5" name="Прямокутник 4"/>
          <p:cNvSpPr/>
          <p:nvPr/>
        </p:nvSpPr>
        <p:spPr>
          <a:xfrm>
            <a:off x="1777451" y="177823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96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r>
              <a:rPr lang="en-US" b="1" dirty="0"/>
              <a:t> </a:t>
            </a:r>
            <a:r>
              <a:rPr lang="uk-UA" b="1" dirty="0"/>
              <a:t> Оскарження рішень АК (Апеляція)</a:t>
            </a: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226622" y="1393508"/>
            <a:ext cx="15849600" cy="8321991"/>
          </a:xfrm>
        </p:spPr>
        <p:txBody>
          <a:bodyPr anchor="t">
            <a:noAutofit/>
          </a:bodyPr>
          <a:lstStyle/>
          <a:p>
            <a:pPr marL="0" indent="0">
              <a:lnSpc>
                <a:spcPct val="150000"/>
              </a:lnSpc>
              <a:buNone/>
            </a:pPr>
            <a:r>
              <a:rPr lang="uk-UA" sz="2000" dirty="0"/>
              <a:t> </a:t>
            </a:r>
            <a:endParaRPr lang="uk-UA" sz="2000" dirty="0">
              <a:latin typeface="Segoe UI" panose="020B0502040204020203" pitchFamily="34" charset="0"/>
              <a:cs typeface="Segoe UI" panose="020B0502040204020203" pitchFamily="34" charset="0"/>
            </a:endParaRPr>
          </a:p>
          <a:p>
            <a:pPr>
              <a:lnSpc>
                <a:spcPct val="150000"/>
              </a:lnSpc>
            </a:pPr>
            <a:r>
              <a:rPr lang="uk-UA" sz="2200" dirty="0">
                <a:latin typeface="Segoe UI" panose="020B0502040204020203" pitchFamily="34" charset="0"/>
                <a:cs typeface="Segoe UI" panose="020B0502040204020203" pitchFamily="34" charset="0"/>
              </a:rPr>
              <a:t>У разі незгоди педагогічного працівника з рішеннями атестаційних комісій І чи </a:t>
            </a:r>
            <a:r>
              <a:rPr lang="en-US" sz="2200" dirty="0">
                <a:latin typeface="Segoe UI" panose="020B0502040204020203" pitchFamily="34" charset="0"/>
                <a:cs typeface="Segoe UI" panose="020B0502040204020203" pitchFamily="34" charset="0"/>
              </a:rPr>
              <a:t>II </a:t>
            </a:r>
            <a:r>
              <a:rPr lang="uk-UA" sz="2200" dirty="0">
                <a:latin typeface="Segoe UI" panose="020B0502040204020203" pitchFamily="34" charset="0"/>
                <a:cs typeface="Segoe UI" panose="020B0502040204020203" pitchFamily="34" charset="0"/>
              </a:rPr>
              <a:t>рівнів він має право оскаржити таке рішення шляхом подання апеляції до відповідної атестаційної комісії вищого рівня упродовж семи робочих днів з дати отримання педагогічним працівником атестаційного листа (особисто або на електронну адресу). </a:t>
            </a:r>
          </a:p>
          <a:p>
            <a:pPr>
              <a:lnSpc>
                <a:spcPct val="150000"/>
              </a:lnSpc>
            </a:pPr>
            <a:r>
              <a:rPr lang="uk-UA" sz="2200" dirty="0">
                <a:latin typeface="Segoe UI" panose="020B0502040204020203" pitchFamily="34" charset="0"/>
                <a:cs typeface="Segoe UI" panose="020B0502040204020203" pitchFamily="34" charset="0"/>
              </a:rPr>
              <a:t>Апеляція подається шляхом направлення апеляційної заяви, оформленої згідно з додатком 4  Положення. </a:t>
            </a:r>
          </a:p>
          <a:p>
            <a:pPr>
              <a:lnSpc>
                <a:spcPct val="150000"/>
              </a:lnSpc>
            </a:pPr>
            <a:r>
              <a:rPr lang="uk-UA" sz="2200" dirty="0">
                <a:latin typeface="Segoe UI" panose="020B0502040204020203" pitchFamily="34" charset="0"/>
                <a:cs typeface="Segoe UI" panose="020B0502040204020203" pitchFamily="34" charset="0"/>
              </a:rPr>
              <a:t>До апеляційної заяви додаються копія атестаційного листа, виданого атестаційною комісією, рішення якої оскаржується, копії документів, що подавалися педагогічним працівником до атестаційної комісії, рішення якої оскаржується (у разі їхнього подання). </a:t>
            </a:r>
          </a:p>
          <a:p>
            <a:pPr>
              <a:lnSpc>
                <a:spcPct val="150000"/>
              </a:lnSpc>
            </a:pPr>
            <a:r>
              <a:rPr lang="uk-UA" sz="2200" dirty="0">
                <a:latin typeface="Segoe UI" panose="020B0502040204020203" pitchFamily="34" charset="0"/>
                <a:cs typeface="Segoe UI" panose="020B0502040204020203" pitchFamily="34" charset="0"/>
              </a:rPr>
              <a:t>Апеляційна заява з додатками подається у паперовій та/або електронній формі на визначену атестаційною комісією адресу електронної пошти (з підтвердженням отримання) у сканованому вигляді (формат РОБ, кожен документ - окремим файлом). Документи, подані до атестаційної комісії, реєструються та зберігаються секретарем атестаційної комісії. </a:t>
            </a:r>
          </a:p>
          <a:p>
            <a:pPr>
              <a:lnSpc>
                <a:spcPct val="150000"/>
              </a:lnSpc>
            </a:pPr>
            <a:r>
              <a:rPr lang="uk-UA" sz="2200" dirty="0">
                <a:latin typeface="Segoe UI" panose="020B0502040204020203" pitchFamily="34" charset="0"/>
                <a:cs typeface="Segoe UI" panose="020B0502040204020203" pitchFamily="34" charset="0"/>
              </a:rPr>
              <a:t>Атестаційна комісія має розглянути апеляційну заяву та прийняти рішення протягом 15 робочих днів з дати її надходження. Під час розгляду апеляційної заяви педагогічного працівника у роботі атестаційної комісії не може брати участь особа, яка брала участь у прийнятті рішення, що оскаржується.</a:t>
            </a:r>
          </a:p>
        </p:txBody>
      </p:sp>
      <p:sp>
        <p:nvSpPr>
          <p:cNvPr id="5" name="Прямокутник 4"/>
          <p:cNvSpPr/>
          <p:nvPr/>
        </p:nvSpPr>
        <p:spPr>
          <a:xfrm>
            <a:off x="1799989" y="592264"/>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19"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888" y="1845981"/>
            <a:ext cx="2303776" cy="16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41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r>
              <a:rPr lang="en-US" b="1" dirty="0"/>
              <a:t> </a:t>
            </a:r>
            <a:r>
              <a:rPr lang="uk-UA" b="1" dirty="0"/>
              <a:t> Оскарження рішень АК (Апеляція)</a:t>
            </a: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226622" y="1393508"/>
            <a:ext cx="15232578" cy="8321991"/>
          </a:xfrm>
        </p:spPr>
        <p:txBody>
          <a:bodyPr anchor="t">
            <a:noAutofit/>
          </a:bodyPr>
          <a:lstStyle/>
          <a:p>
            <a:pPr marL="0" indent="0">
              <a:lnSpc>
                <a:spcPct val="150000"/>
              </a:lnSpc>
              <a:buNone/>
            </a:pPr>
            <a:r>
              <a:rPr lang="uk-UA" sz="2000" dirty="0"/>
              <a:t> </a:t>
            </a:r>
            <a:endParaRPr lang="uk-UA" sz="2000" dirty="0">
              <a:latin typeface="Segoe UI" panose="020B0502040204020203" pitchFamily="34" charset="0"/>
              <a:cs typeface="Segoe UI" panose="020B0502040204020203" pitchFamily="34" charset="0"/>
            </a:endParaRPr>
          </a:p>
          <a:p>
            <a:pPr marL="0" indent="0" algn="ctr">
              <a:lnSpc>
                <a:spcPct val="150000"/>
              </a:lnSpc>
              <a:buNone/>
            </a:pPr>
            <a:r>
              <a:rPr lang="uk-UA" sz="2200" dirty="0">
                <a:latin typeface="Segoe UI" panose="020B0502040204020203" pitchFamily="34" charset="0"/>
                <a:cs typeface="Segoe UI" panose="020B0502040204020203" pitchFamily="34" charset="0"/>
              </a:rPr>
              <a:t>                                   Атестаційна комісія за результатами розгляду апеляції приймає рішення про: </a:t>
            </a:r>
          </a:p>
          <a:p>
            <a:pPr algn="just">
              <a:lnSpc>
                <a:spcPct val="150000"/>
              </a:lnSpc>
            </a:pPr>
            <a:r>
              <a:rPr lang="uk-UA" sz="2200" dirty="0">
                <a:latin typeface="Segoe UI" panose="020B0502040204020203" pitchFamily="34" charset="0"/>
                <a:cs typeface="Segoe UI" panose="020B0502040204020203" pitchFamily="34" charset="0"/>
              </a:rPr>
              <a:t>відповідність педагогічного працівника займаній посаді, підтвердження раніше присвоєної кваліфікаційної категорії та/або педагогічного звання та скасування рішення атестаційної комісії нижчого рівня; </a:t>
            </a:r>
          </a:p>
          <a:p>
            <a:pPr algn="just">
              <a:lnSpc>
                <a:spcPct val="150000"/>
              </a:lnSpc>
            </a:pPr>
            <a:r>
              <a:rPr lang="uk-UA" sz="2200" dirty="0">
                <a:latin typeface="Segoe UI" panose="020B0502040204020203" pitchFamily="34" charset="0"/>
                <a:cs typeface="Segoe UI" panose="020B0502040204020203" pitchFamily="34" charset="0"/>
              </a:rPr>
              <a:t> присвоєння педагогічному працівнику наступної кваліфікаційної категорії та/або педагогічного звання та скасування рішення атестаційної комісії нижчого рівня; </a:t>
            </a:r>
          </a:p>
          <a:p>
            <a:pPr algn="just">
              <a:lnSpc>
                <a:spcPct val="150000"/>
              </a:lnSpc>
            </a:pPr>
            <a:r>
              <a:rPr lang="uk-UA" sz="2200" dirty="0">
                <a:latin typeface="Segoe UI" panose="020B0502040204020203" pitchFamily="34" charset="0"/>
                <a:cs typeface="Segoe UI" panose="020B0502040204020203" pitchFamily="34" charset="0"/>
              </a:rPr>
              <a:t>залишення рішення атестаційної комісії нижчого рівня без змін, а апеляцію без задоволення.</a:t>
            </a:r>
          </a:p>
          <a:p>
            <a:pPr algn="just">
              <a:lnSpc>
                <a:spcPct val="150000"/>
              </a:lnSpc>
            </a:pPr>
            <a:endParaRPr lang="uk-UA" sz="2200" dirty="0">
              <a:latin typeface="Segoe UI" panose="020B0502040204020203" pitchFamily="34" charset="0"/>
              <a:cs typeface="Segoe UI" panose="020B0502040204020203" pitchFamily="34" charset="0"/>
            </a:endParaRPr>
          </a:p>
          <a:p>
            <a:pPr marL="0" indent="0" algn="just">
              <a:lnSpc>
                <a:spcPct val="150000"/>
              </a:lnSpc>
              <a:buNone/>
            </a:pPr>
            <a:r>
              <a:rPr lang="uk-UA" sz="2200" dirty="0">
                <a:latin typeface="Segoe UI" panose="020B0502040204020203" pitchFamily="34" charset="0"/>
                <a:cs typeface="Segoe UI" panose="020B0502040204020203" pitchFamily="34" charset="0"/>
              </a:rPr>
              <a:t> Рішення про результати розгляду апеляції оформлюється протоколом, який підписують голова та секретар атестаційної комісії. Витяг з цього протоколу, оформлений згідно з додатком 5 до цього Положення, </a:t>
            </a:r>
            <a:r>
              <a:rPr lang="uk-UA" sz="2200" b="1" dirty="0">
                <a:latin typeface="Segoe UI" panose="020B0502040204020203" pitchFamily="34" charset="0"/>
                <a:cs typeface="Segoe UI" panose="020B0502040204020203" pitchFamily="34" charset="0"/>
              </a:rPr>
              <a:t>протягом трьох робочих днів з дати прийняття відповідного рішення </a:t>
            </a:r>
            <a:r>
              <a:rPr lang="uk-UA" sz="2200" dirty="0">
                <a:latin typeface="Segoe UI" panose="020B0502040204020203" pitchFamily="34" charset="0"/>
                <a:cs typeface="Segoe UI" panose="020B0502040204020203" pitchFamily="34" charset="0"/>
              </a:rPr>
              <a:t>надсилається педагогічному працівнику та до відповідного закладу освіти електронною поштою у сканованому вигляді (з підтвердженням отримання), а у разі відсутності відповідної адреси електронної пошти - поштовим відправленням з повідомленням про вручення</a:t>
            </a:r>
          </a:p>
          <a:p>
            <a:pPr marL="0" indent="0" algn="just">
              <a:lnSpc>
                <a:spcPct val="150000"/>
              </a:lnSpc>
              <a:buNone/>
            </a:pPr>
            <a:r>
              <a:rPr lang="uk-UA" sz="2200" dirty="0">
                <a:latin typeface="Segoe UI" panose="020B0502040204020203" pitchFamily="34" charset="0"/>
                <a:cs typeface="Segoe UI" panose="020B0502040204020203" pitchFamily="34" charset="0"/>
              </a:rPr>
              <a:t> </a:t>
            </a:r>
            <a:r>
              <a:rPr lang="uk-UA" sz="2200" b="1" dirty="0">
                <a:solidFill>
                  <a:srgbClr val="FF0000"/>
                </a:solidFill>
                <a:latin typeface="Segoe UI" panose="020B0502040204020203" pitchFamily="34" charset="0"/>
                <a:cs typeface="Segoe UI" panose="020B0502040204020203" pitchFamily="34" charset="0"/>
              </a:rPr>
              <a:t>Дії керівника закладу освіти після отримання витягу з протоколу -  за аналогією.</a:t>
            </a:r>
          </a:p>
        </p:txBody>
      </p:sp>
      <p:sp>
        <p:nvSpPr>
          <p:cNvPr id="5" name="Прямокутник 4"/>
          <p:cNvSpPr/>
          <p:nvPr/>
        </p:nvSpPr>
        <p:spPr>
          <a:xfrm>
            <a:off x="1799989" y="592264"/>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19"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888" y="1845981"/>
            <a:ext cx="2303776" cy="16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85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r>
              <a:rPr lang="en-US" b="1" dirty="0"/>
              <a:t> </a:t>
            </a:r>
            <a:r>
              <a:rPr lang="uk-UA" b="1" dirty="0"/>
              <a:t> Оскарження рішень АК (Апеляція)</a:t>
            </a: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2430519" y="1585871"/>
            <a:ext cx="12199881" cy="6834230"/>
          </a:xfrm>
        </p:spPr>
        <p:txBody>
          <a:bodyPr anchor="t">
            <a:noAutofit/>
          </a:bodyPr>
          <a:lstStyle/>
          <a:p>
            <a:pPr marL="0" indent="0">
              <a:lnSpc>
                <a:spcPct val="150000"/>
              </a:lnSpc>
              <a:buNone/>
            </a:pPr>
            <a:r>
              <a:rPr lang="uk-UA" sz="2000" dirty="0"/>
              <a:t> </a:t>
            </a:r>
            <a:endParaRPr lang="uk-UA" sz="2000" dirty="0">
              <a:latin typeface="Segoe UI" panose="020B0502040204020203" pitchFamily="34" charset="0"/>
              <a:cs typeface="Segoe UI" panose="020B0502040204020203" pitchFamily="34" charset="0"/>
            </a:endParaRPr>
          </a:p>
          <a:p>
            <a:pPr algn="just">
              <a:lnSpc>
                <a:spcPct val="150000"/>
              </a:lnSpc>
            </a:pPr>
            <a:r>
              <a:rPr lang="uk-UA" sz="2200" b="1" dirty="0">
                <a:latin typeface="Segoe UI" panose="020B0502040204020203" pitchFamily="34" charset="0"/>
                <a:cs typeface="Segoe UI" panose="020B0502040204020203" pitchFamily="34" charset="0"/>
              </a:rPr>
              <a:t>У разі незгоди </a:t>
            </a:r>
            <a:r>
              <a:rPr lang="uk-UA" sz="2200" dirty="0">
                <a:latin typeface="Segoe UI" panose="020B0502040204020203" pitchFamily="34" charset="0"/>
                <a:cs typeface="Segoe UI" panose="020B0502040204020203" pitchFamily="34" charset="0"/>
              </a:rPr>
              <a:t>педагогічного працівника з рішенням атестаційної комісії вищого рівня щодо розгляду апеляційної заяви, </a:t>
            </a:r>
            <a:r>
              <a:rPr lang="uk-UA" sz="2200" b="1" dirty="0">
                <a:latin typeface="Segoe UI" panose="020B0502040204020203" pitchFamily="34" charset="0"/>
                <a:cs typeface="Segoe UI" panose="020B0502040204020203" pitchFamily="34" charset="0"/>
              </a:rPr>
              <a:t>він має право оскаржити таке рішення до суду в установленому законодавством порядку. </a:t>
            </a:r>
          </a:p>
          <a:p>
            <a:pPr algn="just">
              <a:lnSpc>
                <a:spcPct val="150000"/>
              </a:lnSpc>
            </a:pPr>
            <a:r>
              <a:rPr lang="uk-UA" sz="2200" dirty="0">
                <a:latin typeface="Segoe UI" panose="020B0502040204020203" pitchFamily="34" charset="0"/>
                <a:cs typeface="Segoe UI" panose="020B0502040204020203" pitchFamily="34" charset="0"/>
              </a:rPr>
              <a:t>Рішення атестаційної комісії </a:t>
            </a:r>
            <a:r>
              <a:rPr lang="uk-UA" sz="2200" b="1" dirty="0">
                <a:latin typeface="Segoe UI" panose="020B0502040204020203" pitchFamily="34" charset="0"/>
                <a:cs typeface="Segoe UI" panose="020B0502040204020203" pitchFamily="34" charset="0"/>
              </a:rPr>
              <a:t>може бути підставою для звільнення педагогічного працівника з роботи у встановленому законодавством порядку. </a:t>
            </a:r>
          </a:p>
          <a:p>
            <a:pPr algn="just">
              <a:lnSpc>
                <a:spcPct val="150000"/>
              </a:lnSpc>
            </a:pPr>
            <a:r>
              <a:rPr lang="uk-UA" sz="2200" dirty="0">
                <a:latin typeface="Segoe UI" panose="020B0502040204020203" pitchFamily="34" charset="0"/>
                <a:cs typeface="Segoe UI" panose="020B0502040204020203" pitchFamily="34" charset="0"/>
              </a:rPr>
              <a:t>Наказ про звільнення або переведення працівника за його згодою на іншу роботу за результатами атестації видається лише після розгляду його апеляції (у разі подання) атестаційними комісіями вищого рівня з дотриманням законодавства про працю. </a:t>
            </a:r>
          </a:p>
          <a:p>
            <a:pPr algn="just">
              <a:lnSpc>
                <a:spcPct val="150000"/>
              </a:lnSpc>
            </a:pPr>
            <a:r>
              <a:rPr lang="uk-UA" sz="2200" dirty="0">
                <a:latin typeface="Segoe UI" panose="020B0502040204020203" pitchFamily="34" charset="0"/>
                <a:cs typeface="Segoe UI" panose="020B0502040204020203" pitchFamily="34" charset="0"/>
              </a:rPr>
              <a:t>Розірвання трудового договору за таких умов допускається у разі, якщо неможливо перевести працівника за його згодою на іншу роботу, яка відповідає його кваліфікації, у тому самому закладі освіти</a:t>
            </a:r>
            <a:endParaRPr lang="uk-UA" sz="2200" b="1" dirty="0">
              <a:solidFill>
                <a:srgbClr val="FF0000"/>
              </a:solidFill>
              <a:latin typeface="Segoe UI" panose="020B0502040204020203" pitchFamily="34" charset="0"/>
              <a:cs typeface="Segoe UI" panose="020B0502040204020203" pitchFamily="34" charset="0"/>
            </a:endParaRPr>
          </a:p>
        </p:txBody>
      </p:sp>
      <p:sp>
        <p:nvSpPr>
          <p:cNvPr id="5" name="Прямокутник 4"/>
          <p:cNvSpPr/>
          <p:nvPr/>
        </p:nvSpPr>
        <p:spPr>
          <a:xfrm>
            <a:off x="1799989" y="592264"/>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19"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888" y="1845981"/>
            <a:ext cx="2303776" cy="168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91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2286000" y="358867"/>
            <a:ext cx="11887200" cy="478514"/>
          </a:xfrm>
        </p:spPr>
        <p:txBody>
          <a:bodyPr>
            <a:normAutofit fontScale="90000"/>
          </a:bodyPr>
          <a:lstStyle/>
          <a:p>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b="1" dirty="0"/>
              <a:t> </a:t>
            </a:r>
            <a:r>
              <a:rPr lang="en-US" b="1" dirty="0"/>
              <a:t> </a:t>
            </a:r>
            <a:r>
              <a:rPr lang="uk-UA" b="1" dirty="0"/>
              <a:t>  Підведемо підсумки:</a:t>
            </a:r>
          </a:p>
        </p:txBody>
      </p:sp>
      <p:sp>
        <p:nvSpPr>
          <p:cNvPr id="18" name="Місце для тексту 17"/>
          <p:cNvSpPr>
            <a:spLocks noGrp="1"/>
          </p:cNvSpPr>
          <p:nvPr>
            <p:ph type="body" idx="1"/>
          </p:nvPr>
        </p:nvSpPr>
        <p:spPr>
          <a:xfrm>
            <a:off x="5186325" y="1215091"/>
            <a:ext cx="6309409"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Атестаційні документи: хто і які готує:</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2430519" y="1585871"/>
            <a:ext cx="12199881" cy="6834230"/>
          </a:xfrm>
        </p:spPr>
        <p:txBody>
          <a:bodyPr anchor="t">
            <a:noAutofit/>
          </a:bodyPr>
          <a:lstStyle/>
          <a:p>
            <a:pPr marL="0" indent="0">
              <a:lnSpc>
                <a:spcPct val="150000"/>
              </a:lnSpc>
              <a:buNone/>
            </a:pPr>
            <a:r>
              <a:rPr lang="uk-UA" sz="2000" dirty="0"/>
              <a:t> </a:t>
            </a:r>
            <a:endParaRPr lang="uk-UA" sz="2000" dirty="0">
              <a:latin typeface="Segoe UI" panose="020B0502040204020203" pitchFamily="34" charset="0"/>
              <a:cs typeface="Segoe UI" panose="020B0502040204020203" pitchFamily="34" charset="0"/>
            </a:endParaRPr>
          </a:p>
          <a:p>
            <a:pPr algn="just">
              <a:lnSpc>
                <a:spcPct val="150000"/>
              </a:lnSpc>
            </a:pPr>
            <a:r>
              <a:rPr lang="uk-UA" sz="2200" b="1" dirty="0">
                <a:latin typeface="Segoe UI" panose="020B0502040204020203" pitchFamily="34" charset="0"/>
                <a:cs typeface="Segoe UI" panose="020B0502040204020203" pitchFamily="34" charset="0"/>
              </a:rPr>
              <a:t> </a:t>
            </a:r>
            <a:endParaRPr lang="uk-UA" sz="2200" b="1" dirty="0">
              <a:solidFill>
                <a:srgbClr val="FF0000"/>
              </a:solidFill>
              <a:latin typeface="Segoe UI" panose="020B0502040204020203" pitchFamily="34" charset="0"/>
              <a:cs typeface="Segoe UI" panose="020B0502040204020203" pitchFamily="34" charset="0"/>
            </a:endParaRPr>
          </a:p>
        </p:txBody>
      </p:sp>
      <p:sp>
        <p:nvSpPr>
          <p:cNvPr id="5" name="Прямокутник 4"/>
          <p:cNvSpPr/>
          <p:nvPr/>
        </p:nvSpPr>
        <p:spPr>
          <a:xfrm>
            <a:off x="1887995" y="231750"/>
            <a:ext cx="11963400" cy="1185966"/>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pic>
        <p:nvPicPr>
          <p:cNvPr id="19" name="Picture 4" descr="восклицательный знак PNG рисунок, картинки и пнг прозрачный для бесплатной  загрузки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7572" y="2023343"/>
            <a:ext cx="2386828" cy="2956983"/>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a:extLst>
              <a:ext uri="{FF2B5EF4-FFF2-40B4-BE49-F238E27FC236}">
                <a16:creationId xmlns:a16="http://schemas.microsoft.com/office/drawing/2014/main" id="{39EF6968-2E0E-41C9-8209-C3F282AD9899}"/>
              </a:ext>
            </a:extLst>
          </p:cNvPr>
          <p:cNvPicPr>
            <a:picLocks noChangeAspect="1"/>
          </p:cNvPicPr>
          <p:nvPr/>
        </p:nvPicPr>
        <p:blipFill>
          <a:blip r:embed="rId6"/>
          <a:stretch>
            <a:fillRect/>
          </a:stretch>
        </p:blipFill>
        <p:spPr>
          <a:xfrm>
            <a:off x="1447800" y="1864718"/>
            <a:ext cx="9906000" cy="2220340"/>
          </a:xfrm>
          <a:prstGeom prst="rect">
            <a:avLst/>
          </a:prstGeom>
        </p:spPr>
      </p:pic>
      <p:pic>
        <p:nvPicPr>
          <p:cNvPr id="22" name="Рисунок 21">
            <a:extLst>
              <a:ext uri="{FF2B5EF4-FFF2-40B4-BE49-F238E27FC236}">
                <a16:creationId xmlns:a16="http://schemas.microsoft.com/office/drawing/2014/main" id="{182A9856-D318-4D71-AE06-75F56B976114}"/>
              </a:ext>
            </a:extLst>
          </p:cNvPr>
          <p:cNvPicPr>
            <a:picLocks noChangeAspect="1"/>
          </p:cNvPicPr>
          <p:nvPr/>
        </p:nvPicPr>
        <p:blipFill>
          <a:blip r:embed="rId7"/>
          <a:stretch>
            <a:fillRect/>
          </a:stretch>
        </p:blipFill>
        <p:spPr>
          <a:xfrm>
            <a:off x="2743200" y="4407699"/>
            <a:ext cx="9528175" cy="2416134"/>
          </a:xfrm>
          <a:prstGeom prst="rect">
            <a:avLst/>
          </a:prstGeom>
        </p:spPr>
      </p:pic>
      <p:pic>
        <p:nvPicPr>
          <p:cNvPr id="23" name="Рисунок 22">
            <a:extLst>
              <a:ext uri="{FF2B5EF4-FFF2-40B4-BE49-F238E27FC236}">
                <a16:creationId xmlns:a16="http://schemas.microsoft.com/office/drawing/2014/main" id="{314514F0-2309-4752-919E-3D86E34D8EC4}"/>
              </a:ext>
            </a:extLst>
          </p:cNvPr>
          <p:cNvPicPr>
            <a:picLocks noChangeAspect="1"/>
          </p:cNvPicPr>
          <p:nvPr/>
        </p:nvPicPr>
        <p:blipFill>
          <a:blip r:embed="rId8"/>
          <a:stretch>
            <a:fillRect/>
          </a:stretch>
        </p:blipFill>
        <p:spPr>
          <a:xfrm>
            <a:off x="4755610" y="7061743"/>
            <a:ext cx="11091932" cy="2994789"/>
          </a:xfrm>
          <a:prstGeom prst="rect">
            <a:avLst/>
          </a:prstGeom>
        </p:spPr>
      </p:pic>
    </p:spTree>
    <p:extLst>
      <p:ext uri="{BB962C8B-B14F-4D97-AF65-F5344CB8AC3E}">
        <p14:creationId xmlns:p14="http://schemas.microsoft.com/office/powerpoint/2010/main" val="99292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4400" y="8155442"/>
            <a:ext cx="2743027" cy="2743027"/>
          </a:xfrm>
          <a:prstGeom prst="rect">
            <a:avLst/>
          </a:prstGeom>
        </p:spPr>
      </p:pic>
      <p:pic>
        <p:nvPicPr>
          <p:cNvPr id="3" name="Picture 3"/>
          <p:cNvPicPr>
            <a:picLocks noChangeAspect="1"/>
          </p:cNvPicPr>
          <p:nvPr/>
        </p:nvPicPr>
        <p:blipFill>
          <a:blip r:embed="rId3"/>
          <a:srcRect/>
          <a:stretch>
            <a:fillRect/>
          </a:stretch>
        </p:blipFill>
        <p:spPr>
          <a:xfrm rot="9654897">
            <a:off x="-1221419" y="3442062"/>
            <a:ext cx="2442837" cy="1221418"/>
          </a:xfrm>
          <a:prstGeom prst="rect">
            <a:avLst/>
          </a:prstGeom>
        </p:spPr>
      </p:pic>
      <p:pic>
        <p:nvPicPr>
          <p:cNvPr id="4" name="Picture 4"/>
          <p:cNvPicPr>
            <a:picLocks noChangeAspect="1"/>
          </p:cNvPicPr>
          <p:nvPr/>
        </p:nvPicPr>
        <p:blipFill>
          <a:blip r:embed="rId4"/>
          <a:srcRect/>
          <a:stretch>
            <a:fillRect/>
          </a:stretch>
        </p:blipFill>
        <p:spPr>
          <a:xfrm rot="-5400000">
            <a:off x="-1258864" y="3695700"/>
            <a:ext cx="2517728" cy="2517728"/>
          </a:xfrm>
          <a:prstGeom prst="rect">
            <a:avLst/>
          </a:prstGeom>
        </p:spPr>
      </p:pic>
      <p:pic>
        <p:nvPicPr>
          <p:cNvPr id="5" name="Picture 5"/>
          <p:cNvPicPr>
            <a:picLocks noChangeAspect="1"/>
          </p:cNvPicPr>
          <p:nvPr/>
        </p:nvPicPr>
        <p:blipFill>
          <a:blip r:embed="rId5"/>
          <a:srcRect/>
          <a:stretch>
            <a:fillRect/>
          </a:stretch>
        </p:blipFill>
        <p:spPr>
          <a:xfrm>
            <a:off x="16495736" y="7951811"/>
            <a:ext cx="3584528" cy="3584528"/>
          </a:xfrm>
          <a:prstGeom prst="rect">
            <a:avLst/>
          </a:prstGeom>
        </p:spPr>
      </p:pic>
      <p:grpSp>
        <p:nvGrpSpPr>
          <p:cNvPr id="6" name="Group 6"/>
          <p:cNvGrpSpPr>
            <a:grpSpLocks noChangeAspect="1"/>
          </p:cNvGrpSpPr>
          <p:nvPr/>
        </p:nvGrpSpPr>
        <p:grpSpPr>
          <a:xfrm>
            <a:off x="-609600" y="8128263"/>
            <a:ext cx="2576036" cy="2576036"/>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
        <p:nvSpPr>
          <p:cNvPr id="9" name="TextBox 9"/>
          <p:cNvSpPr txBox="1"/>
          <p:nvPr/>
        </p:nvSpPr>
        <p:spPr>
          <a:xfrm>
            <a:off x="2133600" y="3076261"/>
            <a:ext cx="15937533" cy="1754326"/>
          </a:xfrm>
          <a:prstGeom prst="rect">
            <a:avLst/>
          </a:prstGeom>
        </p:spPr>
        <p:txBody>
          <a:bodyPr wrap="square" lIns="0" tIns="0" rIns="0" bIns="0" rtlCol="0" anchor="t">
            <a:spAutoFit/>
          </a:bodyPr>
          <a:lstStyle/>
          <a:p>
            <a:pPr indent="0" algn="ctr">
              <a:lnSpc>
                <a:spcPct val="200000"/>
              </a:lnSpc>
            </a:pPr>
            <a:r>
              <a:rPr lang="uk" sz="4800" b="1" dirty="0">
                <a:latin typeface="Didact Gothic" panose="020B0604020202020204" charset="0"/>
              </a:rPr>
              <a:t> </a:t>
            </a:r>
          </a:p>
          <a:p>
            <a:pPr algn="ctr"/>
            <a:r>
              <a:rPr lang="uk-UA" b="1" dirty="0">
                <a:solidFill>
                  <a:srgbClr val="202020"/>
                </a:solidFill>
                <a:latin typeface="Didact Gothic"/>
              </a:rPr>
              <a:t> </a:t>
            </a:r>
            <a:endParaRPr lang="en-US" b="1" dirty="0">
              <a:solidFill>
                <a:srgbClr val="202020"/>
              </a:solidFill>
              <a:latin typeface="Didact Gothic"/>
            </a:endParaRPr>
          </a:p>
        </p:txBody>
      </p:sp>
      <p:sp>
        <p:nvSpPr>
          <p:cNvPr id="11" name="Прямокутник 10"/>
          <p:cNvSpPr/>
          <p:nvPr/>
        </p:nvSpPr>
        <p:spPr>
          <a:xfrm>
            <a:off x="17574968" y="679887"/>
            <a:ext cx="251671" cy="328231"/>
          </a:xfrm>
          <a:prstGeom prst="rect">
            <a:avLst/>
          </a:prstGeom>
        </p:spPr>
        <p:txBody>
          <a:bodyPr wrap="none">
            <a:spAutoFit/>
          </a:bodyPr>
          <a:lstStyle/>
          <a:p>
            <a:pPr marL="0" lvl="1" indent="0" algn="r">
              <a:lnSpc>
                <a:spcPts val="1960"/>
              </a:lnSpc>
              <a:spcBef>
                <a:spcPct val="0"/>
              </a:spcBef>
            </a:pPr>
            <a:r>
              <a:rPr lang="uk-UA" sz="1400" b="1" spc="210" dirty="0">
                <a:solidFill>
                  <a:srgbClr val="202020"/>
                </a:solidFill>
                <a:latin typeface="Didact Gothic"/>
              </a:rPr>
              <a:t> </a:t>
            </a:r>
            <a:endParaRPr lang="en-US" sz="1400" b="1" spc="210" dirty="0">
              <a:solidFill>
                <a:srgbClr val="202020"/>
              </a:solidFill>
              <a:latin typeface="Didact Gothic"/>
            </a:endParaRPr>
          </a:p>
        </p:txBody>
      </p:sp>
      <p:sp>
        <p:nvSpPr>
          <p:cNvPr id="8" name="Прямокутник 7"/>
          <p:cNvSpPr/>
          <p:nvPr/>
        </p:nvSpPr>
        <p:spPr>
          <a:xfrm>
            <a:off x="678418" y="1338511"/>
            <a:ext cx="16237982" cy="8032968"/>
          </a:xfrm>
          <a:prstGeom prst="rect">
            <a:avLst/>
          </a:prstGeom>
        </p:spPr>
        <p:txBody>
          <a:bodyPr wrap="square">
            <a:spAutoFit/>
          </a:bodyPr>
          <a:lstStyle/>
          <a:p>
            <a:pPr algn="ctr">
              <a:lnSpc>
                <a:spcPct val="150000"/>
              </a:lnSpc>
            </a:pPr>
            <a:r>
              <a:rPr lang="uk-UA" sz="2800" u="sng" dirty="0">
                <a:latin typeface="Segoe UI" panose="020B0502040204020203" pitchFamily="34" charset="0"/>
                <a:cs typeface="Segoe UI" panose="020B0502040204020203" pitchFamily="34" charset="0"/>
                <a:hlinkClick r:id="rId6"/>
              </a:rPr>
              <a:t>Положення про атестацію педагогічних працівників</a:t>
            </a:r>
            <a:r>
              <a:rPr lang="uk-UA" sz="2800" dirty="0">
                <a:latin typeface="Segoe UI" panose="020B0502040204020203" pitchFamily="34" charset="0"/>
                <a:cs typeface="Segoe UI" panose="020B0502040204020203" pitchFamily="34" charset="0"/>
              </a:rPr>
              <a:t>, затверджене наказом МОН </a:t>
            </a:r>
          </a:p>
          <a:p>
            <a:pPr algn="ctr">
              <a:lnSpc>
                <a:spcPct val="150000"/>
              </a:lnSpc>
            </a:pPr>
            <a:r>
              <a:rPr lang="uk-UA" sz="2800" dirty="0">
                <a:latin typeface="Segoe UI" panose="020B0502040204020203" pitchFamily="34" charset="0"/>
                <a:cs typeface="Segoe UI" panose="020B0502040204020203" pitchFamily="34" charset="0"/>
              </a:rPr>
              <a:t>від 09.09.2022 № 805, </a:t>
            </a:r>
            <a:r>
              <a:rPr lang="uk-UA" sz="2800" b="1" dirty="0">
                <a:solidFill>
                  <a:srgbClr val="FF0000"/>
                </a:solidFill>
                <a:latin typeface="Segoe UI" panose="020B0502040204020203" pitchFamily="34" charset="0"/>
                <a:cs typeface="Segoe UI" panose="020B0502040204020203" pitchFamily="34" charset="0"/>
              </a:rPr>
              <a:t>набрав чинності 1 вересня 2023 року.</a:t>
            </a:r>
            <a:r>
              <a:rPr lang="uk-UA" sz="2800" dirty="0">
                <a:latin typeface="Segoe UI" panose="020B0502040204020203" pitchFamily="34" charset="0"/>
                <a:cs typeface="Segoe UI" panose="020B0502040204020203" pitchFamily="34" charset="0"/>
              </a:rPr>
              <a:t> </a:t>
            </a:r>
          </a:p>
          <a:p>
            <a:pPr algn="just">
              <a:lnSpc>
                <a:spcPct val="150000"/>
              </a:lnSpc>
            </a:pPr>
            <a:r>
              <a:rPr lang="uk-UA" sz="2800" dirty="0">
                <a:latin typeface="Segoe UI" panose="020B0502040204020203" pitchFamily="34" charset="0"/>
                <a:cs typeface="Segoe UI" panose="020B0502040204020203" pitchFamily="34" charset="0"/>
              </a:rPr>
              <a:t>Цим документом визнано таким, що втратив  чинність, наказ МОН від 06.10.2010 №930, й визначено порядок проведення системи заходів, спрямованих на всебічне та комплексне оцінювання професійної діяльності педагогів.</a:t>
            </a:r>
            <a:endParaRPr lang="uk-UA" sz="2800" b="1" dirty="0">
              <a:solidFill>
                <a:srgbClr val="FF0000"/>
              </a:solidFill>
              <a:latin typeface="Segoe UI" panose="020B0502040204020203" pitchFamily="34" charset="0"/>
              <a:cs typeface="Segoe UI" panose="020B0502040204020203" pitchFamily="34" charset="0"/>
            </a:endParaRPr>
          </a:p>
          <a:p>
            <a:pPr marL="571500" indent="-571500" algn="just">
              <a:lnSpc>
                <a:spcPct val="150000"/>
              </a:lnSpc>
              <a:buFont typeface="Wingdings" panose="05000000000000000000" pitchFamily="2" charset="2"/>
              <a:buChar char="ü"/>
            </a:pPr>
            <a:r>
              <a:rPr lang="uk-UA" sz="2800" dirty="0">
                <a:latin typeface="Segoe UI" panose="020B0502040204020203" pitchFamily="34" charset="0"/>
                <a:cs typeface="Segoe UI" panose="020B0502040204020203" pitchFamily="34" charset="0"/>
              </a:rPr>
              <a:t>Нове Положення не змінило ключових речей: атестація є обо­в’я­зковою і її слід проходити раз на п’ять років.</a:t>
            </a:r>
          </a:p>
          <a:p>
            <a:pPr marL="571500" indent="-571500" algn="just">
              <a:lnSpc>
                <a:spcPct val="150000"/>
              </a:lnSpc>
              <a:buFont typeface="Wingdings" panose="05000000000000000000" pitchFamily="2" charset="2"/>
              <a:buChar char="ü"/>
            </a:pPr>
            <a:r>
              <a:rPr lang="uk-UA" sz="2800" dirty="0">
                <a:latin typeface="Segoe UI" panose="020B0502040204020203" pitchFamily="34" charset="0"/>
                <a:cs typeface="Segoe UI" panose="020B0502040204020203" pitchFamily="34" charset="0"/>
              </a:rPr>
              <a:t>Кваліфікаційні категорії та педагогічні звання, присвоєні до наб­рання чинності нового Положення, дійсні до атестації педагогічних працівників, проведеної згідно з ним.</a:t>
            </a:r>
          </a:p>
          <a:p>
            <a:pPr marL="571500" indent="-571500" algn="just">
              <a:lnSpc>
                <a:spcPct val="150000"/>
              </a:lnSpc>
              <a:buFont typeface="Wingdings" panose="05000000000000000000" pitchFamily="2" charset="2"/>
              <a:buChar char="ü"/>
            </a:pPr>
            <a:r>
              <a:rPr lang="uk-UA" sz="2800" dirty="0">
                <a:latin typeface="Segoe UI" panose="020B0502040204020203" pitchFamily="34" charset="0"/>
                <a:cs typeface="Segoe UI" panose="020B0502040204020203" pitchFamily="34" charset="0"/>
              </a:rPr>
              <a:t>Розглянемо, на які зміни очікувати педагогічним працівникам закладів і дошкільної, і загальної середньої, і позашкільної освіти.</a:t>
            </a:r>
          </a:p>
          <a:p>
            <a:pPr algn="ctr">
              <a:lnSpc>
                <a:spcPct val="150000"/>
              </a:lnSpc>
            </a:pPr>
            <a:endParaRPr lang="uk-UA" b="1" dirty="0">
              <a:latin typeface="Didact Gothic" panose="020B0604020202020204" charset="0"/>
            </a:endParaRPr>
          </a:p>
          <a:p>
            <a:pPr marL="90488" indent="-69850" algn="just">
              <a:lnSpc>
                <a:spcPct val="150000"/>
              </a:lnSpc>
            </a:pPr>
            <a:r>
              <a:rPr lang="uk" dirty="0">
                <a:solidFill>
                  <a:srgbClr val="262626"/>
                </a:solidFill>
                <a:latin typeface="Didact Gothic" panose="020B0604020202020204" charset="0"/>
              </a:rPr>
              <a:t> </a:t>
            </a:r>
          </a:p>
        </p:txBody>
      </p:sp>
      <p:pic>
        <p:nvPicPr>
          <p:cNvPr id="12" name="Місце для вмісту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584" y="-5949"/>
            <a:ext cx="2438400" cy="1371671"/>
          </a:xfrm>
          <a:prstGeom prst="rect">
            <a:avLst/>
          </a:prstGeom>
        </p:spPr>
      </p:pic>
    </p:spTree>
    <p:extLst>
      <p:ext uri="{BB962C8B-B14F-4D97-AF65-F5344CB8AC3E}">
        <p14:creationId xmlns:p14="http://schemas.microsoft.com/office/powerpoint/2010/main" val="58021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Документи  для атестації</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163396" y="1601558"/>
            <a:ext cx="16322263" cy="7970504"/>
          </a:xfrm>
        </p:spPr>
        <p:txBody>
          <a:bodyPr>
            <a:noAutofit/>
          </a:bodyPr>
          <a:lstStyle/>
          <a:p>
            <a:pPr marL="0" indent="0" algn="just">
              <a:lnSpc>
                <a:spcPct val="160000"/>
              </a:lnSpc>
              <a:buNone/>
            </a:pPr>
            <a:r>
              <a:rPr lang="uk-UA" sz="2000" b="1" dirty="0">
                <a:latin typeface="Segoe UI" panose="020B0502040204020203" pitchFamily="34" charset="0"/>
                <a:cs typeface="Segoe UI" panose="020B0502040204020203" pitchFamily="34" charset="0"/>
              </a:rPr>
              <a:t>       </a:t>
            </a:r>
            <a:endParaRPr lang="uk-UA" sz="2000" dirty="0">
              <a:latin typeface="Segoe UI" panose="020B0502040204020203" pitchFamily="34" charset="0"/>
              <a:cs typeface="Segoe UI" panose="020B0502040204020203" pitchFamily="34" charset="0"/>
            </a:endParaRPr>
          </a:p>
          <a:p>
            <a:pPr algn="just">
              <a:lnSpc>
                <a:spcPct val="150000"/>
              </a:lnSpc>
            </a:pPr>
            <a:endParaRPr lang="uk-UA" sz="2000" dirty="0">
              <a:latin typeface="Segoe UI" panose="020B0502040204020203" pitchFamily="34" charset="0"/>
              <a:cs typeface="Segoe UI" panose="020B0502040204020203" pitchFamily="34" charset="0"/>
            </a:endParaRP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0" y="1943100"/>
            <a:ext cx="14854665" cy="1233671"/>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
        <p:nvSpPr>
          <p:cNvPr id="15" name="Rectangle 2"/>
          <p:cNvSpPr>
            <a:spLocks noChangeArrowheads="1"/>
          </p:cNvSpPr>
          <p:nvPr/>
        </p:nvSpPr>
        <p:spPr bwMode="auto">
          <a:xfrm>
            <a:off x="1777450" y="1108824"/>
            <a:ext cx="15814513" cy="933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Додаток 1</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 Положення про атестацію педагогічних працівників</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(пункт 2 розділу III)</a:t>
            </a:r>
            <a:endParaRPr kumimoji="0" lang="uk-UA" altLang="uk-UA" sz="1400" b="1" i="0" u="none" strike="noStrike" cap="none" normalizeH="0" baseline="0" dirty="0">
              <a:ln>
                <a:noFill/>
              </a:ln>
              <a:solidFill>
                <a:srgbClr val="4F81BD"/>
              </a:solidFill>
              <a:effectLst/>
              <a:latin typeface="Arial" pitchFamily="34"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rgbClr val="000000"/>
                </a:solidFill>
                <a:effectLst/>
                <a:latin typeface="Arial" pitchFamily="34" charset="0"/>
                <a:cs typeface="Arial" pitchFamily="34" charset="0"/>
              </a:rPr>
              <a:t>ЗАЯВА</a:t>
            </a:r>
            <a:br>
              <a:rPr kumimoji="0" lang="uk-UA" altLang="uk-UA" sz="1400" b="1" i="0" u="none" strike="noStrike" cap="none" normalizeH="0" baseline="0" dirty="0">
                <a:ln>
                  <a:noFill/>
                </a:ln>
                <a:solidFill>
                  <a:srgbClr val="4F81BD"/>
                </a:solidFill>
                <a:effectLst/>
                <a:latin typeface="Arial" pitchFamily="34" charset="0"/>
                <a:cs typeface="Arial" pitchFamily="34" charset="0"/>
              </a:rPr>
            </a:br>
            <a:r>
              <a:rPr kumimoji="0" lang="uk-UA" altLang="uk-UA" sz="1400" b="1" i="0" u="none" strike="noStrike" cap="none" normalizeH="0" baseline="0" dirty="0">
                <a:ln>
                  <a:noFill/>
                </a:ln>
                <a:solidFill>
                  <a:srgbClr val="000000"/>
                </a:solidFill>
                <a:effectLst/>
                <a:latin typeface="Arial" pitchFamily="34" charset="0"/>
                <a:cs typeface="Arial" pitchFamily="34" charset="0"/>
              </a:rPr>
              <a:t>про проведення позачергової атестації</a:t>
            </a:r>
            <a:endParaRPr kumimoji="0" lang="uk-UA" altLang="uk-UA" sz="1400" b="1" i="0" u="none" strike="noStrike" cap="none" normalizeH="0" baseline="0" dirty="0">
              <a:ln>
                <a:noFill/>
              </a:ln>
              <a:solidFill>
                <a:srgbClr val="4F81BD"/>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Прошу провести позачергову атестацію у 20__ році для присвоєння (підтвердження):</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Кваліфікаційної категорії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Педагогічного звання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Повідомляю такі дані:</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Освіта ____________________________________________________________________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(фахова </a:t>
            </a:r>
            <a:r>
              <a:rPr kumimoji="0" lang="uk-UA" altLang="uk-UA" sz="1500" b="0" i="0" u="none" strike="noStrike" cap="none" normalizeH="0" baseline="30000" dirty="0" err="1">
                <a:ln>
                  <a:noFill/>
                </a:ln>
                <a:solidFill>
                  <a:srgbClr val="000000"/>
                </a:solidFill>
                <a:effectLst/>
                <a:latin typeface="Arial" pitchFamily="34" charset="0"/>
                <a:ea typeface="Times New Roman" pitchFamily="18" charset="0"/>
                <a:cs typeface="Times New Roman" pitchFamily="18" charset="0"/>
              </a:rPr>
              <a:t>передвища</a:t>
            </a: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вища)</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Ступінь (освітньо-кваліфікаційний рівень) вищої освіти 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(молодший спеціаліст, бакалавр, спеціаліст, магістр)</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err="1">
                <a:ln>
                  <a:noFill/>
                </a:ln>
                <a:solidFill>
                  <a:srgbClr val="000000"/>
                </a:solidFill>
                <a:effectLst/>
                <a:latin typeface="Arial" pitchFamily="34" charset="0"/>
                <a:ea typeface="Times New Roman" pitchFamily="18" charset="0"/>
                <a:cs typeface="Times New Roman" pitchFamily="18" charset="0"/>
              </a:rPr>
              <a:t>Освітньо</a:t>
            </a: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-науковий, </a:t>
            </a:r>
            <a:r>
              <a:rPr kumimoji="0" lang="uk-UA" altLang="uk-UA" sz="1500" b="0" i="0" u="none" strike="noStrike" cap="none" normalizeH="0" baseline="0" dirty="0" err="1">
                <a:ln>
                  <a:noFill/>
                </a:ln>
                <a:solidFill>
                  <a:srgbClr val="000000"/>
                </a:solidFill>
                <a:effectLst/>
                <a:latin typeface="Arial" pitchFamily="34" charset="0"/>
                <a:ea typeface="Times New Roman" pitchFamily="18" charset="0"/>
                <a:cs typeface="Times New Roman" pitchFamily="18" charset="0"/>
              </a:rPr>
              <a:t>освітньо</a:t>
            </a: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-творчий, науковий ступінь (за наявності)</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Вчене звання (за наявності)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Найменування закладу освіти, який видав документ про освіту 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Спеціальність, зазначена в дипломі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Кваліфікація, зазначена в дипломі (додатку до нього)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Стаж роботи на посадах педагогічних працівників 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Підвищення кваліфікації 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(найменування закладу (закладів), у якому (яких) педагогічний працівник підвищував кваліфікацію,</a:t>
            </a:r>
            <a:br>
              <a:rPr kumimoji="0" lang="uk-UA" altLang="uk-UA" sz="15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кількість кредитів ЄКТС)</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Дата проходження та результати попередньої атестації 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Посада, за якою атестується (яку займає) педагогічний працівник та місце роботи 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Навчальний предмет (інтегрований курс, дисципліна тощо), який (які) викладає педагогічний працівник ____________________________________________________________________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Підстави для позачергової атестації __________________________________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a:t>
            </a:r>
            <a:br>
              <a:rPr kumimoji="0" lang="uk-UA" altLang="uk-UA"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5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(підпис)</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r>
              <a:rPr kumimoji="0" lang="uk-UA" altLang="uk-UA" sz="15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 ____________ 20__ року</a:t>
            </a:r>
            <a:endParaRPr kumimoji="0" lang="uk-UA" altLang="uk-UA" sz="1500" b="0" i="0" u="none" strike="noStrike" cap="none" normalizeH="0" baseline="0" dirty="0">
              <a:ln>
                <a:noFill/>
              </a:ln>
              <a:solidFill>
                <a:schemeClr val="tx1"/>
              </a:solidFill>
              <a:effectLst/>
              <a:latin typeface="Arial" pitchFamily="34" charset="0"/>
              <a:cs typeface="Arial" pitchFamily="34" charset="0"/>
            </a:endParaRPr>
          </a:p>
          <a:p>
            <a:pPr marL="0" marR="0" lvl="0" indent="152400" defTabSz="914400" rtl="0" eaLnBrk="0" fontAlgn="base" latinLnBrk="0" hangingPunct="0">
              <a:lnSpc>
                <a:spcPct val="100000"/>
              </a:lnSpc>
              <a:spcBef>
                <a:spcPct val="0"/>
              </a:spcBef>
              <a:spcAft>
                <a:spcPct val="0"/>
              </a:spcAft>
              <a:buClrTx/>
              <a:buSzTx/>
              <a:buFontTx/>
              <a:buNone/>
              <a:tabLst/>
            </a:pP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0413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Документи  для атестації</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163396" y="1601558"/>
            <a:ext cx="16322263" cy="7970504"/>
          </a:xfrm>
        </p:spPr>
        <p:txBody>
          <a:bodyPr>
            <a:noAutofit/>
          </a:bodyPr>
          <a:lstStyle/>
          <a:p>
            <a:pPr marL="0" indent="0" algn="just">
              <a:lnSpc>
                <a:spcPct val="160000"/>
              </a:lnSpc>
              <a:buNone/>
            </a:pPr>
            <a:r>
              <a:rPr lang="uk-UA" sz="2000" b="1" dirty="0">
                <a:latin typeface="Segoe UI" panose="020B0502040204020203" pitchFamily="34" charset="0"/>
                <a:cs typeface="Segoe UI" panose="020B0502040204020203" pitchFamily="34" charset="0"/>
              </a:rPr>
              <a:t>       </a:t>
            </a:r>
            <a:endParaRPr lang="uk-UA" sz="2000" dirty="0">
              <a:latin typeface="Segoe UI" panose="020B0502040204020203" pitchFamily="34" charset="0"/>
              <a:cs typeface="Segoe UI" panose="020B0502040204020203" pitchFamily="34" charset="0"/>
            </a:endParaRPr>
          </a:p>
          <a:p>
            <a:pPr algn="just">
              <a:lnSpc>
                <a:spcPct val="150000"/>
              </a:lnSpc>
            </a:pPr>
            <a:endParaRPr lang="uk-UA" sz="2000" dirty="0">
              <a:latin typeface="Segoe UI" panose="020B0502040204020203" pitchFamily="34" charset="0"/>
              <a:cs typeface="Segoe UI" panose="020B0502040204020203" pitchFamily="34" charset="0"/>
            </a:endParaRP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0" y="1943100"/>
            <a:ext cx="14854665" cy="1233671"/>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
        <p:nvSpPr>
          <p:cNvPr id="15" name="Rectangle 2"/>
          <p:cNvSpPr>
            <a:spLocks noChangeArrowheads="1"/>
          </p:cNvSpPr>
          <p:nvPr/>
        </p:nvSpPr>
        <p:spPr bwMode="auto">
          <a:xfrm>
            <a:off x="1777450" y="5494640"/>
            <a:ext cx="15814513" cy="5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2514600" y="1347080"/>
            <a:ext cx="13563600" cy="763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Додаток 2</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 Положення про атестацію педагогічних працівників</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(пункт 10 розділу III)</a:t>
            </a:r>
            <a:endParaRPr kumimoji="0" lang="uk-UA" altLang="uk-UA" sz="1400" b="1" i="0" u="none" strike="noStrike" cap="none" normalizeH="0" baseline="0" dirty="0">
              <a:ln>
                <a:noFill/>
              </a:ln>
              <a:solidFill>
                <a:srgbClr val="4F81BD"/>
              </a:solidFill>
              <a:effectLst/>
              <a:latin typeface="Arial" pitchFamily="34"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a:ln>
                  <a:noFill/>
                </a:ln>
                <a:solidFill>
                  <a:srgbClr val="000000"/>
                </a:solidFill>
                <a:effectLst/>
                <a:latin typeface="Arial" pitchFamily="34" charset="0"/>
                <a:cs typeface="Arial" pitchFamily="34" charset="0"/>
              </a:rPr>
              <a:t>Протокол</a:t>
            </a:r>
            <a:br>
              <a:rPr kumimoji="0" lang="uk-UA" altLang="uk-UA" b="1" i="0" u="none" strike="noStrike" cap="none" normalizeH="0" baseline="0" dirty="0">
                <a:ln>
                  <a:noFill/>
                </a:ln>
                <a:solidFill>
                  <a:srgbClr val="4F81BD"/>
                </a:solidFill>
                <a:effectLst/>
                <a:latin typeface="Arial" pitchFamily="34" charset="0"/>
                <a:cs typeface="Arial" pitchFamily="34" charset="0"/>
              </a:rPr>
            </a:br>
            <a:r>
              <a:rPr kumimoji="0" lang="uk-UA" altLang="uk-UA" b="1" i="0" u="none" strike="noStrike" cap="none" normalizeH="0" baseline="0" dirty="0">
                <a:ln>
                  <a:noFill/>
                </a:ln>
                <a:solidFill>
                  <a:srgbClr val="000000"/>
                </a:solidFill>
                <a:effectLst/>
                <a:latin typeface="Arial" pitchFamily="34" charset="0"/>
                <a:cs typeface="Arial" pitchFamily="34" charset="0"/>
              </a:rPr>
              <a:t>засідання атестаційної комісії</a:t>
            </a:r>
            <a:endParaRPr kumimoji="0" lang="uk-UA" altLang="uk-UA" b="1" i="0" u="none" strike="noStrike" cap="none" normalizeH="0" baseline="0" dirty="0">
              <a:ln>
                <a:noFill/>
              </a:ln>
              <a:solidFill>
                <a:srgbClr val="4F81BD"/>
              </a:solidFill>
              <a:effectLst/>
              <a:latin typeface="Arial" pitchFamily="34"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(найменування закладу освіти, відокремленого структурного підрозділу, органу управління у сфері освіти)</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Присутні: 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(прізвища, імена, по батькові (за наявності) присутніх членів комісії, залучених осіб із правом голосу)</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Відсутні: 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(прізвища, імена, по батькові (за наявності) відсутніх членів комісії)</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Запрошені: 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(прізвища, імена, по батькові (за наявності) запрошених (у разі запрошення))</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ПОРЯДОК ДЕННИЙ</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2.</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СЛУХАЛИ:</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2.</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ВИРІШИЛИ:</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Таблиця 15"/>
          <p:cNvGraphicFramePr>
            <a:graphicFrameLocks noGrp="1"/>
          </p:cNvGraphicFramePr>
          <p:nvPr>
            <p:extLst>
              <p:ext uri="{D42A27DB-BD31-4B8C-83A1-F6EECF244321}">
                <p14:modId xmlns:p14="http://schemas.microsoft.com/office/powerpoint/2010/main" val="2149129156"/>
              </p:ext>
            </p:extLst>
          </p:nvPr>
        </p:nvGraphicFramePr>
        <p:xfrm>
          <a:off x="2743200" y="8431822"/>
          <a:ext cx="9372600" cy="1371600"/>
        </p:xfrm>
        <a:graphic>
          <a:graphicData uri="http://schemas.openxmlformats.org/drawingml/2006/table">
            <a:tbl>
              <a:tblPr>
                <a:tableStyleId>{5C22544A-7EE6-4342-B048-85BDC9FD1C3A}</a:tableStyleId>
              </a:tblPr>
              <a:tblGrid>
                <a:gridCol w="3749620">
                  <a:extLst>
                    <a:ext uri="{9D8B030D-6E8A-4147-A177-3AD203B41FA5}">
                      <a16:colId xmlns:a16="http://schemas.microsoft.com/office/drawing/2014/main" val="20000"/>
                    </a:ext>
                  </a:extLst>
                </a:gridCol>
                <a:gridCol w="2530051">
                  <a:extLst>
                    <a:ext uri="{9D8B030D-6E8A-4147-A177-3AD203B41FA5}">
                      <a16:colId xmlns:a16="http://schemas.microsoft.com/office/drawing/2014/main" val="20001"/>
                    </a:ext>
                  </a:extLst>
                </a:gridCol>
                <a:gridCol w="3092929">
                  <a:extLst>
                    <a:ext uri="{9D8B030D-6E8A-4147-A177-3AD203B41FA5}">
                      <a16:colId xmlns:a16="http://schemas.microsoft.com/office/drawing/2014/main" val="20002"/>
                    </a:ext>
                  </a:extLst>
                </a:gridCol>
              </a:tblGrid>
              <a:tr h="76200">
                <a:tc>
                  <a:txBody>
                    <a:bodyPr/>
                    <a:lstStyle/>
                    <a:p>
                      <a:pPr>
                        <a:spcAft>
                          <a:spcPts val="0"/>
                        </a:spcAft>
                      </a:pPr>
                      <a:r>
                        <a:rPr lang="uk-UA" sz="1800" dirty="0">
                          <a:effectLst/>
                        </a:rPr>
                        <a:t>Голова (атестаційної) комісії</a:t>
                      </a:r>
                      <a:endParaRPr lang="uk-UA" sz="1800" dirty="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a:t>
                      </a:r>
                      <a:br>
                        <a:rPr lang="uk-UA" sz="1800">
                          <a:effectLst/>
                        </a:rPr>
                      </a:br>
                      <a:r>
                        <a:rPr lang="uk-UA" sz="1800" baseline="30000">
                          <a:effectLst/>
                        </a:rPr>
                        <a:t>(підпис)</a:t>
                      </a:r>
                      <a:endParaRPr lang="uk-UA" sz="180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_______________________</a:t>
                      </a:r>
                      <a:br>
                        <a:rPr lang="uk-UA" sz="1800">
                          <a:effectLst/>
                        </a:rPr>
                      </a:br>
                      <a:r>
                        <a:rPr lang="uk-UA" sz="1800" baseline="30000">
                          <a:effectLst/>
                        </a:rPr>
                        <a:t>(Власне ім'я ПРІЗВИЩЕ)</a:t>
                      </a:r>
                      <a:endParaRPr lang="uk-UA" sz="18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6200">
                <a:tc>
                  <a:txBody>
                    <a:bodyPr/>
                    <a:lstStyle/>
                    <a:p>
                      <a:pPr>
                        <a:spcAft>
                          <a:spcPts val="0"/>
                        </a:spcAft>
                      </a:pPr>
                      <a:r>
                        <a:rPr lang="uk-UA" sz="1800" dirty="0">
                          <a:effectLst/>
                        </a:rPr>
                        <a:t>Секретар (атестаційної) комісії</a:t>
                      </a:r>
                      <a:endParaRPr lang="uk-UA" sz="1800" dirty="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a:t>
                      </a:r>
                      <a:br>
                        <a:rPr lang="uk-UA" sz="1800">
                          <a:effectLst/>
                        </a:rPr>
                      </a:br>
                      <a:r>
                        <a:rPr lang="uk-UA" sz="1800" baseline="30000">
                          <a:effectLst/>
                        </a:rPr>
                        <a:t>(підпис)</a:t>
                      </a:r>
                      <a:endParaRPr lang="uk-UA" sz="180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_______________________</a:t>
                      </a:r>
                      <a:br>
                        <a:rPr lang="uk-UA" sz="1800">
                          <a:effectLst/>
                        </a:rPr>
                      </a:br>
                      <a:r>
                        <a:rPr lang="uk-UA" sz="1800" baseline="30000">
                          <a:effectLst/>
                        </a:rPr>
                        <a:t>(Власне ім'я ПРІЗВИЩЕ)</a:t>
                      </a:r>
                      <a:endParaRPr lang="uk-UA" sz="18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6200">
                <a:tc gridSpan="3">
                  <a:txBody>
                    <a:bodyPr/>
                    <a:lstStyle/>
                    <a:p>
                      <a:pPr>
                        <a:spcAft>
                          <a:spcPts val="0"/>
                        </a:spcAft>
                      </a:pPr>
                      <a:r>
                        <a:rPr lang="uk-UA" sz="1800" dirty="0">
                          <a:effectLst/>
                        </a:rPr>
                        <a:t>Дата розгляду апеляційної заяви "___" ____________ 20__ року</a:t>
                      </a:r>
                      <a:endParaRPr lang="uk-UA" sz="1800" dirty="0">
                        <a:effectLst/>
                        <a:latin typeface="Times New Roman"/>
                        <a:ea typeface="Times New Roman"/>
                      </a:endParaRPr>
                    </a:p>
                  </a:txBody>
                  <a:tcPr marL="68580" marR="68580"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bl>
          </a:graphicData>
        </a:graphic>
      </p:graphicFrame>
      <p:sp>
        <p:nvSpPr>
          <p:cNvPr id="19" name="Rectangle 2"/>
          <p:cNvSpPr>
            <a:spLocks noChangeArrowheads="1"/>
          </p:cNvSpPr>
          <p:nvPr/>
        </p:nvSpPr>
        <p:spPr bwMode="auto">
          <a:xfrm>
            <a:off x="1495425" y="3481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41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Документи  для атестації</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163396" y="1601558"/>
            <a:ext cx="16322263" cy="7970504"/>
          </a:xfrm>
        </p:spPr>
        <p:txBody>
          <a:bodyPr>
            <a:noAutofit/>
          </a:bodyPr>
          <a:lstStyle/>
          <a:p>
            <a:pPr marL="0" indent="0" algn="just">
              <a:lnSpc>
                <a:spcPct val="160000"/>
              </a:lnSpc>
              <a:buNone/>
            </a:pPr>
            <a:r>
              <a:rPr lang="uk-UA" sz="2000" b="1" dirty="0">
                <a:latin typeface="Segoe UI" panose="020B0502040204020203" pitchFamily="34" charset="0"/>
                <a:cs typeface="Segoe UI" panose="020B0502040204020203" pitchFamily="34" charset="0"/>
              </a:rPr>
              <a:t>       </a:t>
            </a:r>
            <a:endParaRPr lang="uk-UA" sz="2000" dirty="0">
              <a:latin typeface="Segoe UI" panose="020B0502040204020203" pitchFamily="34" charset="0"/>
              <a:cs typeface="Segoe UI" panose="020B0502040204020203" pitchFamily="34" charset="0"/>
            </a:endParaRPr>
          </a:p>
          <a:p>
            <a:pPr algn="just">
              <a:lnSpc>
                <a:spcPct val="150000"/>
              </a:lnSpc>
            </a:pPr>
            <a:endParaRPr lang="uk-UA" sz="2000" dirty="0">
              <a:latin typeface="Segoe UI" panose="020B0502040204020203" pitchFamily="34" charset="0"/>
              <a:cs typeface="Segoe UI" panose="020B0502040204020203" pitchFamily="34" charset="0"/>
            </a:endParaRP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0" y="1943100"/>
            <a:ext cx="14854665" cy="1233671"/>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
        <p:nvSpPr>
          <p:cNvPr id="15" name="Rectangle 2"/>
          <p:cNvSpPr>
            <a:spLocks noChangeArrowheads="1"/>
          </p:cNvSpPr>
          <p:nvPr/>
        </p:nvSpPr>
        <p:spPr bwMode="auto">
          <a:xfrm>
            <a:off x="1777450" y="5494640"/>
            <a:ext cx="15814513" cy="5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2474352" y="1108434"/>
            <a:ext cx="12725400" cy="914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Додаток 3</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 Положення про атестацію педагогічних працівників</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(пункт 11 розділу III</a:t>
            </a: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a:t>
            </a:r>
            <a:endParaRPr kumimoji="0" lang="uk-UA" altLang="uk-UA" sz="1400" b="1" i="0" u="none" strike="noStrike" cap="none" normalizeH="0" baseline="0" dirty="0">
              <a:ln>
                <a:noFill/>
              </a:ln>
              <a:solidFill>
                <a:srgbClr val="4F81BD"/>
              </a:solidFill>
              <a:effectLst/>
              <a:latin typeface="Arial" pitchFamily="34"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uk-UA" altLang="uk-UA" sz="1400" b="1" i="0" u="none" strike="noStrike" cap="none" normalizeH="0" baseline="0" dirty="0">
                <a:ln>
                  <a:noFill/>
                </a:ln>
                <a:solidFill>
                  <a:srgbClr val="000000"/>
                </a:solidFill>
                <a:effectLst/>
                <a:latin typeface="Arial" pitchFamily="34" charset="0"/>
                <a:cs typeface="Arial" pitchFamily="34" charset="0"/>
              </a:rPr>
              <a:t>АТЕСТАЦІЙНИЙ ЛИСТ</a:t>
            </a:r>
            <a:endParaRPr kumimoji="0" lang="uk-UA" altLang="uk-UA" sz="1400" b="1" i="0" u="none" strike="noStrike" cap="none" normalizeH="0" baseline="0" dirty="0">
              <a:ln>
                <a:noFill/>
              </a:ln>
              <a:solidFill>
                <a:srgbClr val="4F81BD"/>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 Прізвище, ім'я, по батькові (за наявності) педагогічного працівника</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2. Дата подання документів "___" ____________ 20__ року</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3. Освіта 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4. Ступінь (освітньо-кваліфікаційний рівень) вищої освіти 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5. </a:t>
            </a:r>
            <a:r>
              <a:rPr kumimoji="0" lang="uk-UA" altLang="uk-UA" sz="1200" b="0" i="0" u="none" strike="noStrike" cap="none" normalizeH="0" baseline="0" dirty="0" err="1">
                <a:ln>
                  <a:noFill/>
                </a:ln>
                <a:solidFill>
                  <a:srgbClr val="000000"/>
                </a:solidFill>
                <a:effectLst/>
                <a:latin typeface="Arial" pitchFamily="34" charset="0"/>
                <a:ea typeface="Times New Roman" pitchFamily="18" charset="0"/>
                <a:cs typeface="Times New Roman" pitchFamily="18" charset="0"/>
              </a:rPr>
              <a:t>Освітньо</a:t>
            </a: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-науковий ступінь (за наявності) 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6. Найменування закладу освіти, який видав документ про освіту 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7. Спеціальність, зазначена в дипломі 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8. Кваліфікація, зазначена в дипломі (додатку до нього) 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9. Стаж роботи на посадах педагогічних працівників 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10. Відомості про підвищення кваліфікації _____________________________________________________________________________________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(найменування закладу (закладів), у якому (яких) педагогічний працівник підвищував кваліфікацію, кількість кредитів ЄКТС)</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11. Дата проходження та результати попередньої атестації 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12. Посада, за якою атестується (яку займає) педагогічний працівник 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13. Навчальний предмет (інтегрований курс, дисципліна тощо), який (які) викладає педагогічний працівник ___________________________</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Атестаційна комісія ___ рівня</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(найменування закладу освіти, відокремленого структурного підрозділу, органу управління у сфері освіти)</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ВИРІШИЛА:</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(прізвище, ім'я, по батькові (за наявності) педагогічного працівника)</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(відповідає займаній посаді, не відповідає займаній посаді)</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(присвоїти/підтвердити кваліфікаційну категорію)</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a:t>
            </a:r>
            <a:r>
              <a:rPr kumimoji="0" lang="uk-UA" altLang="uk-UA" sz="1200" b="0" i="0" u="none" strike="noStrike" cap="none" normalizeH="0" dirty="0">
                <a:ln>
                  <a:noFill/>
                </a:ln>
                <a:solidFill>
                  <a:srgbClr val="000000"/>
                </a:solidFill>
                <a:effectLst/>
                <a:latin typeface="Arial" pitchFamily="34" charset="0"/>
                <a:ea typeface="Times New Roman" pitchFamily="18" charset="0"/>
                <a:cs typeface="Times New Roman" pitchFamily="18" charset="0"/>
              </a:rPr>
              <a:t>                                 </a:t>
            </a: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(присвоїти (підтвердити) педагогічне звання)</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lang="uk-UA" altLang="uk-UA" sz="1200" dirty="0">
              <a:solidFill>
                <a:srgbClr val="000000"/>
              </a:solidFill>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lang="uk-UA" altLang="uk-UA" sz="1200" dirty="0">
              <a:solidFill>
                <a:srgbClr val="000000"/>
              </a:solidFill>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lang="uk-UA" altLang="uk-UA" sz="1200" dirty="0">
              <a:solidFill>
                <a:srgbClr val="000000"/>
              </a:solidFill>
              <a:latin typeface="Arial" pitchFamily="34" charset="0"/>
              <a:ea typeface="Times New Roman" pitchFamily="18" charset="0"/>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Атестаційний лист одержав:</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a:t>
            </a:r>
            <a:b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uk-UA" altLang="uk-UA" sz="1200"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(підпис)</a:t>
            </a:r>
            <a:endParaRPr kumimoji="0" lang="uk-UA" altLang="uk-UA" sz="12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 ____________ 20__ року</a:t>
            </a:r>
            <a:endParaRPr kumimoji="0" lang="uk-UA" altLang="uk-UA"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6" name="Таблиця 15"/>
          <p:cNvGraphicFramePr>
            <a:graphicFrameLocks noGrp="1"/>
          </p:cNvGraphicFramePr>
          <p:nvPr>
            <p:extLst>
              <p:ext uri="{D42A27DB-BD31-4B8C-83A1-F6EECF244321}">
                <p14:modId xmlns:p14="http://schemas.microsoft.com/office/powerpoint/2010/main" val="1020925173"/>
              </p:ext>
            </p:extLst>
          </p:nvPr>
        </p:nvGraphicFramePr>
        <p:xfrm>
          <a:off x="2667000" y="7770831"/>
          <a:ext cx="8563292" cy="883920"/>
        </p:xfrm>
        <a:graphic>
          <a:graphicData uri="http://schemas.openxmlformats.org/drawingml/2006/table">
            <a:tbl>
              <a:tblPr>
                <a:tableStyleId>{5C22544A-7EE6-4342-B048-85BDC9FD1C3A}</a:tableStyleId>
              </a:tblPr>
              <a:tblGrid>
                <a:gridCol w="3425847">
                  <a:extLst>
                    <a:ext uri="{9D8B030D-6E8A-4147-A177-3AD203B41FA5}">
                      <a16:colId xmlns:a16="http://schemas.microsoft.com/office/drawing/2014/main" val="20000"/>
                    </a:ext>
                  </a:extLst>
                </a:gridCol>
                <a:gridCol w="2311585">
                  <a:extLst>
                    <a:ext uri="{9D8B030D-6E8A-4147-A177-3AD203B41FA5}">
                      <a16:colId xmlns:a16="http://schemas.microsoft.com/office/drawing/2014/main" val="20001"/>
                    </a:ext>
                  </a:extLst>
                </a:gridCol>
                <a:gridCol w="2825860">
                  <a:extLst>
                    <a:ext uri="{9D8B030D-6E8A-4147-A177-3AD203B41FA5}">
                      <a16:colId xmlns:a16="http://schemas.microsoft.com/office/drawing/2014/main" val="20002"/>
                    </a:ext>
                  </a:extLst>
                </a:gridCol>
              </a:tblGrid>
              <a:tr h="76200">
                <a:tc>
                  <a:txBody>
                    <a:bodyPr/>
                    <a:lstStyle/>
                    <a:p>
                      <a:pPr>
                        <a:spcAft>
                          <a:spcPts val="0"/>
                        </a:spcAft>
                      </a:pPr>
                      <a:r>
                        <a:rPr lang="uk-UA" sz="1200" dirty="0">
                          <a:effectLst/>
                        </a:rPr>
                        <a:t>Голова (атестаційної) комісії</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200">
                          <a:effectLst/>
                        </a:rPr>
                        <a:t>_________________</a:t>
                      </a:r>
                      <a:br>
                        <a:rPr lang="uk-UA" sz="1200">
                          <a:effectLst/>
                        </a:rPr>
                      </a:br>
                      <a:r>
                        <a:rPr lang="uk-UA" sz="1200" baseline="30000">
                          <a:effectLst/>
                        </a:rPr>
                        <a:t>(підпис)</a:t>
                      </a:r>
                      <a:endParaRPr lang="uk-UA" sz="1200">
                        <a:effectLst/>
                        <a:latin typeface="Times New Roman"/>
                        <a:ea typeface="Times New Roman"/>
                      </a:endParaRPr>
                    </a:p>
                  </a:txBody>
                  <a:tcPr marL="68580" marR="68580" marT="0" marB="0" anchor="ctr"/>
                </a:tc>
                <a:tc>
                  <a:txBody>
                    <a:bodyPr/>
                    <a:lstStyle/>
                    <a:p>
                      <a:pPr algn="ctr">
                        <a:spcAft>
                          <a:spcPts val="0"/>
                        </a:spcAft>
                      </a:pPr>
                      <a:r>
                        <a:rPr lang="uk-UA" sz="1200">
                          <a:effectLst/>
                        </a:rPr>
                        <a:t>_______________________</a:t>
                      </a:r>
                      <a:br>
                        <a:rPr lang="uk-UA" sz="1200">
                          <a:effectLst/>
                        </a:rPr>
                      </a:br>
                      <a:r>
                        <a:rPr lang="uk-UA" sz="1200" baseline="30000">
                          <a:effectLst/>
                        </a:rPr>
                        <a:t>(Власне ім'я ПРІЗВИЩЕ)</a:t>
                      </a:r>
                      <a:endParaRPr lang="uk-UA" sz="12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6200">
                <a:tc>
                  <a:txBody>
                    <a:bodyPr/>
                    <a:lstStyle/>
                    <a:p>
                      <a:pPr>
                        <a:spcAft>
                          <a:spcPts val="0"/>
                        </a:spcAft>
                      </a:pPr>
                      <a:r>
                        <a:rPr lang="uk-UA" sz="1200" dirty="0">
                          <a:effectLst/>
                        </a:rPr>
                        <a:t>Секретар (атестаційної) комісії</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200" dirty="0">
                          <a:effectLst/>
                        </a:rPr>
                        <a:t>_________________</a:t>
                      </a:r>
                      <a:br>
                        <a:rPr lang="uk-UA" sz="1200" dirty="0">
                          <a:effectLst/>
                        </a:rPr>
                      </a:br>
                      <a:r>
                        <a:rPr lang="uk-UA" sz="1200" baseline="30000" dirty="0">
                          <a:effectLst/>
                        </a:rPr>
                        <a:t>(підпис)</a:t>
                      </a:r>
                      <a:endParaRPr lang="uk-UA" sz="1200" dirty="0">
                        <a:effectLst/>
                        <a:latin typeface="Times New Roman"/>
                        <a:ea typeface="Times New Roman"/>
                      </a:endParaRPr>
                    </a:p>
                  </a:txBody>
                  <a:tcPr marL="68580" marR="68580" marT="0" marB="0" anchor="ctr"/>
                </a:tc>
                <a:tc>
                  <a:txBody>
                    <a:bodyPr/>
                    <a:lstStyle/>
                    <a:p>
                      <a:pPr algn="ctr">
                        <a:spcAft>
                          <a:spcPts val="0"/>
                        </a:spcAft>
                      </a:pPr>
                      <a:r>
                        <a:rPr lang="uk-UA" sz="1200" dirty="0">
                          <a:effectLst/>
                        </a:rPr>
                        <a:t>_______________________</a:t>
                      </a:r>
                      <a:br>
                        <a:rPr lang="uk-UA" sz="1200" dirty="0">
                          <a:effectLst/>
                        </a:rPr>
                      </a:br>
                      <a:r>
                        <a:rPr lang="uk-UA" sz="1200" baseline="30000" dirty="0">
                          <a:effectLst/>
                        </a:rPr>
                        <a:t>(Власне ім'я ПРІЗВИЩЕ)</a:t>
                      </a:r>
                      <a:endParaRPr lang="uk-UA"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6200">
                <a:tc gridSpan="3">
                  <a:txBody>
                    <a:bodyPr/>
                    <a:lstStyle/>
                    <a:p>
                      <a:pPr>
                        <a:spcAft>
                          <a:spcPts val="0"/>
                        </a:spcAft>
                      </a:pPr>
                      <a:r>
                        <a:rPr lang="uk-UA" sz="1000" dirty="0">
                          <a:effectLst/>
                        </a:rPr>
                        <a:t>Дата розгляду апеляційної заяви "___" ____________ 20__ року</a:t>
                      </a:r>
                      <a:endParaRPr lang="uk-UA" sz="1000" dirty="0">
                        <a:effectLst/>
                        <a:latin typeface="Times New Roman"/>
                        <a:ea typeface="Times New Roman"/>
                      </a:endParaRPr>
                    </a:p>
                  </a:txBody>
                  <a:tcPr marL="68580" marR="68580"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bl>
          </a:graphicData>
        </a:graphic>
      </p:graphicFrame>
      <p:sp>
        <p:nvSpPr>
          <p:cNvPr id="19" name="Rectangle 2"/>
          <p:cNvSpPr>
            <a:spLocks noChangeArrowheads="1"/>
          </p:cNvSpPr>
          <p:nvPr/>
        </p:nvSpPr>
        <p:spPr bwMode="auto">
          <a:xfrm>
            <a:off x="1495425" y="3481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5087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506" y="7770831"/>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a:off x="15285325" y="7770831"/>
            <a:ext cx="2693582" cy="2693582"/>
          </a:xfrm>
          <a:prstGeom prst="rect">
            <a:avLst/>
          </a:prstGeom>
          <a:scene3d>
            <a:camera prst="obliqueTopRight"/>
            <a:lightRig rig="threePt" dir="t"/>
          </a:scene3d>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4478000" y="616055"/>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3886200" y="358867"/>
            <a:ext cx="9448800" cy="478514"/>
          </a:xfrm>
        </p:spPr>
        <p:txBody>
          <a:bodyPr>
            <a:normAutofit fontScale="90000"/>
          </a:bodyPr>
          <a:lstStyle/>
          <a:p>
            <a:pPr>
              <a:lnSpc>
                <a:spcPts val="4387"/>
              </a:lnSpc>
            </a:pPr>
            <a:r>
              <a:rPr lang="uk-UA"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Документи  для атестації</a:t>
            </a:r>
            <a:endParaRPr lang="uk" b="1" dirty="0">
              <a:solidFill>
                <a:srgbClr val="262626"/>
              </a:solidFill>
              <a:latin typeface="Segoe UI"/>
            </a:endParaRPr>
          </a:p>
        </p:txBody>
      </p:sp>
      <p:sp>
        <p:nvSpPr>
          <p:cNvPr id="18" name="Місце для тексту 17"/>
          <p:cNvSpPr>
            <a:spLocks noGrp="1"/>
          </p:cNvSpPr>
          <p:nvPr>
            <p:ph type="body" idx="1"/>
          </p:nvPr>
        </p:nvSpPr>
        <p:spPr>
          <a:xfrm>
            <a:off x="3063192" y="1093078"/>
            <a:ext cx="5105400" cy="492792"/>
          </a:xfrm>
        </p:spPr>
        <p:txBody>
          <a:bodyPr>
            <a:noAutofit/>
          </a:bodyPr>
          <a:lstStyle/>
          <a:p>
            <a:pPr algn="ctr"/>
            <a:r>
              <a:rPr lang="uk-UA" sz="3200"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0" name="Місце для тексту 19"/>
          <p:cNvSpPr>
            <a:spLocks noGrp="1"/>
          </p:cNvSpPr>
          <p:nvPr>
            <p:ph type="body" sz="quarter" idx="3"/>
          </p:nvPr>
        </p:nvSpPr>
        <p:spPr>
          <a:xfrm>
            <a:off x="10744200" y="147769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pic>
        <p:nvPicPr>
          <p:cNvPr id="25" name="Місце для вмісту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
        <p:nvSpPr>
          <p:cNvPr id="26" name="Прямокутник 25"/>
          <p:cNvSpPr/>
          <p:nvPr/>
        </p:nvSpPr>
        <p:spPr>
          <a:xfrm>
            <a:off x="12801600" y="1393509"/>
            <a:ext cx="4265657" cy="384721"/>
          </a:xfrm>
          <a:prstGeom prst="rect">
            <a:avLst/>
          </a:prstGeom>
          <a:solidFill>
            <a:schemeClr val="bg1"/>
          </a:solidFill>
          <a:ln>
            <a:solidFill>
              <a:schemeClr val="bg1"/>
            </a:solidFill>
          </a:ln>
        </p:spPr>
        <p:txBody>
          <a:bodyPr wrap="square" anchor="ctr">
            <a:spAutoFit/>
          </a:bodyPr>
          <a:lstStyle/>
          <a:p>
            <a:pPr marL="342900" indent="-342900" algn="just">
              <a:buFont typeface="Wingdings" panose="05000000000000000000" pitchFamily="2" charset="2"/>
              <a:buChar char="q"/>
            </a:pPr>
            <a:endParaRPr lang="uk-UA" sz="1900" dirty="0">
              <a:latin typeface="Segoe UI" panose="020B0502040204020203" pitchFamily="34" charset="0"/>
              <a:cs typeface="Segoe UI" panose="020B0502040204020203" pitchFamily="34" charset="0"/>
            </a:endParaRPr>
          </a:p>
        </p:txBody>
      </p:sp>
      <p:sp>
        <p:nvSpPr>
          <p:cNvPr id="4" name="Місце для вмісту 3"/>
          <p:cNvSpPr>
            <a:spLocks noGrp="1"/>
          </p:cNvSpPr>
          <p:nvPr>
            <p:ph sz="quarter" idx="4"/>
          </p:nvPr>
        </p:nvSpPr>
        <p:spPr>
          <a:xfrm>
            <a:off x="1163396" y="1601558"/>
            <a:ext cx="16322263" cy="7970504"/>
          </a:xfrm>
        </p:spPr>
        <p:txBody>
          <a:bodyPr>
            <a:noAutofit/>
          </a:bodyPr>
          <a:lstStyle/>
          <a:p>
            <a:pPr marL="0" indent="0" algn="just">
              <a:lnSpc>
                <a:spcPct val="160000"/>
              </a:lnSpc>
              <a:buNone/>
            </a:pPr>
            <a:r>
              <a:rPr lang="uk-UA" sz="2000" b="1" dirty="0">
                <a:latin typeface="Segoe UI" panose="020B0502040204020203" pitchFamily="34" charset="0"/>
                <a:cs typeface="Segoe UI" panose="020B0502040204020203" pitchFamily="34" charset="0"/>
              </a:rPr>
              <a:t>       </a:t>
            </a:r>
            <a:endParaRPr lang="uk-UA" sz="2000" dirty="0">
              <a:latin typeface="Segoe UI" panose="020B0502040204020203" pitchFamily="34" charset="0"/>
              <a:cs typeface="Segoe UI" panose="020B0502040204020203" pitchFamily="34" charset="0"/>
            </a:endParaRPr>
          </a:p>
          <a:p>
            <a:pPr algn="just">
              <a:lnSpc>
                <a:spcPct val="150000"/>
              </a:lnSpc>
            </a:pPr>
            <a:endParaRPr lang="uk-UA" sz="2000" dirty="0">
              <a:latin typeface="Segoe UI" panose="020B0502040204020203" pitchFamily="34" charset="0"/>
              <a:cs typeface="Segoe UI" panose="020B0502040204020203" pitchFamily="34" charset="0"/>
            </a:endParaRPr>
          </a:p>
          <a:p>
            <a:pPr marL="0" indent="0" algn="just">
              <a:lnSpc>
                <a:spcPct val="150000"/>
              </a:lnSpc>
              <a:buNone/>
            </a:pPr>
            <a:endParaRPr lang="uk-UA" sz="2000" dirty="0">
              <a:latin typeface="Segoe UI" panose="020B0502040204020203" pitchFamily="34" charset="0"/>
              <a:cs typeface="Segoe UI" panose="020B0502040204020203" pitchFamily="34" charset="0"/>
            </a:endParaRPr>
          </a:p>
        </p:txBody>
      </p:sp>
      <p:sp>
        <p:nvSpPr>
          <p:cNvPr id="5" name="Прямокутник 4"/>
          <p:cNvSpPr/>
          <p:nvPr/>
        </p:nvSpPr>
        <p:spPr>
          <a:xfrm>
            <a:off x="1777450" y="1943100"/>
            <a:ext cx="14854665" cy="1233671"/>
          </a:xfrm>
          <a:prstGeom prst="rect">
            <a:avLst/>
          </a:prstGeom>
        </p:spPr>
        <p:txBody>
          <a:bodyPr wrap="square">
            <a:spAutoFit/>
          </a:bodyPr>
          <a:lstStyle/>
          <a:p>
            <a:pPr algn="just">
              <a:lnSpc>
                <a:spcPts val="3270"/>
              </a:lnSpc>
              <a:spcAft>
                <a:spcPts val="2306"/>
              </a:spcAft>
            </a:pPr>
            <a:r>
              <a:rPr lang="uk" sz="2000" dirty="0">
                <a:solidFill>
                  <a:srgbClr val="262626"/>
                </a:solidFill>
                <a:latin typeface="Segoe UI"/>
              </a:rPr>
              <a:t> </a:t>
            </a:r>
          </a:p>
          <a:p>
            <a:pPr marL="285750" indent="-285750" algn="just">
              <a:lnSpc>
                <a:spcPts val="3270"/>
              </a:lnSpc>
              <a:spcAft>
                <a:spcPts val="2306"/>
              </a:spcAft>
              <a:buFont typeface="Wingdings" panose="05000000000000000000" pitchFamily="2" charset="2"/>
              <a:buChar char="q"/>
            </a:pPr>
            <a:endParaRPr lang="uk" sz="2000" dirty="0">
              <a:solidFill>
                <a:srgbClr val="262626"/>
              </a:solidFill>
              <a:latin typeface="Segoe UI"/>
            </a:endParaRPr>
          </a:p>
        </p:txBody>
      </p:sp>
      <p:sp>
        <p:nvSpPr>
          <p:cNvPr id="7" name="Прямокутник 6"/>
          <p:cNvSpPr/>
          <p:nvPr/>
        </p:nvSpPr>
        <p:spPr>
          <a:xfrm>
            <a:off x="12420599" y="6972300"/>
            <a:ext cx="5558307" cy="456215"/>
          </a:xfrm>
          <a:prstGeom prst="rect">
            <a:avLst/>
          </a:prstGeom>
        </p:spPr>
        <p:txBody>
          <a:bodyPr wrap="square">
            <a:spAutoFit/>
          </a:bodyPr>
          <a:lstStyle/>
          <a:p>
            <a:pPr algn="just">
              <a:lnSpc>
                <a:spcPct val="150000"/>
              </a:lnSpc>
            </a:pPr>
            <a:r>
              <a:rPr lang="uk-UA" dirty="0">
                <a:solidFill>
                  <a:prstClr val="black"/>
                </a:solidFill>
                <a:latin typeface="Segoe UI" panose="020B0502040204020203" pitchFamily="34" charset="0"/>
                <a:cs typeface="Segoe UI" panose="020B0502040204020203" pitchFamily="34" charset="0"/>
              </a:rPr>
              <a:t> </a:t>
            </a:r>
            <a:endParaRPr lang="uk-UA" dirty="0">
              <a:latin typeface="Segoe UI" panose="020B0502040204020203" pitchFamily="34" charset="0"/>
              <a:cs typeface="Segoe UI" panose="020B0502040204020203" pitchFamily="34" charset="0"/>
            </a:endParaRPr>
          </a:p>
        </p:txBody>
      </p:sp>
      <p:sp>
        <p:nvSpPr>
          <p:cNvPr id="9" name="Прямокутник 8"/>
          <p:cNvSpPr/>
          <p:nvPr/>
        </p:nvSpPr>
        <p:spPr>
          <a:xfrm>
            <a:off x="4191000" y="6972300"/>
            <a:ext cx="4038600" cy="369332"/>
          </a:xfrm>
          <a:prstGeom prst="rect">
            <a:avLst/>
          </a:prstGeom>
        </p:spPr>
        <p:txBody>
          <a:bodyPr wrap="square">
            <a:spAutoFit/>
          </a:bodyPr>
          <a:lstStyle/>
          <a:p>
            <a:pPr algn="ctr"/>
            <a:r>
              <a:rPr lang="uk-UA" dirty="0">
                <a:solidFill>
                  <a:srgbClr val="BF118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endParaRPr lang="uk-UA" b="1" dirty="0">
              <a:solidFill>
                <a:srgbClr val="BF118D"/>
              </a:solidFill>
              <a:latin typeface="Segoe UI" panose="020B0502040204020203" pitchFamily="34" charset="0"/>
              <a:cs typeface="Segoe UI" panose="020B0502040204020203" pitchFamily="34" charset="0"/>
            </a:endParaRPr>
          </a:p>
        </p:txBody>
      </p:sp>
      <p:sp>
        <p:nvSpPr>
          <p:cNvPr id="15" name="Rectangle 2"/>
          <p:cNvSpPr>
            <a:spLocks noChangeArrowheads="1"/>
          </p:cNvSpPr>
          <p:nvPr/>
        </p:nvSpPr>
        <p:spPr bwMode="auto">
          <a:xfrm>
            <a:off x="1777450" y="5494640"/>
            <a:ext cx="15814513" cy="5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744994" y="2173197"/>
            <a:ext cx="7256006" cy="776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152400" algn="r" defTabSz="914400" rtl="0" eaLnBrk="1" fontAlgn="base" latinLnBrk="0" hangingPunct="1">
              <a:lnSpc>
                <a:spcPct val="100000"/>
              </a:lnSpc>
              <a:spcBef>
                <a:spcPct val="0"/>
              </a:spcBef>
              <a:spcAft>
                <a:spcPct val="0"/>
              </a:spcAft>
              <a:buClrTx/>
              <a:buSzTx/>
              <a:buFontTx/>
              <a:buNone/>
              <a:tabLst/>
            </a:pP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Додаток 4</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до Положення про атестацію педагогічних працівників</a:t>
            </a: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sz="1400"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(пункт 2 розділу IV)</a:t>
            </a:r>
            <a:endParaRPr kumimoji="0" lang="uk-UA" altLang="uk-UA" sz="1400"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b="1" i="0" u="none" strike="noStrike" cap="none" normalizeH="0" baseline="0" dirty="0">
              <a:ln>
                <a:noFill/>
              </a:ln>
              <a:solidFill>
                <a:srgbClr val="4F81BD"/>
              </a:solidFill>
              <a:effectLst/>
              <a:latin typeface="Arial" pitchFamily="34" charset="0"/>
              <a:cs typeface="Arial" pitchFamily="34" charset="0"/>
            </a:endParaRPr>
          </a:p>
          <a:p>
            <a:pPr marL="0" marR="0" lvl="0" indent="152400" algn="ctr" defTabSz="914400" rtl="0" eaLnBrk="0" fontAlgn="base" latinLnBrk="0" hangingPunct="0">
              <a:lnSpc>
                <a:spcPct val="100000"/>
              </a:lnSpc>
              <a:spcBef>
                <a:spcPct val="0"/>
              </a:spcBef>
              <a:spcAft>
                <a:spcPct val="0"/>
              </a:spcAft>
              <a:buClrTx/>
              <a:buSzTx/>
              <a:buFontTx/>
              <a:buNone/>
              <a:tabLst/>
            </a:pPr>
            <a:r>
              <a:rPr kumimoji="0" lang="uk-UA" altLang="uk-UA" b="1" i="0" u="none" strike="noStrike" cap="none" normalizeH="0" baseline="0" dirty="0">
                <a:ln>
                  <a:noFill/>
                </a:ln>
                <a:solidFill>
                  <a:srgbClr val="000000"/>
                </a:solidFill>
                <a:effectLst/>
                <a:latin typeface="Arial" pitchFamily="34" charset="0"/>
                <a:cs typeface="Arial" pitchFamily="34" charset="0"/>
              </a:rPr>
              <a:t>АПЕЛЯЦІЙНА ЗАЯВА</a:t>
            </a:r>
            <a:endParaRPr kumimoji="0" lang="uk-UA" altLang="uk-UA" b="1" i="0" u="none" strike="noStrike" cap="none" normalizeH="0" baseline="0" dirty="0">
              <a:ln>
                <a:noFill/>
              </a:ln>
              <a:solidFill>
                <a:srgbClr val="4F81BD"/>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Прошу розглянути апеляцію на рішення атестаційної комісії _____ рівня від "___" ____________ 20__ року</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(найменування закладу освіти, відокремленого структурного підрозділу, органу управління у сфері освіти)</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про ____________________________________________________________________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                                                                (рішення атестаційної комісії, на яке подається апеляція)</a:t>
            </a:r>
            <a:br>
              <a:rPr kumimoji="0" lang="uk-UA" altLang="uk-UA" b="0" i="0" u="none" strike="noStrike" cap="none" normalizeH="0" baseline="3000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та прийняти рішення про __________________________________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____________________________________________________________________</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_________________________</a:t>
            </a:r>
            <a:br>
              <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uk-UA" altLang="uk-UA" b="0" i="0" u="none" strike="noStrike" cap="none" normalizeH="0" baseline="30000" dirty="0">
                <a:ln>
                  <a:noFill/>
                </a:ln>
                <a:solidFill>
                  <a:srgbClr val="000000"/>
                </a:solidFill>
                <a:effectLst/>
                <a:latin typeface="Arial" pitchFamily="34" charset="0"/>
                <a:ea typeface="Times New Roman" pitchFamily="18" charset="0"/>
                <a:cs typeface="Times New Roman" pitchFamily="18" charset="0"/>
              </a:rPr>
              <a:t>(підпис)</a:t>
            </a:r>
            <a:endParaRPr kumimoji="0" lang="uk-UA" altLang="uk-UA" b="0" i="0" u="none" strike="noStrike" cap="none" normalizeH="0" baseline="0" dirty="0">
              <a:ln>
                <a:noFill/>
              </a:ln>
              <a:solidFill>
                <a:schemeClr val="tx1"/>
              </a:solidFill>
              <a:effectLst/>
              <a:latin typeface="Arial" pitchFamily="34"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uk-UA" altLang="uk-UA" b="0" i="0" u="none" strike="noStrike" cap="none" normalizeH="0" baseline="0" dirty="0">
                <a:ln>
                  <a:noFill/>
                </a:ln>
                <a:solidFill>
                  <a:srgbClr val="000000"/>
                </a:solidFill>
                <a:effectLst/>
                <a:latin typeface="Arial" pitchFamily="34" charset="0"/>
                <a:ea typeface="Times New Roman" pitchFamily="18" charset="0"/>
                <a:cs typeface="Times New Roman" pitchFamily="18" charset="0"/>
              </a:rPr>
              <a:t>"___" ____________ 20__ року</a:t>
            </a:r>
            <a:endParaRPr kumimoji="0" lang="uk-UA" altLang="uk-UA"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152400" algn="l" defTabSz="914400" rtl="0" eaLnBrk="0" fontAlgn="base" latinLnBrk="0" hangingPunct="0">
              <a:lnSpc>
                <a:spcPct val="100000"/>
              </a:lnSpc>
              <a:spcBef>
                <a:spcPct val="0"/>
              </a:spcBef>
              <a:spcAft>
                <a:spcPct val="0"/>
              </a:spcAft>
              <a:buClrTx/>
              <a:buSzTx/>
              <a:buFontTx/>
              <a:buNone/>
              <a:tabLst/>
            </a:pPr>
            <a:br>
              <a:rPr kumimoji="0" lang="uk-UA" altLang="uk-UA"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br>
              <a:rPr kumimoji="0" lang="uk-UA" altLang="uk-UA"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dirty="0">
              <a:ln>
                <a:noFill/>
              </a:ln>
              <a:solidFill>
                <a:schemeClr val="tx1"/>
              </a:solidFill>
              <a:effectLst/>
              <a:latin typeface="Arial" pitchFamily="34" charset="0"/>
              <a:cs typeface="Arial" pitchFamily="34" charset="0"/>
            </a:endParaRPr>
          </a:p>
        </p:txBody>
      </p:sp>
      <p:sp>
        <p:nvSpPr>
          <p:cNvPr id="22" name="Прямокутник 21"/>
          <p:cNvSpPr/>
          <p:nvPr/>
        </p:nvSpPr>
        <p:spPr>
          <a:xfrm>
            <a:off x="9684705" y="2400300"/>
            <a:ext cx="7765095" cy="5509200"/>
          </a:xfrm>
          <a:prstGeom prst="rect">
            <a:avLst/>
          </a:prstGeom>
        </p:spPr>
        <p:txBody>
          <a:bodyPr wrap="square">
            <a:spAutoFit/>
          </a:bodyPr>
          <a:lstStyle/>
          <a:p>
            <a:pPr lvl="0" indent="152400" algn="r" fontAlgn="base">
              <a:spcBef>
                <a:spcPct val="0"/>
              </a:spcBef>
              <a:spcAft>
                <a:spcPct val="0"/>
              </a:spcAft>
            </a:pPr>
            <a:r>
              <a:rPr lang="uk-UA" altLang="uk-UA" sz="1400" dirty="0">
                <a:solidFill>
                  <a:srgbClr val="000000"/>
                </a:solidFill>
                <a:latin typeface="Arial" pitchFamily="34" charset="0"/>
                <a:ea typeface="Times New Roman" pitchFamily="18" charset="0"/>
                <a:cs typeface="Times New Roman" pitchFamily="18" charset="0"/>
              </a:rPr>
              <a:t>Додаток 5</a:t>
            </a:r>
            <a:br>
              <a:rPr lang="uk-UA" altLang="uk-UA" sz="1400" dirty="0">
                <a:latin typeface="Arial" pitchFamily="34" charset="0"/>
                <a:ea typeface="Times New Roman" pitchFamily="18" charset="0"/>
                <a:cs typeface="Arial" pitchFamily="34" charset="0"/>
              </a:rPr>
            </a:br>
            <a:r>
              <a:rPr lang="uk-UA" altLang="uk-UA" sz="1400" dirty="0">
                <a:solidFill>
                  <a:srgbClr val="000000"/>
                </a:solidFill>
                <a:latin typeface="Arial" pitchFamily="34" charset="0"/>
                <a:ea typeface="Times New Roman" pitchFamily="18" charset="0"/>
                <a:cs typeface="Times New Roman" pitchFamily="18" charset="0"/>
              </a:rPr>
              <a:t>до Положення про атестацію педагогічних працівників</a:t>
            </a:r>
            <a:br>
              <a:rPr lang="uk-UA" altLang="uk-UA" sz="1400" dirty="0">
                <a:latin typeface="Arial" pitchFamily="34" charset="0"/>
                <a:ea typeface="Times New Roman" pitchFamily="18" charset="0"/>
                <a:cs typeface="Arial" pitchFamily="34" charset="0"/>
              </a:rPr>
            </a:br>
            <a:r>
              <a:rPr lang="uk-UA" altLang="uk-UA" sz="1400" dirty="0">
                <a:solidFill>
                  <a:srgbClr val="000000"/>
                </a:solidFill>
                <a:latin typeface="Arial" pitchFamily="34" charset="0"/>
                <a:ea typeface="Times New Roman" pitchFamily="18" charset="0"/>
                <a:cs typeface="Times New Roman" pitchFamily="18" charset="0"/>
              </a:rPr>
              <a:t>(пункт 5 розділу IV)</a:t>
            </a:r>
            <a:endParaRPr lang="uk-UA" altLang="uk-UA" sz="1400" b="1" dirty="0">
              <a:solidFill>
                <a:srgbClr val="4F81BD"/>
              </a:solidFill>
              <a:latin typeface="Arial" pitchFamily="34" charset="0"/>
              <a:cs typeface="Arial" pitchFamily="34" charset="0"/>
            </a:endParaRPr>
          </a:p>
          <a:p>
            <a:pPr lvl="0" indent="152400" algn="ctr" eaLnBrk="0" fontAlgn="base" hangingPunct="0">
              <a:spcBef>
                <a:spcPct val="0"/>
              </a:spcBef>
              <a:spcAft>
                <a:spcPct val="0"/>
              </a:spcAft>
            </a:pPr>
            <a:r>
              <a:rPr lang="uk-UA" altLang="uk-UA" b="1" dirty="0">
                <a:solidFill>
                  <a:srgbClr val="000000"/>
                </a:solidFill>
                <a:latin typeface="Arial" pitchFamily="34" charset="0"/>
                <a:cs typeface="Arial" pitchFamily="34" charset="0"/>
              </a:rPr>
              <a:t>Витяг з протоколу</a:t>
            </a:r>
            <a:br>
              <a:rPr lang="uk-UA" altLang="uk-UA" b="1" dirty="0">
                <a:solidFill>
                  <a:srgbClr val="4F81BD"/>
                </a:solidFill>
                <a:latin typeface="Arial" pitchFamily="34" charset="0"/>
                <a:cs typeface="Arial" pitchFamily="34" charset="0"/>
              </a:rPr>
            </a:br>
            <a:r>
              <a:rPr lang="uk-UA" altLang="uk-UA" b="1" dirty="0">
                <a:solidFill>
                  <a:srgbClr val="000000"/>
                </a:solidFill>
                <a:latin typeface="Arial" pitchFamily="34" charset="0"/>
                <a:cs typeface="Arial" pitchFamily="34" charset="0"/>
              </a:rPr>
              <a:t>засідання щодо розгляду апеляційної заяви</a:t>
            </a:r>
            <a:endParaRPr lang="uk-UA" altLang="uk-UA" b="1" dirty="0">
              <a:solidFill>
                <a:srgbClr val="4F81BD"/>
              </a:solidFill>
              <a:latin typeface="Arial" pitchFamily="34" charset="0"/>
              <a:cs typeface="Arial" pitchFamily="34" charset="0"/>
            </a:endParaRPr>
          </a:p>
          <a:p>
            <a:pPr lvl="0" indent="152400" eaLnBrk="0" fontAlgn="base" hangingPunct="0">
              <a:spcBef>
                <a:spcPct val="0"/>
              </a:spcBef>
              <a:spcAft>
                <a:spcPct val="0"/>
              </a:spcAft>
            </a:pPr>
            <a:r>
              <a:rPr lang="uk-UA" altLang="uk-UA" dirty="0">
                <a:solidFill>
                  <a:srgbClr val="000000"/>
                </a:solidFill>
                <a:latin typeface="Arial" pitchFamily="34" charset="0"/>
                <a:ea typeface="Times New Roman" pitchFamily="18" charset="0"/>
                <a:cs typeface="Times New Roman" pitchFamily="18" charset="0"/>
              </a:rPr>
              <a:t>Атестаційна комісія ___ рівня розглянула апеляційну заяву __________________________________</a:t>
            </a:r>
            <a:br>
              <a:rPr lang="uk-UA" altLang="uk-UA" dirty="0">
                <a:latin typeface="Arial" pitchFamily="34" charset="0"/>
                <a:ea typeface="Times New Roman" pitchFamily="18" charset="0"/>
                <a:cs typeface="Arial" pitchFamily="34" charset="0"/>
              </a:rPr>
            </a:br>
            <a:r>
              <a:rPr lang="uk-UA" altLang="uk-UA" dirty="0">
                <a:solidFill>
                  <a:srgbClr val="000000"/>
                </a:solidFill>
                <a:latin typeface="Arial" pitchFamily="34" charset="0"/>
                <a:ea typeface="Times New Roman" pitchFamily="18" charset="0"/>
                <a:cs typeface="Times New Roman" pitchFamily="18" charset="0"/>
              </a:rPr>
              <a:t>____________________________________________________</a:t>
            </a:r>
            <a:br>
              <a:rPr lang="uk-UA" altLang="uk-UA" dirty="0">
                <a:latin typeface="Arial" pitchFamily="34" charset="0"/>
                <a:ea typeface="Times New Roman" pitchFamily="18" charset="0"/>
                <a:cs typeface="Arial" pitchFamily="34" charset="0"/>
              </a:rPr>
            </a:br>
            <a:r>
              <a:rPr lang="uk-UA" altLang="uk-UA" baseline="30000" dirty="0">
                <a:solidFill>
                  <a:srgbClr val="000000"/>
                </a:solidFill>
                <a:latin typeface="Arial" pitchFamily="34" charset="0"/>
                <a:ea typeface="Times New Roman" pitchFamily="18" charset="0"/>
                <a:cs typeface="Times New Roman" pitchFamily="18" charset="0"/>
              </a:rPr>
              <a:t>            (прізвище, ім'я, по батькові (за наявності) педагогічного працівника, який подав заяву)</a:t>
            </a:r>
            <a:br>
              <a:rPr lang="uk-UA" altLang="uk-UA" dirty="0">
                <a:latin typeface="Arial" pitchFamily="34" charset="0"/>
                <a:ea typeface="Times New Roman" pitchFamily="18" charset="0"/>
                <a:cs typeface="Arial" pitchFamily="34" charset="0"/>
              </a:rPr>
            </a:br>
            <a:r>
              <a:rPr lang="uk-UA" altLang="uk-UA" dirty="0">
                <a:solidFill>
                  <a:srgbClr val="000000"/>
                </a:solidFill>
                <a:latin typeface="Arial" pitchFamily="34" charset="0"/>
                <a:ea typeface="Times New Roman" pitchFamily="18" charset="0"/>
                <a:cs typeface="Times New Roman" pitchFamily="18" charset="0"/>
              </a:rPr>
              <a:t>на рішення атестаційної комісії ___ рівня __________________________________</a:t>
            </a:r>
            <a:br>
              <a:rPr lang="uk-UA" altLang="uk-UA" dirty="0">
                <a:latin typeface="Arial" pitchFamily="34" charset="0"/>
                <a:ea typeface="Times New Roman" pitchFamily="18" charset="0"/>
                <a:cs typeface="Arial" pitchFamily="34" charset="0"/>
              </a:rPr>
            </a:br>
            <a:r>
              <a:rPr lang="uk-UA" altLang="uk-UA" dirty="0">
                <a:solidFill>
                  <a:srgbClr val="000000"/>
                </a:solidFill>
                <a:latin typeface="Arial" pitchFamily="34" charset="0"/>
                <a:ea typeface="Times New Roman" pitchFamily="18" charset="0"/>
                <a:cs typeface="Times New Roman" pitchFamily="18" charset="0"/>
              </a:rPr>
              <a:t>___________________________________________________</a:t>
            </a:r>
            <a:br>
              <a:rPr lang="uk-UA" altLang="uk-UA" dirty="0">
                <a:latin typeface="Arial" pitchFamily="34" charset="0"/>
                <a:ea typeface="Times New Roman" pitchFamily="18" charset="0"/>
                <a:cs typeface="Arial" pitchFamily="34" charset="0"/>
              </a:rPr>
            </a:br>
            <a:r>
              <a:rPr lang="uk-UA" altLang="uk-UA" baseline="30000" dirty="0">
                <a:solidFill>
                  <a:srgbClr val="000000"/>
                </a:solidFill>
                <a:latin typeface="Arial" pitchFamily="34" charset="0"/>
                <a:ea typeface="Times New Roman" pitchFamily="18" charset="0"/>
                <a:cs typeface="Times New Roman" pitchFamily="18" charset="0"/>
              </a:rPr>
              <a:t>                                (найменування закладу освіти, установи у сфері освіти)</a:t>
            </a:r>
            <a:br>
              <a:rPr lang="uk-UA" altLang="uk-UA" dirty="0">
                <a:latin typeface="Arial" pitchFamily="34" charset="0"/>
                <a:ea typeface="Times New Roman" pitchFamily="18" charset="0"/>
                <a:cs typeface="Arial" pitchFamily="34" charset="0"/>
              </a:rPr>
            </a:br>
            <a:r>
              <a:rPr lang="uk-UA" altLang="uk-UA" dirty="0">
                <a:solidFill>
                  <a:srgbClr val="000000"/>
                </a:solidFill>
                <a:latin typeface="Arial" pitchFamily="34" charset="0"/>
                <a:ea typeface="Times New Roman" pitchFamily="18" charset="0"/>
                <a:cs typeface="Times New Roman" pitchFamily="18" charset="0"/>
              </a:rPr>
              <a:t>і прийняла рішення: ____________________________________________________</a:t>
            </a:r>
            <a:br>
              <a:rPr lang="uk-UA" altLang="uk-UA" dirty="0">
                <a:latin typeface="Arial" pitchFamily="34" charset="0"/>
                <a:ea typeface="Times New Roman" pitchFamily="18" charset="0"/>
                <a:cs typeface="Arial" pitchFamily="34" charset="0"/>
              </a:rPr>
            </a:br>
            <a:r>
              <a:rPr lang="uk-UA" altLang="uk-UA" baseline="30000" dirty="0">
                <a:solidFill>
                  <a:srgbClr val="000000"/>
                </a:solidFill>
                <a:latin typeface="Arial" pitchFamily="34" charset="0"/>
                <a:ea typeface="Times New Roman" pitchFamily="18" charset="0"/>
                <a:cs typeface="Times New Roman" pitchFamily="18" charset="0"/>
              </a:rPr>
              <a:t>(задовольнити апеляційну заяву, залишити рішення атестаційної комісії, дії якої оскаржуються, без змін)</a:t>
            </a:r>
            <a:endParaRPr lang="uk-UA" altLang="uk-UA" dirty="0">
              <a:latin typeface="Arial" pitchFamily="34" charset="0"/>
              <a:cs typeface="Arial" pitchFamily="34" charset="0"/>
            </a:endParaRPr>
          </a:p>
          <a:p>
            <a:pPr lvl="0" indent="152400" eaLnBrk="0" fontAlgn="base" hangingPunct="0">
              <a:spcBef>
                <a:spcPct val="0"/>
              </a:spcBef>
              <a:spcAft>
                <a:spcPct val="0"/>
              </a:spcAft>
            </a:pPr>
            <a:br>
              <a:rPr lang="uk-UA" altLang="uk-UA" sz="1050" dirty="0">
                <a:latin typeface="Arial" pitchFamily="34" charset="0"/>
                <a:ea typeface="Times New Roman" pitchFamily="18" charset="0"/>
                <a:cs typeface="Arial" pitchFamily="34" charset="0"/>
              </a:rPr>
            </a:br>
            <a:br>
              <a:rPr lang="uk-UA" altLang="uk-UA" sz="1050" dirty="0">
                <a:latin typeface="Arial" pitchFamily="34" charset="0"/>
                <a:ea typeface="Times New Roman" pitchFamily="18" charset="0"/>
                <a:cs typeface="Arial" pitchFamily="34" charset="0"/>
              </a:rPr>
            </a:br>
            <a:endParaRPr lang="uk-UA" altLang="uk-UA" sz="1400" dirty="0">
              <a:latin typeface="Arial" pitchFamily="34" charset="0"/>
              <a:cs typeface="Arial" pitchFamily="34" charset="0"/>
            </a:endParaRPr>
          </a:p>
          <a:p>
            <a:pPr lvl="0" indent="152400" eaLnBrk="0" fontAlgn="base" hangingPunct="0">
              <a:spcBef>
                <a:spcPct val="0"/>
              </a:spcBef>
              <a:spcAft>
                <a:spcPct val="0"/>
              </a:spcAft>
            </a:pPr>
            <a:br>
              <a:rPr lang="uk-UA" altLang="uk-UA" sz="1050" dirty="0">
                <a:latin typeface="Arial" pitchFamily="34" charset="0"/>
                <a:ea typeface="Times New Roman" pitchFamily="18" charset="0"/>
                <a:cs typeface="Arial" pitchFamily="34" charset="0"/>
              </a:rPr>
            </a:br>
            <a:br>
              <a:rPr lang="uk-UA" altLang="uk-UA" sz="1050" dirty="0">
                <a:latin typeface="Arial" pitchFamily="34" charset="0"/>
                <a:ea typeface="Times New Roman" pitchFamily="18" charset="0"/>
                <a:cs typeface="Arial" pitchFamily="34" charset="0"/>
              </a:rPr>
            </a:br>
            <a:endParaRPr lang="uk-UA" altLang="uk-UA" sz="2000" dirty="0">
              <a:latin typeface="Arial" pitchFamily="34" charset="0"/>
              <a:cs typeface="Arial" pitchFamily="34" charset="0"/>
            </a:endParaRPr>
          </a:p>
        </p:txBody>
      </p:sp>
      <p:graphicFrame>
        <p:nvGraphicFramePr>
          <p:cNvPr id="23" name="Таблиця 22"/>
          <p:cNvGraphicFramePr>
            <a:graphicFrameLocks noGrp="1"/>
          </p:cNvGraphicFramePr>
          <p:nvPr>
            <p:extLst>
              <p:ext uri="{D42A27DB-BD31-4B8C-83A1-F6EECF244321}">
                <p14:modId xmlns:p14="http://schemas.microsoft.com/office/powerpoint/2010/main" val="3405180022"/>
              </p:ext>
            </p:extLst>
          </p:nvPr>
        </p:nvGraphicFramePr>
        <p:xfrm>
          <a:off x="9829800" y="6906924"/>
          <a:ext cx="6153785" cy="2194560"/>
        </p:xfrm>
        <a:graphic>
          <a:graphicData uri="http://schemas.openxmlformats.org/drawingml/2006/table">
            <a:tbl>
              <a:tblPr>
                <a:tableStyleId>{5C22544A-7EE6-4342-B048-85BDC9FD1C3A}</a:tableStyleId>
              </a:tblPr>
              <a:tblGrid>
                <a:gridCol w="2461895">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2030730">
                  <a:extLst>
                    <a:ext uri="{9D8B030D-6E8A-4147-A177-3AD203B41FA5}">
                      <a16:colId xmlns:a16="http://schemas.microsoft.com/office/drawing/2014/main" val="20002"/>
                    </a:ext>
                  </a:extLst>
                </a:gridCol>
              </a:tblGrid>
              <a:tr h="76200">
                <a:tc>
                  <a:txBody>
                    <a:bodyPr/>
                    <a:lstStyle/>
                    <a:p>
                      <a:pPr>
                        <a:spcAft>
                          <a:spcPts val="0"/>
                        </a:spcAft>
                      </a:pPr>
                      <a:r>
                        <a:rPr lang="uk-UA" sz="1800" dirty="0">
                          <a:effectLst/>
                        </a:rPr>
                        <a:t>Голова (атестаційної) комісії</a:t>
                      </a:r>
                      <a:endParaRPr lang="uk-UA" sz="1800" dirty="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a:t>
                      </a:r>
                      <a:br>
                        <a:rPr lang="uk-UA" sz="1800">
                          <a:effectLst/>
                        </a:rPr>
                      </a:br>
                      <a:r>
                        <a:rPr lang="uk-UA" sz="1800" baseline="30000">
                          <a:effectLst/>
                        </a:rPr>
                        <a:t>(підпис)</a:t>
                      </a:r>
                      <a:endParaRPr lang="uk-UA" sz="180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_______________________</a:t>
                      </a:r>
                      <a:br>
                        <a:rPr lang="uk-UA" sz="1800">
                          <a:effectLst/>
                        </a:rPr>
                      </a:br>
                      <a:r>
                        <a:rPr lang="uk-UA" sz="1800" baseline="30000">
                          <a:effectLst/>
                        </a:rPr>
                        <a:t>(Власне ім'я ПРІЗВИЩЕ)</a:t>
                      </a:r>
                      <a:endParaRPr lang="uk-UA" sz="18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6200">
                <a:tc>
                  <a:txBody>
                    <a:bodyPr/>
                    <a:lstStyle/>
                    <a:p>
                      <a:pPr>
                        <a:spcAft>
                          <a:spcPts val="0"/>
                        </a:spcAft>
                      </a:pPr>
                      <a:r>
                        <a:rPr lang="uk-UA" sz="1800" dirty="0">
                          <a:effectLst/>
                        </a:rPr>
                        <a:t>Секретар (атестаційної) комісії</a:t>
                      </a:r>
                      <a:endParaRPr lang="uk-UA" sz="1800" dirty="0">
                        <a:effectLst/>
                        <a:latin typeface="Times New Roman"/>
                        <a:ea typeface="Times New Roman"/>
                      </a:endParaRPr>
                    </a:p>
                  </a:txBody>
                  <a:tcPr marL="68580" marR="68580" marT="0" marB="0" anchor="ctr"/>
                </a:tc>
                <a:tc>
                  <a:txBody>
                    <a:bodyPr/>
                    <a:lstStyle/>
                    <a:p>
                      <a:pPr algn="ctr">
                        <a:spcAft>
                          <a:spcPts val="0"/>
                        </a:spcAft>
                      </a:pPr>
                      <a:r>
                        <a:rPr lang="uk-UA" sz="1800" dirty="0">
                          <a:effectLst/>
                        </a:rPr>
                        <a:t>_________________</a:t>
                      </a:r>
                      <a:br>
                        <a:rPr lang="uk-UA" sz="1800" dirty="0">
                          <a:effectLst/>
                        </a:rPr>
                      </a:br>
                      <a:r>
                        <a:rPr lang="uk-UA" sz="1800" baseline="30000" dirty="0">
                          <a:effectLst/>
                        </a:rPr>
                        <a:t>(підпис)</a:t>
                      </a:r>
                      <a:endParaRPr lang="uk-UA" sz="1800" dirty="0">
                        <a:effectLst/>
                        <a:latin typeface="Times New Roman"/>
                        <a:ea typeface="Times New Roman"/>
                      </a:endParaRPr>
                    </a:p>
                  </a:txBody>
                  <a:tcPr marL="68580" marR="68580" marT="0" marB="0" anchor="ctr"/>
                </a:tc>
                <a:tc>
                  <a:txBody>
                    <a:bodyPr/>
                    <a:lstStyle/>
                    <a:p>
                      <a:pPr algn="ctr">
                        <a:spcAft>
                          <a:spcPts val="0"/>
                        </a:spcAft>
                      </a:pPr>
                      <a:r>
                        <a:rPr lang="uk-UA" sz="1800">
                          <a:effectLst/>
                        </a:rPr>
                        <a:t>_______________________</a:t>
                      </a:r>
                      <a:br>
                        <a:rPr lang="uk-UA" sz="1800">
                          <a:effectLst/>
                        </a:rPr>
                      </a:br>
                      <a:r>
                        <a:rPr lang="uk-UA" sz="1800" baseline="30000">
                          <a:effectLst/>
                        </a:rPr>
                        <a:t>(Власне ім'я ПРІЗВИЩЕ)</a:t>
                      </a:r>
                      <a:endParaRPr lang="uk-UA" sz="18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6200">
                <a:tc gridSpan="3">
                  <a:txBody>
                    <a:bodyPr/>
                    <a:lstStyle/>
                    <a:p>
                      <a:pPr>
                        <a:spcAft>
                          <a:spcPts val="0"/>
                        </a:spcAft>
                      </a:pPr>
                      <a:r>
                        <a:rPr lang="uk-UA" sz="1800" dirty="0">
                          <a:effectLst/>
                        </a:rPr>
                        <a:t>Дата розгляду апеляційної заяви "___" ____________ 20__ року</a:t>
                      </a:r>
                      <a:endParaRPr lang="uk-UA" sz="1800" dirty="0">
                        <a:effectLst/>
                        <a:latin typeface="Times New Roman"/>
                        <a:ea typeface="Times New Roman"/>
                      </a:endParaRPr>
                    </a:p>
                  </a:txBody>
                  <a:tcPr marL="68580" marR="68580"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2"/>
                  </a:ext>
                </a:extLst>
              </a:tr>
            </a:tbl>
          </a:graphicData>
        </a:graphic>
      </p:graphicFrame>
      <p:sp>
        <p:nvSpPr>
          <p:cNvPr id="24" name="Rectangle 3"/>
          <p:cNvSpPr>
            <a:spLocks noChangeArrowheads="1"/>
          </p:cNvSpPr>
          <p:nvPr/>
        </p:nvSpPr>
        <p:spPr bwMode="auto">
          <a:xfrm>
            <a:off x="1495425" y="3481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br>
              <a:rPr kumimoji="0" lang="uk-UA" altLang="uk-UA" sz="10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uk-UA" altLang="uk-UA"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4738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BE14"/>
        </a:solidFill>
        <a:effectLst/>
      </p:bgPr>
    </p:bg>
    <p:spTree>
      <p:nvGrpSpPr>
        <p:cNvPr id="1" name=""/>
        <p:cNvGrpSpPr/>
        <p:nvPr/>
      </p:nvGrpSpPr>
      <p:grpSpPr>
        <a:xfrm>
          <a:off x="0" y="0"/>
          <a:ext cx="0" cy="0"/>
          <a:chOff x="0" y="0"/>
          <a:chExt cx="0" cy="0"/>
        </a:xfrm>
      </p:grpSpPr>
      <p:grpSp>
        <p:nvGrpSpPr>
          <p:cNvPr id="2" name="Group 2"/>
          <p:cNvGrpSpPr/>
          <p:nvPr/>
        </p:nvGrpSpPr>
        <p:grpSpPr>
          <a:xfrm>
            <a:off x="1752600" y="3195693"/>
            <a:ext cx="14859000" cy="2429370"/>
            <a:chOff x="-1364428" y="95250"/>
            <a:chExt cx="19812000" cy="3239160"/>
          </a:xfrm>
        </p:grpSpPr>
        <p:sp>
          <p:nvSpPr>
            <p:cNvPr id="3" name="TextBox 3"/>
            <p:cNvSpPr txBox="1"/>
            <p:nvPr/>
          </p:nvSpPr>
          <p:spPr>
            <a:xfrm>
              <a:off x="0" y="95250"/>
              <a:ext cx="16981544" cy="1804425"/>
            </a:xfrm>
            <a:prstGeom prst="rect">
              <a:avLst/>
            </a:prstGeom>
          </p:spPr>
          <p:txBody>
            <a:bodyPr lIns="0" tIns="0" rIns="0" bIns="0" rtlCol="0" anchor="t">
              <a:spAutoFit/>
            </a:bodyPr>
            <a:lstStyle/>
            <a:p>
              <a:pPr algn="ctr">
                <a:lnSpc>
                  <a:spcPts val="11440"/>
                </a:lnSpc>
              </a:pPr>
              <a:r>
                <a:rPr lang="en-US" sz="8800" dirty="0" err="1">
                  <a:solidFill>
                    <a:srgbClr val="C00000"/>
                  </a:solidFill>
                  <a:latin typeface="Didact Gothic Bold"/>
                </a:rPr>
                <a:t>Дякую</a:t>
              </a:r>
              <a:r>
                <a:rPr lang="en-US" sz="8800" dirty="0">
                  <a:solidFill>
                    <a:srgbClr val="C00000"/>
                  </a:solidFill>
                  <a:latin typeface="Didact Gothic Bold"/>
                </a:rPr>
                <a:t> </a:t>
              </a:r>
              <a:r>
                <a:rPr lang="en-US" sz="8800" dirty="0" err="1">
                  <a:solidFill>
                    <a:srgbClr val="C00000"/>
                  </a:solidFill>
                  <a:latin typeface="Didact Gothic Bold"/>
                </a:rPr>
                <a:t>за</a:t>
              </a:r>
              <a:r>
                <a:rPr lang="en-US" sz="8800" dirty="0">
                  <a:solidFill>
                    <a:srgbClr val="C00000"/>
                  </a:solidFill>
                  <a:latin typeface="Didact Gothic Bold"/>
                </a:rPr>
                <a:t> </a:t>
              </a:r>
              <a:r>
                <a:rPr lang="en-US" sz="8800" dirty="0" err="1">
                  <a:solidFill>
                    <a:srgbClr val="C00000"/>
                  </a:solidFill>
                  <a:latin typeface="Didact Gothic Bold"/>
                </a:rPr>
                <a:t>увагу</a:t>
              </a:r>
              <a:r>
                <a:rPr lang="en-US" sz="8800" dirty="0">
                  <a:solidFill>
                    <a:srgbClr val="C00000"/>
                  </a:solidFill>
                  <a:latin typeface="Didact Gothic Bold"/>
                </a:rPr>
                <a:t>!</a:t>
              </a:r>
            </a:p>
          </p:txBody>
        </p:sp>
        <p:sp>
          <p:nvSpPr>
            <p:cNvPr id="4" name="TextBox 4"/>
            <p:cNvSpPr txBox="1"/>
            <p:nvPr/>
          </p:nvSpPr>
          <p:spPr>
            <a:xfrm>
              <a:off x="-1364428" y="2616265"/>
              <a:ext cx="19812000" cy="718145"/>
            </a:xfrm>
            <a:prstGeom prst="rect">
              <a:avLst/>
            </a:prstGeom>
          </p:spPr>
          <p:txBody>
            <a:bodyPr wrap="square" lIns="0" tIns="0" rIns="0" bIns="0" rtlCol="0" anchor="t">
              <a:spAutoFit/>
            </a:bodyPr>
            <a:lstStyle/>
            <a:p>
              <a:pPr algn="ctr">
                <a:lnSpc>
                  <a:spcPts val="4160"/>
                </a:lnSpc>
              </a:pPr>
              <a:r>
                <a:rPr lang="uk-UA" sz="4000" b="1" dirty="0">
                  <a:latin typeface="Didact Gothic"/>
                </a:rPr>
                <a:t> </a:t>
              </a:r>
              <a:endParaRPr lang="en-US" sz="4000" b="1" dirty="0">
                <a:latin typeface="Didact Gothic"/>
              </a:endParaRPr>
            </a:p>
          </p:txBody>
        </p:sp>
      </p:grpSp>
      <p:sp>
        <p:nvSpPr>
          <p:cNvPr id="5" name="TextBox 5"/>
          <p:cNvSpPr txBox="1"/>
          <p:nvPr/>
        </p:nvSpPr>
        <p:spPr>
          <a:xfrm>
            <a:off x="14008088" y="827495"/>
            <a:ext cx="3251212" cy="748859"/>
          </a:xfrm>
          <a:prstGeom prst="rect">
            <a:avLst/>
          </a:prstGeom>
        </p:spPr>
        <p:txBody>
          <a:bodyPr lIns="0" tIns="0" rIns="0" bIns="0" rtlCol="0" anchor="t">
            <a:spAutoFit/>
          </a:bodyPr>
          <a:lstStyle/>
          <a:p>
            <a:pPr marL="0" lvl="1" indent="0" algn="r">
              <a:lnSpc>
                <a:spcPts val="1960"/>
              </a:lnSpc>
              <a:spcBef>
                <a:spcPct val="0"/>
              </a:spcBef>
            </a:pPr>
            <a:r>
              <a:rPr lang="uk-UA" sz="1400" spc="210" dirty="0">
                <a:solidFill>
                  <a:srgbClr val="202020"/>
                </a:solidFill>
                <a:latin typeface="Didact Gothic"/>
              </a:rPr>
              <a:t>Центр професійного розвитку педагогічних працівників </a:t>
            </a:r>
            <a:r>
              <a:rPr lang="uk-UA" sz="1400" spc="210" dirty="0" err="1">
                <a:solidFill>
                  <a:srgbClr val="202020"/>
                </a:solidFill>
                <a:latin typeface="Didact Gothic"/>
              </a:rPr>
              <a:t>м.Львова</a:t>
            </a:r>
            <a:endParaRPr lang="en-US" sz="1400" spc="210" dirty="0">
              <a:solidFill>
                <a:srgbClr val="202020"/>
              </a:solidFill>
              <a:latin typeface="Didact Gothic"/>
            </a:endParaRPr>
          </a:p>
        </p:txBody>
      </p:sp>
    </p:spTree>
    <p:extLst>
      <p:ext uri="{BB962C8B-B14F-4D97-AF65-F5344CB8AC3E}">
        <p14:creationId xmlns:p14="http://schemas.microsoft.com/office/powerpoint/2010/main" val="65753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328106" y="7124700"/>
            <a:ext cx="2743027" cy="2743027"/>
          </a:xfrm>
          <a:prstGeom prst="rect">
            <a:avLst/>
          </a:prstGeom>
        </p:spPr>
      </p:pic>
      <p:pic>
        <p:nvPicPr>
          <p:cNvPr id="3" name="Picture 3"/>
          <p:cNvPicPr>
            <a:picLocks noChangeAspect="1"/>
          </p:cNvPicPr>
          <p:nvPr/>
        </p:nvPicPr>
        <p:blipFill>
          <a:blip r:embed="rId3"/>
          <a:srcRect/>
          <a:stretch>
            <a:fillRect/>
          </a:stretch>
        </p:blipFill>
        <p:spPr>
          <a:xfrm rot="9654897">
            <a:off x="264373" y="3342714"/>
            <a:ext cx="2442837" cy="1221418"/>
          </a:xfrm>
          <a:prstGeom prst="rect">
            <a:avLst/>
          </a:prstGeom>
        </p:spPr>
      </p:pic>
      <p:pic>
        <p:nvPicPr>
          <p:cNvPr id="4" name="Picture 4"/>
          <p:cNvPicPr>
            <a:picLocks noChangeAspect="1"/>
          </p:cNvPicPr>
          <p:nvPr/>
        </p:nvPicPr>
        <p:blipFill>
          <a:blip r:embed="rId4"/>
          <a:srcRect/>
          <a:stretch>
            <a:fillRect/>
          </a:stretch>
        </p:blipFill>
        <p:spPr>
          <a:xfrm rot="-5400000">
            <a:off x="131824" y="3991524"/>
            <a:ext cx="2517728" cy="2517728"/>
          </a:xfrm>
          <a:prstGeom prst="rect">
            <a:avLst/>
          </a:prstGeom>
        </p:spPr>
      </p:pic>
      <p:pic>
        <p:nvPicPr>
          <p:cNvPr id="5" name="Picture 5"/>
          <p:cNvPicPr>
            <a:picLocks noChangeAspect="1"/>
          </p:cNvPicPr>
          <p:nvPr/>
        </p:nvPicPr>
        <p:blipFill>
          <a:blip r:embed="rId5"/>
          <a:srcRect/>
          <a:stretch>
            <a:fillRect/>
          </a:stretch>
        </p:blipFill>
        <p:spPr>
          <a:xfrm>
            <a:off x="15087600" y="-513239"/>
            <a:ext cx="3584528" cy="3584528"/>
          </a:xfrm>
          <a:prstGeom prst="rect">
            <a:avLst/>
          </a:prstGeom>
        </p:spPr>
      </p:pic>
      <p:grpSp>
        <p:nvGrpSpPr>
          <p:cNvPr id="6" name="Group 6"/>
          <p:cNvGrpSpPr>
            <a:grpSpLocks noChangeAspect="1"/>
          </p:cNvGrpSpPr>
          <p:nvPr/>
        </p:nvGrpSpPr>
        <p:grpSpPr>
          <a:xfrm>
            <a:off x="-6928" y="7505700"/>
            <a:ext cx="2576036" cy="2576036"/>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
        <p:nvSpPr>
          <p:cNvPr id="9" name="TextBox 9"/>
          <p:cNvSpPr txBox="1"/>
          <p:nvPr/>
        </p:nvSpPr>
        <p:spPr>
          <a:xfrm>
            <a:off x="2133600" y="3076261"/>
            <a:ext cx="15937533" cy="1754326"/>
          </a:xfrm>
          <a:prstGeom prst="rect">
            <a:avLst/>
          </a:prstGeom>
        </p:spPr>
        <p:txBody>
          <a:bodyPr wrap="square" lIns="0" tIns="0" rIns="0" bIns="0" rtlCol="0" anchor="t">
            <a:spAutoFit/>
          </a:bodyPr>
          <a:lstStyle/>
          <a:p>
            <a:pPr indent="0" algn="ctr">
              <a:lnSpc>
                <a:spcPct val="200000"/>
              </a:lnSpc>
            </a:pPr>
            <a:r>
              <a:rPr lang="uk" sz="4800" b="1" dirty="0">
                <a:latin typeface="Didact Gothic" panose="020B0604020202020204" charset="0"/>
              </a:rPr>
              <a:t> </a:t>
            </a:r>
          </a:p>
          <a:p>
            <a:pPr algn="ctr"/>
            <a:r>
              <a:rPr lang="uk-UA" b="1" dirty="0">
                <a:solidFill>
                  <a:srgbClr val="202020"/>
                </a:solidFill>
                <a:latin typeface="Didact Gothic"/>
              </a:rPr>
              <a:t> </a:t>
            </a:r>
            <a:endParaRPr lang="en-US" b="1" dirty="0">
              <a:solidFill>
                <a:srgbClr val="202020"/>
              </a:solidFill>
              <a:latin typeface="Didact Gothic"/>
            </a:endParaRPr>
          </a:p>
        </p:txBody>
      </p:sp>
      <p:sp>
        <p:nvSpPr>
          <p:cNvPr id="11" name="Прямокутник 10"/>
          <p:cNvSpPr/>
          <p:nvPr/>
        </p:nvSpPr>
        <p:spPr>
          <a:xfrm>
            <a:off x="17574968" y="679887"/>
            <a:ext cx="251671" cy="328231"/>
          </a:xfrm>
          <a:prstGeom prst="rect">
            <a:avLst/>
          </a:prstGeom>
        </p:spPr>
        <p:txBody>
          <a:bodyPr wrap="none">
            <a:spAutoFit/>
          </a:bodyPr>
          <a:lstStyle/>
          <a:p>
            <a:pPr marL="0" lvl="1" indent="0" algn="r">
              <a:lnSpc>
                <a:spcPts val="1960"/>
              </a:lnSpc>
              <a:spcBef>
                <a:spcPct val="0"/>
              </a:spcBef>
            </a:pPr>
            <a:r>
              <a:rPr lang="uk-UA" sz="1400" b="1" spc="210" dirty="0">
                <a:solidFill>
                  <a:srgbClr val="202020"/>
                </a:solidFill>
                <a:latin typeface="Didact Gothic"/>
              </a:rPr>
              <a:t> </a:t>
            </a:r>
            <a:endParaRPr lang="en-US" sz="1400" b="1" spc="210" dirty="0">
              <a:solidFill>
                <a:srgbClr val="202020"/>
              </a:solidFill>
              <a:latin typeface="Didact Gothic"/>
            </a:endParaRPr>
          </a:p>
        </p:txBody>
      </p:sp>
      <p:sp>
        <p:nvSpPr>
          <p:cNvPr id="8" name="Прямокутник 7"/>
          <p:cNvSpPr/>
          <p:nvPr/>
        </p:nvSpPr>
        <p:spPr>
          <a:xfrm>
            <a:off x="838200" y="1121798"/>
            <a:ext cx="16237982" cy="663002"/>
          </a:xfrm>
          <a:prstGeom prst="rect">
            <a:avLst/>
          </a:prstGeom>
        </p:spPr>
        <p:txBody>
          <a:bodyPr wrap="square">
            <a:spAutoFit/>
          </a:bodyPr>
          <a:lstStyle/>
          <a:p>
            <a:pPr algn="ctr">
              <a:lnSpc>
                <a:spcPct val="150000"/>
              </a:lnSpc>
            </a:pPr>
            <a:r>
              <a:rPr lang="uk-UA" sz="2800" u="sng" dirty="0">
                <a:latin typeface="Segoe UI" panose="020B0502040204020203" pitchFamily="34" charset="0"/>
                <a:cs typeface="Segoe UI" panose="020B0502040204020203" pitchFamily="34" charset="0"/>
              </a:rPr>
              <a:t> </a:t>
            </a:r>
            <a:endParaRPr lang="uk" dirty="0">
              <a:solidFill>
                <a:srgbClr val="262626"/>
              </a:solidFill>
              <a:latin typeface="Didact Gothic" panose="020B0604020202020204" charset="0"/>
            </a:endParaRPr>
          </a:p>
        </p:txBody>
      </p:sp>
      <p:pic>
        <p:nvPicPr>
          <p:cNvPr id="12" name="Місце для вмісту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584" y="-5949"/>
            <a:ext cx="2438400" cy="1371671"/>
          </a:xfrm>
          <a:prstGeom prst="rect">
            <a:avLst/>
          </a:prstGeom>
        </p:spPr>
      </p:pic>
      <p:sp>
        <p:nvSpPr>
          <p:cNvPr id="10" name="Прямокутник 9"/>
          <p:cNvSpPr/>
          <p:nvPr/>
        </p:nvSpPr>
        <p:spPr>
          <a:xfrm>
            <a:off x="3352800" y="2247900"/>
            <a:ext cx="11734800" cy="6671506"/>
          </a:xfrm>
          <a:prstGeom prst="rect">
            <a:avLst/>
          </a:prstGeom>
        </p:spPr>
        <p:txBody>
          <a:bodyPr wrap="square">
            <a:spAutoFit/>
          </a:bodyPr>
          <a:lstStyle/>
          <a:p>
            <a:pPr algn="just">
              <a:lnSpc>
                <a:spcPct val="150000"/>
              </a:lnSpc>
            </a:pPr>
            <a:r>
              <a:rPr lang="uk-UA" sz="2400" b="1" dirty="0">
                <a:solidFill>
                  <a:srgbClr val="EE0000"/>
                </a:solidFill>
                <a:latin typeface="Segoe UI" panose="020B0502040204020203" pitchFamily="34" charset="0"/>
                <a:cs typeface="Segoe UI" panose="020B0502040204020203" pitchFamily="34" charset="0"/>
              </a:rPr>
              <a:t>Нагадую!!!</a:t>
            </a:r>
          </a:p>
          <a:p>
            <a:pPr algn="just">
              <a:lnSpc>
                <a:spcPct val="150000"/>
              </a:lnSpc>
            </a:pPr>
            <a:r>
              <a:rPr lang="uk-UA" sz="2400" dirty="0">
                <a:latin typeface="Segoe UI" panose="020B0502040204020203" pitchFamily="34" charset="0"/>
                <a:cs typeface="Segoe UI" panose="020B0502040204020203" pitchFamily="34" charset="0"/>
              </a:rPr>
              <a:t>Відповідно до частини 1 та 2 статті 51 Закону України </a:t>
            </a:r>
            <a:r>
              <a:rPr lang="uk-UA" sz="2400" dirty="0">
                <a:latin typeface="Segoe UI" panose="020B0502040204020203" pitchFamily="34" charset="0"/>
                <a:cs typeface="Segoe UI" panose="020B0502040204020203" pitchFamily="34" charset="0"/>
                <a:hlinkClick r:id="rId7"/>
              </a:rPr>
              <a:t>“Про повну загальну середню освіту”</a:t>
            </a:r>
            <a:r>
              <a:rPr lang="uk-UA" sz="2400" dirty="0">
                <a:latin typeface="Segoe UI" panose="020B0502040204020203" pitchFamily="34" charset="0"/>
                <a:cs typeface="Segoe UI" panose="020B0502040204020203" pitchFamily="34" charset="0"/>
              </a:rPr>
              <a:t> </a:t>
            </a:r>
            <a:r>
              <a:rPr lang="uk-UA" sz="2400" b="1" dirty="0">
                <a:latin typeface="Segoe UI" panose="020B0502040204020203" pitchFamily="34" charset="0"/>
                <a:cs typeface="Segoe UI" panose="020B0502040204020203" pitchFamily="34" charset="0"/>
              </a:rPr>
              <a:t>кожен педагогічний працівник зобов’язаний щороку підвищувати свою кваліфікацію</a:t>
            </a:r>
            <a:r>
              <a:rPr lang="uk-UA" sz="2400" dirty="0">
                <a:latin typeface="Segoe UI" panose="020B0502040204020203" pitchFamily="34" charset="0"/>
                <a:cs typeface="Segoe UI" panose="020B0502040204020203" pitchFamily="34" charset="0"/>
              </a:rPr>
              <a:t> з урахуванням особливостей, визначених Законом України “Про освіту”.</a:t>
            </a:r>
          </a:p>
          <a:p>
            <a:pPr algn="just">
              <a:lnSpc>
                <a:spcPct val="150000"/>
              </a:lnSpc>
            </a:pPr>
            <a:r>
              <a:rPr lang="uk-UA" sz="2400" dirty="0">
                <a:latin typeface="Segoe UI" panose="020B0502040204020203" pitchFamily="34" charset="0"/>
                <a:cs typeface="Segoe UI" panose="020B0502040204020203" pitchFamily="34" charset="0"/>
              </a:rPr>
              <a:t>Загальна кількість академічних годин для підвищення кваліфікації педагогічного працівника упродовж п’яти років, яка оплачується за кошти державного та місцевих бюджетів, має бути мінімум </a:t>
            </a:r>
            <a:r>
              <a:rPr lang="uk-UA" sz="2400" b="1" dirty="0">
                <a:latin typeface="Segoe UI" panose="020B0502040204020203" pitchFamily="34" charset="0"/>
                <a:cs typeface="Segoe UI" panose="020B0502040204020203" pitchFamily="34" charset="0"/>
              </a:rPr>
              <a:t>150</a:t>
            </a:r>
            <a:r>
              <a:rPr lang="uk-UA" sz="2400" dirty="0">
                <a:latin typeface="Segoe UI" panose="020B0502040204020203" pitchFamily="34" charset="0"/>
                <a:cs typeface="Segoe UI" panose="020B0502040204020203" pitchFamily="34" charset="0"/>
              </a:rPr>
              <a:t> годин, з яких не менше </a:t>
            </a:r>
            <a:r>
              <a:rPr lang="uk-UA" sz="2400" b="1" dirty="0">
                <a:latin typeface="Segoe UI" panose="020B0502040204020203" pitchFamily="34" charset="0"/>
                <a:cs typeface="Segoe UI" panose="020B0502040204020203" pitchFamily="34" charset="0"/>
              </a:rPr>
              <a:t>10 %</a:t>
            </a:r>
            <a:r>
              <a:rPr lang="uk-UA" sz="2400" dirty="0">
                <a:latin typeface="Segoe UI" panose="020B0502040204020203" pitchFamily="34" charset="0"/>
                <a:cs typeface="Segoe UI" panose="020B0502040204020203" pitchFamily="34" charset="0"/>
              </a:rPr>
              <a:t> обов’язково повинні бути спрямовані на вдосконалення знань, вмінь і практичних навичок у частині роботи з учнями з особливими освітніми потребами та </a:t>
            </a:r>
            <a:r>
              <a:rPr lang="uk-UA" sz="2400" b="0" i="0" u="none" strike="noStrike" dirty="0">
                <a:solidFill>
                  <a:srgbClr val="141414"/>
                </a:solidFill>
                <a:effectLst/>
                <a:latin typeface="Segoe UI" panose="020B0502040204020203" pitchFamily="34" charset="0"/>
                <a:cs typeface="Segoe UI" panose="020B0502040204020203" pitchFamily="34" charset="0"/>
              </a:rPr>
              <a:t> </a:t>
            </a:r>
            <a:r>
              <a:rPr lang="uk-UA" sz="2400" b="1" i="0" u="none" strike="noStrike" dirty="0">
                <a:solidFill>
                  <a:srgbClr val="141414"/>
                </a:solidFill>
                <a:effectLst/>
                <a:latin typeface="Segoe UI" panose="020B0502040204020203" pitchFamily="34" charset="0"/>
                <a:cs typeface="Segoe UI" panose="020B0502040204020203" pitchFamily="34" charset="0"/>
              </a:rPr>
              <a:t>10 % </a:t>
            </a:r>
            <a:r>
              <a:rPr lang="ru-RU" sz="2400" b="0" i="0" dirty="0" err="1">
                <a:solidFill>
                  <a:srgbClr val="000000"/>
                </a:solidFill>
                <a:effectLst/>
                <a:latin typeface="Segoe UI" panose="020B0502040204020203" pitchFamily="34" charset="0"/>
                <a:cs typeface="Segoe UI" panose="020B0502040204020203" pitchFamily="34" charset="0"/>
              </a:rPr>
              <a:t>вдосконалення</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знань</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із</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надання</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психологічної</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підтримки</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учасникам</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освітнього</a:t>
            </a:r>
            <a:r>
              <a:rPr lang="ru-RU" sz="2400" b="0" i="0" dirty="0">
                <a:solidFill>
                  <a:srgbClr val="000000"/>
                </a:solidFill>
                <a:effectLst/>
                <a:latin typeface="Segoe UI" panose="020B0502040204020203" pitchFamily="34" charset="0"/>
                <a:cs typeface="Segoe UI" panose="020B0502040204020203" pitchFamily="34" charset="0"/>
              </a:rPr>
              <a:t> </a:t>
            </a:r>
            <a:r>
              <a:rPr lang="ru-RU" sz="2400" b="0" i="0" dirty="0" err="1">
                <a:solidFill>
                  <a:srgbClr val="000000"/>
                </a:solidFill>
                <a:effectLst/>
                <a:latin typeface="Segoe UI" panose="020B0502040204020203" pitchFamily="34" charset="0"/>
                <a:cs typeface="Segoe UI" panose="020B0502040204020203" pitchFamily="34" charset="0"/>
              </a:rPr>
              <a:t>процесу</a:t>
            </a:r>
            <a:endParaRPr lang="uk-UA" sz="2400" dirty="0">
              <a:latin typeface="Segoe UI" panose="020B0502040204020203" pitchFamily="34" charset="0"/>
              <a:cs typeface="Segoe UI" panose="020B0502040204020203" pitchFamily="34" charset="0"/>
            </a:endParaRPr>
          </a:p>
        </p:txBody>
      </p:sp>
      <p:pic>
        <p:nvPicPr>
          <p:cNvPr id="13" name="Picture 2" descr="Встановлено попереджувальні знаки про заборону проїзду без спецдозволу у  техзону в/ч А2734 | Вознесенск онлайн"/>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784917"/>
            <a:ext cx="4126006" cy="116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0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154400" y="8155442"/>
            <a:ext cx="2743027" cy="2743027"/>
          </a:xfrm>
          <a:prstGeom prst="rect">
            <a:avLst/>
          </a:prstGeom>
        </p:spPr>
      </p:pic>
      <p:pic>
        <p:nvPicPr>
          <p:cNvPr id="3" name="Picture 3"/>
          <p:cNvPicPr>
            <a:picLocks noChangeAspect="1"/>
          </p:cNvPicPr>
          <p:nvPr/>
        </p:nvPicPr>
        <p:blipFill>
          <a:blip r:embed="rId3"/>
          <a:srcRect/>
          <a:stretch>
            <a:fillRect/>
          </a:stretch>
        </p:blipFill>
        <p:spPr>
          <a:xfrm rot="9654897">
            <a:off x="-1039772" y="2991078"/>
            <a:ext cx="3436379" cy="1718189"/>
          </a:xfrm>
          <a:prstGeom prst="rect">
            <a:avLst/>
          </a:prstGeom>
        </p:spPr>
      </p:pic>
      <p:pic>
        <p:nvPicPr>
          <p:cNvPr id="4" name="Picture 4"/>
          <p:cNvPicPr>
            <a:picLocks noChangeAspect="1"/>
          </p:cNvPicPr>
          <p:nvPr/>
        </p:nvPicPr>
        <p:blipFill>
          <a:blip r:embed="rId4"/>
          <a:srcRect/>
          <a:stretch>
            <a:fillRect/>
          </a:stretch>
        </p:blipFill>
        <p:spPr>
          <a:xfrm rot="-5400000">
            <a:off x="-1113846" y="2857500"/>
            <a:ext cx="3584528" cy="3584528"/>
          </a:xfrm>
          <a:prstGeom prst="rect">
            <a:avLst/>
          </a:prstGeom>
        </p:spPr>
      </p:pic>
      <p:pic>
        <p:nvPicPr>
          <p:cNvPr id="5" name="Picture 5"/>
          <p:cNvPicPr>
            <a:picLocks noChangeAspect="1"/>
          </p:cNvPicPr>
          <p:nvPr/>
        </p:nvPicPr>
        <p:blipFill>
          <a:blip r:embed="rId5"/>
          <a:srcRect/>
          <a:stretch>
            <a:fillRect/>
          </a:stretch>
        </p:blipFill>
        <p:spPr>
          <a:xfrm>
            <a:off x="16495736" y="7951811"/>
            <a:ext cx="3584528" cy="3584528"/>
          </a:xfrm>
          <a:prstGeom prst="rect">
            <a:avLst/>
          </a:prstGeom>
        </p:spPr>
      </p:pic>
      <p:grpSp>
        <p:nvGrpSpPr>
          <p:cNvPr id="6" name="Group 6"/>
          <p:cNvGrpSpPr>
            <a:grpSpLocks noChangeAspect="1"/>
          </p:cNvGrpSpPr>
          <p:nvPr/>
        </p:nvGrpSpPr>
        <p:grpSpPr>
          <a:xfrm>
            <a:off x="-609600" y="8128263"/>
            <a:ext cx="2576036" cy="2576036"/>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
        <p:nvSpPr>
          <p:cNvPr id="9" name="TextBox 9"/>
          <p:cNvSpPr txBox="1"/>
          <p:nvPr/>
        </p:nvSpPr>
        <p:spPr>
          <a:xfrm>
            <a:off x="2133600" y="3076261"/>
            <a:ext cx="15937533" cy="1754326"/>
          </a:xfrm>
          <a:prstGeom prst="rect">
            <a:avLst/>
          </a:prstGeom>
        </p:spPr>
        <p:txBody>
          <a:bodyPr wrap="square" lIns="0" tIns="0" rIns="0" bIns="0" rtlCol="0" anchor="t">
            <a:spAutoFit/>
          </a:bodyPr>
          <a:lstStyle/>
          <a:p>
            <a:pPr indent="0" algn="ctr">
              <a:lnSpc>
                <a:spcPct val="200000"/>
              </a:lnSpc>
            </a:pPr>
            <a:r>
              <a:rPr lang="uk" sz="4800" b="1" dirty="0">
                <a:latin typeface="Didact Gothic" panose="020B0604020202020204" charset="0"/>
              </a:rPr>
              <a:t> </a:t>
            </a:r>
          </a:p>
          <a:p>
            <a:pPr algn="ctr"/>
            <a:r>
              <a:rPr lang="uk-UA" b="1" dirty="0">
                <a:solidFill>
                  <a:srgbClr val="202020"/>
                </a:solidFill>
                <a:latin typeface="Didact Gothic"/>
              </a:rPr>
              <a:t> </a:t>
            </a:r>
            <a:endParaRPr lang="en-US" b="1" dirty="0">
              <a:solidFill>
                <a:srgbClr val="202020"/>
              </a:solidFill>
              <a:latin typeface="Didact Gothic"/>
            </a:endParaRPr>
          </a:p>
        </p:txBody>
      </p:sp>
      <p:sp>
        <p:nvSpPr>
          <p:cNvPr id="11" name="Прямокутник 10"/>
          <p:cNvSpPr/>
          <p:nvPr/>
        </p:nvSpPr>
        <p:spPr>
          <a:xfrm>
            <a:off x="13879405" y="679887"/>
            <a:ext cx="3947234" cy="584712"/>
          </a:xfrm>
          <a:prstGeom prst="rect">
            <a:avLst/>
          </a:prstGeom>
        </p:spPr>
        <p:txBody>
          <a:bodyPr wrap="none">
            <a:spAutoFit/>
          </a:bodyPr>
          <a:lstStyle/>
          <a:p>
            <a:pPr marL="0" lvl="1" indent="0" algn="r">
              <a:lnSpc>
                <a:spcPts val="1960"/>
              </a:lnSpc>
              <a:spcBef>
                <a:spcPct val="0"/>
              </a:spcBef>
            </a:pPr>
            <a:r>
              <a:rPr lang="uk-UA" sz="1400" b="1" spc="210" dirty="0">
                <a:solidFill>
                  <a:srgbClr val="202020"/>
                </a:solidFill>
                <a:latin typeface="Didact Gothic"/>
              </a:rPr>
              <a:t>Центр професійного </a:t>
            </a:r>
          </a:p>
          <a:p>
            <a:pPr marL="0" lvl="1" indent="0" algn="r">
              <a:lnSpc>
                <a:spcPts val="1960"/>
              </a:lnSpc>
              <a:spcBef>
                <a:spcPct val="0"/>
              </a:spcBef>
            </a:pPr>
            <a:r>
              <a:rPr lang="uk-UA" sz="1400" b="1" spc="210" dirty="0">
                <a:solidFill>
                  <a:srgbClr val="202020"/>
                </a:solidFill>
                <a:latin typeface="Didact Gothic"/>
              </a:rPr>
              <a:t>педагогічних працівників м. Львова</a:t>
            </a:r>
            <a:endParaRPr lang="en-US" sz="1400" b="1" spc="210" dirty="0">
              <a:solidFill>
                <a:srgbClr val="202020"/>
              </a:solidFill>
              <a:latin typeface="Didact Gothic"/>
            </a:endParaRPr>
          </a:p>
        </p:txBody>
      </p:sp>
      <p:sp>
        <p:nvSpPr>
          <p:cNvPr id="8" name="Прямокутник 7"/>
          <p:cNvSpPr/>
          <p:nvPr/>
        </p:nvSpPr>
        <p:spPr>
          <a:xfrm>
            <a:off x="2133600" y="1023222"/>
            <a:ext cx="13719422" cy="9741128"/>
          </a:xfrm>
          <a:prstGeom prst="rect">
            <a:avLst/>
          </a:prstGeom>
        </p:spPr>
        <p:txBody>
          <a:bodyPr wrap="square">
            <a:spAutoFit/>
          </a:bodyPr>
          <a:lstStyle/>
          <a:p>
            <a:pPr algn="ctr"/>
            <a:r>
              <a:rPr lang="uk-UA" sz="3600" b="1" dirty="0">
                <a:latin typeface="Segoe UI" panose="020B0502040204020203" pitchFamily="34" charset="0"/>
                <a:cs typeface="Segoe UI" panose="020B0502040204020203" pitchFamily="34" charset="0"/>
              </a:rPr>
              <a:t>11 змін в атестації педагогів: підготуйтеся завчасно  </a:t>
            </a:r>
          </a:p>
          <a:p>
            <a:pPr algn="ctr">
              <a:lnSpc>
                <a:spcPct val="150000"/>
              </a:lnSpc>
            </a:pPr>
            <a:r>
              <a:rPr lang="uk-UA" sz="2800" b="1" dirty="0">
                <a:latin typeface="Segoe UI" panose="020B0502040204020203" pitchFamily="34" charset="0"/>
                <a:cs typeface="Segoe UI" panose="020B0502040204020203" pitchFamily="34" charset="0"/>
              </a:rPr>
              <a:t>На що звернути увагу !!!</a:t>
            </a:r>
          </a:p>
          <a:p>
            <a:pPr lvl="0">
              <a:lnSpc>
                <a:spcPct val="150000"/>
              </a:lnSpc>
            </a:pPr>
            <a:r>
              <a:rPr lang="uk-UA" sz="2800" dirty="0">
                <a:latin typeface="Segoe UI" panose="020B0502040204020203" pitchFamily="34" charset="0"/>
                <a:cs typeface="Segoe UI" panose="020B0502040204020203" pitchFamily="34" charset="0"/>
              </a:rPr>
              <a:t>1. Осучаснили процедуру проведення засідання атестаційної комісії.</a:t>
            </a:r>
          </a:p>
          <a:p>
            <a:pPr lvl="0">
              <a:lnSpc>
                <a:spcPct val="150000"/>
              </a:lnSpc>
            </a:pPr>
            <a:r>
              <a:rPr lang="uk-UA" sz="2800" dirty="0">
                <a:latin typeface="Segoe UI" panose="020B0502040204020203" pitchFamily="34" charset="0"/>
                <a:cs typeface="Segoe UI" panose="020B0502040204020203" pitchFamily="34" charset="0"/>
              </a:rPr>
              <a:t>2. Збільшили автономію закладів освіти.</a:t>
            </a:r>
          </a:p>
          <a:p>
            <a:pPr lvl="0">
              <a:lnSpc>
                <a:spcPct val="150000"/>
              </a:lnSpc>
            </a:pPr>
            <a:r>
              <a:rPr lang="uk-UA" sz="2800" dirty="0">
                <a:latin typeface="Segoe UI" panose="020B0502040204020203" pitchFamily="34" charset="0"/>
                <a:cs typeface="Segoe UI" panose="020B0502040204020203" pitchFamily="34" charset="0"/>
              </a:rPr>
              <a:t>3. Визначили вимоги до роботи секретаря атестаційної комісії.</a:t>
            </a:r>
          </a:p>
          <a:p>
            <a:pPr lvl="0">
              <a:lnSpc>
                <a:spcPct val="150000"/>
              </a:lnSpc>
            </a:pPr>
            <a:r>
              <a:rPr lang="uk-UA" sz="2800" dirty="0">
                <a:latin typeface="Segoe UI" panose="020B0502040204020203" pitchFamily="34" charset="0"/>
                <a:cs typeface="Segoe UI" panose="020B0502040204020203" pitchFamily="34" charset="0"/>
              </a:rPr>
              <a:t>4. Змінили вимоги до голосування.</a:t>
            </a:r>
          </a:p>
          <a:p>
            <a:pPr lvl="0">
              <a:lnSpc>
                <a:spcPct val="150000"/>
              </a:lnSpc>
            </a:pPr>
            <a:r>
              <a:rPr lang="uk-UA" sz="2800" dirty="0">
                <a:latin typeface="Segoe UI" panose="020B0502040204020203" pitchFamily="34" charset="0"/>
                <a:cs typeface="Segoe UI" panose="020B0502040204020203" pitchFamily="34" charset="0"/>
              </a:rPr>
              <a:t>5. Спростили норму щодо підписання протоколу та атестаційних листів.</a:t>
            </a:r>
          </a:p>
          <a:p>
            <a:pPr lvl="0">
              <a:lnSpc>
                <a:spcPct val="150000"/>
              </a:lnSpc>
            </a:pPr>
            <a:r>
              <a:rPr lang="uk-UA" sz="2800" dirty="0">
                <a:latin typeface="Segoe UI" panose="020B0502040204020203" pitchFamily="34" charset="0"/>
                <a:cs typeface="Segoe UI" panose="020B0502040204020203" pitchFamily="34" charset="0"/>
              </a:rPr>
              <a:t>6. Змінили вимоги щодо вивчення практичного досвіду педагога.</a:t>
            </a:r>
          </a:p>
          <a:p>
            <a:pPr lvl="0">
              <a:lnSpc>
                <a:spcPct val="150000"/>
              </a:lnSpc>
            </a:pPr>
            <a:r>
              <a:rPr lang="uk-UA" sz="2800" dirty="0">
                <a:latin typeface="Segoe UI" panose="020B0502040204020203" pitchFamily="34" charset="0"/>
                <a:cs typeface="Segoe UI" panose="020B0502040204020203" pitchFamily="34" charset="0"/>
              </a:rPr>
              <a:t>7. Скасували вимогу щодо присутності педагога на засіданні атестаційної комісії.</a:t>
            </a:r>
          </a:p>
          <a:p>
            <a:pPr lvl="0">
              <a:lnSpc>
                <a:spcPct val="150000"/>
              </a:lnSpc>
            </a:pPr>
            <a:r>
              <a:rPr lang="uk-UA" sz="2800" dirty="0">
                <a:latin typeface="Segoe UI" panose="020B0502040204020203" pitchFamily="34" charset="0"/>
                <a:cs typeface="Segoe UI" panose="020B0502040204020203" pitchFamily="34" charset="0"/>
              </a:rPr>
              <a:t>8. Змінили вимоги до позачергової атестації.</a:t>
            </a:r>
          </a:p>
          <a:p>
            <a:pPr lvl="0">
              <a:lnSpc>
                <a:spcPct val="150000"/>
              </a:lnSpc>
            </a:pPr>
            <a:r>
              <a:rPr lang="uk-UA" sz="2800" dirty="0">
                <a:latin typeface="Segoe UI" panose="020B0502040204020203" pitchFamily="34" charset="0"/>
                <a:cs typeface="Segoe UI" panose="020B0502040204020203" pitchFamily="34" charset="0"/>
              </a:rPr>
              <a:t>9. Змінили  умови  оплати праці за результатами атестації.</a:t>
            </a:r>
          </a:p>
          <a:p>
            <a:pPr lvl="0">
              <a:lnSpc>
                <a:spcPct val="150000"/>
              </a:lnSpc>
            </a:pPr>
            <a:r>
              <a:rPr lang="uk-UA" sz="2800" dirty="0">
                <a:latin typeface="Segoe UI" panose="020B0502040204020203" pitchFamily="34" charset="0"/>
                <a:cs typeface="Segoe UI" panose="020B0502040204020203" pitchFamily="34" charset="0"/>
              </a:rPr>
              <a:t>10. Визначили сертифікацію як проходження атестації.</a:t>
            </a:r>
          </a:p>
          <a:p>
            <a:pPr lvl="0">
              <a:lnSpc>
                <a:spcPct val="150000"/>
              </a:lnSpc>
            </a:pPr>
            <a:r>
              <a:rPr lang="uk-UA" sz="2800" dirty="0">
                <a:latin typeface="Segoe UI" panose="020B0502040204020203" pitchFamily="34" charset="0"/>
                <a:cs typeface="Segoe UI" panose="020B0502040204020203" pitchFamily="34" charset="0"/>
              </a:rPr>
              <a:t>11. Визначили вимоги до присвоєння кваліфікаційних категорій педагогам дитсадків.</a:t>
            </a:r>
          </a:p>
          <a:p>
            <a:pPr algn="ctr"/>
            <a:endParaRPr lang="uk-UA" b="1" dirty="0">
              <a:latin typeface="Didact Gothic" panose="020B0604020202020204" charset="0"/>
            </a:endParaRPr>
          </a:p>
          <a:p>
            <a:pPr marL="90488" indent="-69850" algn="just">
              <a:lnSpc>
                <a:spcPct val="150000"/>
              </a:lnSpc>
            </a:pPr>
            <a:r>
              <a:rPr lang="uk" dirty="0">
                <a:solidFill>
                  <a:srgbClr val="262626"/>
                </a:solidFill>
                <a:latin typeface="Didact Gothic" panose="020B0604020202020204" charset="0"/>
              </a:rPr>
              <a:t> </a:t>
            </a:r>
          </a:p>
        </p:txBody>
      </p:sp>
      <p:pic>
        <p:nvPicPr>
          <p:cNvPr id="12" name="Місце для вмісту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220" y="316323"/>
            <a:ext cx="2438400" cy="1371671"/>
          </a:xfrm>
          <a:prstGeom prst="rect">
            <a:avLst/>
          </a:prstGeom>
        </p:spPr>
      </p:pic>
    </p:spTree>
    <p:extLst>
      <p:ext uri="{BB962C8B-B14F-4D97-AF65-F5344CB8AC3E}">
        <p14:creationId xmlns:p14="http://schemas.microsoft.com/office/powerpoint/2010/main" val="53205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67396"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655317"/>
          </a:xfrm>
        </p:spPr>
        <p:txBody>
          <a:bodyPr>
            <a:normAutofit fontScale="90000"/>
          </a:bodyPr>
          <a:lstStyle/>
          <a:p>
            <a:r>
              <a:rPr lang="en-US" dirty="0">
                <a:solidFill>
                  <a:srgbClr val="262626"/>
                </a:solidFill>
                <a:latin typeface="Segoe UI"/>
              </a:rPr>
              <a:t>I</a:t>
            </a:r>
            <a:r>
              <a:rPr lang="uk-UA" dirty="0">
                <a:solidFill>
                  <a:srgbClr val="262626"/>
                </a:solidFill>
                <a:latin typeface="Segoe UI"/>
              </a:rPr>
              <a:t>. Загальні положення </a:t>
            </a:r>
            <a:endParaRPr lang="uk-UA" dirty="0"/>
          </a:p>
        </p:txBody>
      </p:sp>
      <p:sp>
        <p:nvSpPr>
          <p:cNvPr id="20" name="Місце для тексту 19"/>
          <p:cNvSpPr>
            <a:spLocks noGrp="1"/>
          </p:cNvSpPr>
          <p:nvPr>
            <p:ph type="body" sz="quarter" idx="3"/>
          </p:nvPr>
        </p:nvSpPr>
        <p:spPr>
          <a:xfrm>
            <a:off x="9995290" y="146680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Місце для вмісту 20"/>
          <p:cNvSpPr>
            <a:spLocks noGrp="1"/>
          </p:cNvSpPr>
          <p:nvPr>
            <p:ph sz="quarter" idx="4"/>
          </p:nvPr>
        </p:nvSpPr>
        <p:spPr>
          <a:xfrm>
            <a:off x="3352800" y="2041780"/>
            <a:ext cx="11734800" cy="6629400"/>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algn="just">
              <a:lnSpc>
                <a:spcPct val="150000"/>
              </a:lnSpc>
            </a:pPr>
            <a:endParaRPr lang="uk" sz="2200" dirty="0">
              <a:solidFill>
                <a:srgbClr val="262626"/>
              </a:solidFill>
              <a:latin typeface="Segoe UI"/>
            </a:endParaRPr>
          </a:p>
          <a:p>
            <a:pPr algn="just">
              <a:lnSpc>
                <a:spcPct val="150000"/>
              </a:lnSpc>
            </a:pPr>
            <a:r>
              <a:rPr lang="uk" sz="2200" b="1" dirty="0">
                <a:solidFill>
                  <a:srgbClr val="262626"/>
                </a:solidFill>
                <a:latin typeface="Segoe UI"/>
              </a:rPr>
              <a:t>Положення про атестацію поширюється </a:t>
            </a:r>
            <a:r>
              <a:rPr lang="uk" sz="2200" dirty="0">
                <a:solidFill>
                  <a:srgbClr val="262626"/>
                </a:solidFill>
                <a:latin typeface="Segoe UI"/>
              </a:rPr>
              <a:t>на педагогічних працівників, які здійснюють педагогічну діяльність та посади яких віднесено до педагогічних, згідно з Переліком посад педагогічних та науково-педагогічних працівників, затвердженого постановою Кабінету Міністрів України від </a:t>
            </a:r>
            <a:r>
              <a:rPr lang="uk" sz="2200" spc="250" dirty="0">
                <a:solidFill>
                  <a:srgbClr val="262626"/>
                </a:solidFill>
                <a:latin typeface="Segoe UI"/>
              </a:rPr>
              <a:t>14</a:t>
            </a:r>
            <a:r>
              <a:rPr lang="uk" sz="2200" dirty="0">
                <a:solidFill>
                  <a:srgbClr val="262626"/>
                </a:solidFill>
                <a:latin typeface="Segoe UI"/>
              </a:rPr>
              <a:t> червня 2000 року № 963 (зі змінами).</a:t>
            </a:r>
          </a:p>
          <a:p>
            <a:pPr algn="just">
              <a:lnSpc>
                <a:spcPct val="150000"/>
              </a:lnSpc>
            </a:pPr>
            <a:r>
              <a:rPr lang="uk" sz="2200" dirty="0">
                <a:solidFill>
                  <a:srgbClr val="262626"/>
                </a:solidFill>
                <a:latin typeface="Segoe UI"/>
              </a:rPr>
              <a:t>Це Положення </a:t>
            </a:r>
            <a:r>
              <a:rPr lang="uk" sz="2200" b="1" dirty="0">
                <a:solidFill>
                  <a:srgbClr val="262626"/>
                </a:solidFill>
                <a:latin typeface="Segoe UI"/>
              </a:rPr>
              <a:t>не поширюється </a:t>
            </a:r>
            <a:r>
              <a:rPr lang="uk" sz="2200" dirty="0">
                <a:solidFill>
                  <a:srgbClr val="262626"/>
                </a:solidFill>
                <a:latin typeface="Segoe UI"/>
              </a:rPr>
              <a:t>на педагогічних працівників закладів освіти, установ, які атестуються відповідно до вимог Закону України «Про професійний розвиток працівників», а також педагогічних працівників закладів спеціалізованої освіти, які забезпечують здобуття фахових компетентностей спеціалізованої освіти (крім наукових ліцеїв).</a:t>
            </a:r>
          </a:p>
          <a:p>
            <a:pPr marL="0" indent="0" algn="just">
              <a:lnSpc>
                <a:spcPct val="150000"/>
              </a:lnSpc>
              <a:buNone/>
            </a:pPr>
            <a:r>
              <a:rPr lang="uk" sz="2200" dirty="0">
                <a:solidFill>
                  <a:srgbClr val="262626"/>
                </a:solidFill>
                <a:latin typeface="Segoe UI"/>
              </a:rPr>
              <a:t>.</a:t>
            </a: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Tree>
    <p:extLst>
      <p:ext uri="{BB962C8B-B14F-4D97-AF65-F5344CB8AC3E}">
        <p14:creationId xmlns:p14="http://schemas.microsoft.com/office/powerpoint/2010/main" val="251686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67396"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655317"/>
          </a:xfrm>
        </p:spPr>
        <p:txBody>
          <a:bodyPr>
            <a:normAutofit fontScale="90000"/>
          </a:bodyPr>
          <a:lstStyle/>
          <a:p>
            <a:r>
              <a:rPr lang="uk-UA" dirty="0">
                <a:solidFill>
                  <a:srgbClr val="262626"/>
                </a:solidFill>
                <a:latin typeface="Segoe UI"/>
              </a:rPr>
              <a:t> </a:t>
            </a:r>
            <a:endParaRPr lang="uk-UA" dirty="0"/>
          </a:p>
        </p:txBody>
      </p:sp>
      <p:sp>
        <p:nvSpPr>
          <p:cNvPr id="20" name="Місце для тексту 19"/>
          <p:cNvSpPr>
            <a:spLocks noGrp="1"/>
          </p:cNvSpPr>
          <p:nvPr>
            <p:ph type="body" sz="quarter" idx="3"/>
          </p:nvPr>
        </p:nvSpPr>
        <p:spPr>
          <a:xfrm>
            <a:off x="9995290" y="146680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Місце для вмісту 20"/>
          <p:cNvSpPr>
            <a:spLocks noGrp="1"/>
          </p:cNvSpPr>
          <p:nvPr>
            <p:ph sz="quarter" idx="4"/>
          </p:nvPr>
        </p:nvSpPr>
        <p:spPr>
          <a:xfrm>
            <a:off x="2514600" y="2041780"/>
            <a:ext cx="13487400" cy="6629400"/>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marL="0" indent="0" algn="just">
              <a:lnSpc>
                <a:spcPct val="150000"/>
              </a:lnSpc>
              <a:buNone/>
            </a:pPr>
            <a:endParaRPr lang="uk" sz="2200" dirty="0">
              <a:solidFill>
                <a:srgbClr val="262626"/>
              </a:solidFill>
              <a:latin typeface="Segoe UI"/>
            </a:endParaRPr>
          </a:p>
          <a:p>
            <a:pPr marL="0" indent="0" algn="just">
              <a:buNone/>
            </a:pPr>
            <a:r>
              <a:rPr lang="uk-UA" sz="2800" b="0" i="0" dirty="0">
                <a:solidFill>
                  <a:srgbClr val="00B050"/>
                </a:solidFill>
                <a:effectLst/>
                <a:latin typeface="Times New Roman" panose="02020603050405020304" pitchFamily="18" charset="0"/>
              </a:rPr>
              <a:t>Стаття 5 ЗУ «Про вищу освіту»</a:t>
            </a:r>
          </a:p>
          <a:p>
            <a:pPr marL="0" indent="0" algn="just">
              <a:buNone/>
            </a:pPr>
            <a:r>
              <a:rPr lang="uk-UA" sz="2800" b="0" i="0" dirty="0">
                <a:solidFill>
                  <a:srgbClr val="333333"/>
                </a:solidFill>
                <a:effectLst/>
                <a:latin typeface="Times New Roman" panose="02020603050405020304" pitchFamily="18" charset="0"/>
              </a:rPr>
              <a:t>Підготовка фахівців з вищою освітою здійснюється за відповідними освітніми програмами на таких рівнях вищої освіти:</a:t>
            </a:r>
          </a:p>
          <a:p>
            <a:pPr algn="just"/>
            <a:r>
              <a:rPr lang="uk-UA" sz="2800" b="0" i="0" dirty="0">
                <a:solidFill>
                  <a:srgbClr val="333333"/>
                </a:solidFill>
                <a:effectLst/>
                <a:latin typeface="Times New Roman" panose="02020603050405020304" pitchFamily="18" charset="0"/>
              </a:rPr>
              <a:t>початковий рівень (короткий цикл) вищої освіти </a:t>
            </a:r>
            <a:r>
              <a:rPr lang="uk-UA" sz="2800" b="0" i="0" dirty="0">
                <a:solidFill>
                  <a:srgbClr val="333333"/>
                </a:solidFill>
                <a:effectLst/>
                <a:highlight>
                  <a:srgbClr val="FFFF00"/>
                </a:highlight>
                <a:latin typeface="Times New Roman" panose="02020603050405020304" pitchFamily="18" charset="0"/>
              </a:rPr>
              <a:t>(молодший бакалавр);</a:t>
            </a:r>
          </a:p>
          <a:p>
            <a:pPr algn="just"/>
            <a:r>
              <a:rPr lang="uk-UA" sz="2800" b="0" i="0" dirty="0">
                <a:solidFill>
                  <a:srgbClr val="333333"/>
                </a:solidFill>
                <a:effectLst/>
                <a:latin typeface="Times New Roman" panose="02020603050405020304" pitchFamily="18" charset="0"/>
              </a:rPr>
              <a:t>перший (бакалаврський) рівень </a:t>
            </a:r>
            <a:r>
              <a:rPr lang="uk-UA" sz="2800" b="0" i="0" dirty="0">
                <a:solidFill>
                  <a:srgbClr val="333333"/>
                </a:solidFill>
                <a:effectLst/>
                <a:highlight>
                  <a:srgbClr val="FFFF00"/>
                </a:highlight>
                <a:latin typeface="Times New Roman" panose="02020603050405020304" pitchFamily="18" charset="0"/>
              </a:rPr>
              <a:t>(бакалавр);</a:t>
            </a:r>
          </a:p>
          <a:p>
            <a:pPr algn="just"/>
            <a:r>
              <a:rPr lang="uk-UA" sz="2800" b="0" i="0" dirty="0">
                <a:solidFill>
                  <a:srgbClr val="333333"/>
                </a:solidFill>
                <a:effectLst/>
                <a:latin typeface="Times New Roman" panose="02020603050405020304" pitchFamily="18" charset="0"/>
              </a:rPr>
              <a:t>другий (магістерський) рівень </a:t>
            </a:r>
            <a:r>
              <a:rPr lang="uk-UA" sz="2800" b="0" i="0" dirty="0">
                <a:solidFill>
                  <a:srgbClr val="333333"/>
                </a:solidFill>
                <a:effectLst/>
                <a:highlight>
                  <a:srgbClr val="FFFF00"/>
                </a:highlight>
                <a:latin typeface="Times New Roman" panose="02020603050405020304" pitchFamily="18" charset="0"/>
              </a:rPr>
              <a:t>(магістр);</a:t>
            </a:r>
          </a:p>
          <a:p>
            <a:pPr algn="just"/>
            <a:r>
              <a:rPr lang="uk-UA" sz="2800" b="0" i="0" dirty="0">
                <a:solidFill>
                  <a:srgbClr val="333333"/>
                </a:solidFill>
                <a:effectLst/>
                <a:latin typeface="Times New Roman" panose="02020603050405020304" pitchFamily="18" charset="0"/>
              </a:rPr>
              <a:t>третій (</a:t>
            </a:r>
            <a:r>
              <a:rPr lang="uk-UA" sz="2800" b="0" i="0" dirty="0" err="1">
                <a:solidFill>
                  <a:srgbClr val="333333"/>
                </a:solidFill>
                <a:effectLst/>
                <a:latin typeface="Times New Roman" panose="02020603050405020304" pitchFamily="18" charset="0"/>
              </a:rPr>
              <a:t>освітньо</a:t>
            </a:r>
            <a:r>
              <a:rPr lang="uk-UA" sz="2800" b="0" i="0" dirty="0">
                <a:solidFill>
                  <a:srgbClr val="333333"/>
                </a:solidFill>
                <a:effectLst/>
                <a:latin typeface="Times New Roman" panose="02020603050405020304" pitchFamily="18" charset="0"/>
              </a:rPr>
              <a:t>-науковий/</a:t>
            </a:r>
            <a:r>
              <a:rPr lang="uk-UA" sz="2800" b="0" i="0" dirty="0" err="1">
                <a:solidFill>
                  <a:srgbClr val="333333"/>
                </a:solidFill>
                <a:effectLst/>
                <a:latin typeface="Times New Roman" panose="02020603050405020304" pitchFamily="18" charset="0"/>
              </a:rPr>
              <a:t>освітньо</a:t>
            </a:r>
            <a:r>
              <a:rPr lang="uk-UA" sz="2800" b="0" i="0" dirty="0">
                <a:solidFill>
                  <a:srgbClr val="333333"/>
                </a:solidFill>
                <a:effectLst/>
                <a:latin typeface="Times New Roman" panose="02020603050405020304" pitchFamily="18" charset="0"/>
              </a:rPr>
              <a:t>-творчий) рівень.</a:t>
            </a:r>
          </a:p>
          <a:p>
            <a:pPr marL="0" indent="0">
              <a:buNone/>
            </a:pPr>
            <a:endParaRPr lang="ru-RU" sz="2800" i="1" dirty="0">
              <a:solidFill>
                <a:srgbClr val="666666"/>
              </a:solidFill>
              <a:latin typeface="Arial" panose="020B0604020202020204" pitchFamily="34" charset="0"/>
            </a:endParaRPr>
          </a:p>
          <a:p>
            <a:pPr marL="0" indent="0">
              <a:buNone/>
            </a:pPr>
            <a:r>
              <a:rPr lang="uk-UA" sz="2800" b="0" i="1" dirty="0">
                <a:solidFill>
                  <a:srgbClr val="666666"/>
                </a:solidFill>
                <a:effectLst/>
                <a:highlight>
                  <a:srgbClr val="FFFF00"/>
                </a:highlight>
                <a:latin typeface="Arial" panose="020B0604020202020204" pitchFamily="34" charset="0"/>
              </a:rPr>
              <a:t>Фаховий молодший бакалавр – це освітньо-професійний ступінь, що здобувається на рівні фахової </a:t>
            </a:r>
            <a:r>
              <a:rPr lang="uk-UA" sz="2800" b="0" i="1" dirty="0" err="1">
                <a:solidFill>
                  <a:srgbClr val="666666"/>
                </a:solidFill>
                <a:effectLst/>
                <a:highlight>
                  <a:srgbClr val="FFFF00"/>
                </a:highlight>
                <a:latin typeface="Arial" panose="020B0604020202020204" pitchFamily="34" charset="0"/>
              </a:rPr>
              <a:t>передвищої</a:t>
            </a:r>
            <a:r>
              <a:rPr lang="uk-UA" sz="2800" b="0" i="1" dirty="0">
                <a:solidFill>
                  <a:srgbClr val="666666"/>
                </a:solidFill>
                <a:effectLst/>
                <a:highlight>
                  <a:srgbClr val="FFFF00"/>
                </a:highlight>
                <a:latin typeface="Arial" panose="020B0604020202020204" pitchFamily="34" charset="0"/>
              </a:rPr>
              <a:t> освіти</a:t>
            </a:r>
          </a:p>
          <a:p>
            <a:pPr marL="0" indent="0" algn="just">
              <a:lnSpc>
                <a:spcPct val="150000"/>
              </a:lnSpc>
              <a:buNone/>
            </a:pPr>
            <a:r>
              <a:rPr lang="uk" sz="2200" dirty="0">
                <a:solidFill>
                  <a:srgbClr val="262626"/>
                </a:solidFill>
                <a:latin typeface="Segoe UI"/>
              </a:rPr>
              <a:t>.</a:t>
            </a: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Tree>
    <p:extLst>
      <p:ext uri="{BB962C8B-B14F-4D97-AF65-F5344CB8AC3E}">
        <p14:creationId xmlns:p14="http://schemas.microsoft.com/office/powerpoint/2010/main" val="215401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 y="7948245"/>
            <a:ext cx="2667000" cy="2338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316200" y="1076837"/>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3"/>
          <a:srcRect/>
          <a:stretch>
            <a:fillRect/>
          </a:stretch>
        </p:blipFill>
        <p:spPr>
          <a:xfrm>
            <a:off x="15267396" y="7770831"/>
            <a:ext cx="2693582" cy="2693582"/>
          </a:xfrm>
          <a:prstGeom prst="rect">
            <a:avLst/>
          </a:prstGeom>
          <a:scene3d>
            <a:camera prst="obliqueTopRight"/>
            <a:lightRig rig="threePt" dir="t"/>
          </a:scene3d>
        </p:spPr>
      </p:pic>
      <p:pic>
        <p:nvPicPr>
          <p:cNvPr id="7" name="Picture 7"/>
          <p:cNvPicPr>
            <a:picLocks noChangeAspect="1"/>
          </p:cNvPicPr>
          <p:nvPr/>
        </p:nvPicPr>
        <p:blipFill>
          <a:blip r:embed="rId4"/>
          <a:srcRect/>
          <a:stretch>
            <a:fillRect/>
          </a:stretch>
        </p:blipFill>
        <p:spPr>
          <a:xfrm>
            <a:off x="-304800" y="1778165"/>
            <a:ext cx="2285999" cy="2393245"/>
          </a:xfrm>
          <a:prstGeom prst="rect">
            <a:avLst/>
          </a:prstGeom>
        </p:spPr>
      </p:pic>
      <p:sp>
        <p:nvSpPr>
          <p:cNvPr id="11" name="TextBox 11"/>
          <p:cNvSpPr txBox="1"/>
          <p:nvPr/>
        </p:nvSpPr>
        <p:spPr>
          <a:xfrm>
            <a:off x="3030995" y="2089931"/>
            <a:ext cx="10972800" cy="1769715"/>
          </a:xfrm>
          <a:prstGeom prst="rect">
            <a:avLst/>
          </a:prstGeom>
        </p:spPr>
        <p:txBody>
          <a:bodyPr wrap="square" lIns="0" tIns="0" rIns="0" bIns="0" rtlCol="0" anchor="t">
            <a:spAutoFit/>
          </a:bodyPr>
          <a:lstStyle/>
          <a:p>
            <a:pPr marL="457200" indent="-457200">
              <a:lnSpc>
                <a:spcPts val="4600"/>
              </a:lnSpc>
              <a:buFont typeface="Wingdings" panose="05000000000000000000" pitchFamily="2" charset="2"/>
              <a:buChar char="q"/>
            </a:pPr>
            <a:endParaRPr lang="uk-UA" sz="2800" b="1" spc="65" dirty="0">
              <a:solidFill>
                <a:srgbClr val="FF0000"/>
              </a:solidFill>
              <a:latin typeface="Didact Gothic"/>
            </a:endParaRPr>
          </a:p>
          <a:p>
            <a:pPr>
              <a:lnSpc>
                <a:spcPts val="4600"/>
              </a:lnSpc>
            </a:pPr>
            <a:endParaRPr lang="uk-UA" sz="2800" spc="65" dirty="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3793743" y="387074"/>
            <a:ext cx="3656057" cy="492379"/>
          </a:xfrm>
          <a:prstGeom prst="rect">
            <a:avLst/>
          </a:prstGeom>
        </p:spPr>
        <p:txBody>
          <a:bodyPr wrap="square" lIns="0" tIns="0" rIns="0" bIns="0" rtlCol="0" anchor="t">
            <a:spAutoFit/>
          </a:bodyPr>
          <a:lstStyle/>
          <a:p>
            <a:pPr algn="ctr">
              <a:lnSpc>
                <a:spcPts val="1960"/>
              </a:lnSpc>
            </a:pPr>
            <a:r>
              <a:rPr lang="en-US" sz="1400" b="1" spc="210" dirty="0" err="1">
                <a:solidFill>
                  <a:srgbClr val="202020"/>
                </a:solidFill>
                <a:latin typeface="Didact Gothic"/>
              </a:rPr>
              <a:t>Роз’яснення</a:t>
            </a:r>
            <a:r>
              <a:rPr lang="en-US" sz="1400" b="1" spc="210" dirty="0">
                <a:solidFill>
                  <a:srgbClr val="202020"/>
                </a:solidFill>
                <a:latin typeface="Didact Gothic"/>
              </a:rPr>
              <a:t> </a:t>
            </a:r>
            <a:r>
              <a:rPr lang="en-US" sz="1400" b="1" spc="210" dirty="0" err="1">
                <a:solidFill>
                  <a:srgbClr val="202020"/>
                </a:solidFill>
                <a:latin typeface="Didact Gothic"/>
              </a:rPr>
              <a:t>щодо</a:t>
            </a:r>
            <a:r>
              <a:rPr lang="en-US" sz="1400" b="1" spc="210" dirty="0">
                <a:solidFill>
                  <a:srgbClr val="202020"/>
                </a:solidFill>
                <a:latin typeface="Didact Gothic"/>
              </a:rPr>
              <a:t> </a:t>
            </a:r>
            <a:r>
              <a:rPr lang="uk-UA" sz="1400" b="1" spc="210" dirty="0">
                <a:solidFill>
                  <a:srgbClr val="202020"/>
                </a:solidFill>
                <a:latin typeface="Didact Gothic"/>
              </a:rPr>
              <a:t> змін </a:t>
            </a:r>
          </a:p>
          <a:p>
            <a:pPr algn="ctr">
              <a:lnSpc>
                <a:spcPts val="1960"/>
              </a:lnSpc>
            </a:pPr>
            <a:r>
              <a:rPr lang="uk-UA" sz="1400" b="1" spc="210" dirty="0">
                <a:solidFill>
                  <a:srgbClr val="202020"/>
                </a:solidFill>
                <a:latin typeface="Didact Gothic"/>
              </a:rPr>
              <a:t>у Положенні про атестацію</a:t>
            </a:r>
            <a:endParaRPr lang="en-US" sz="1400" b="1" spc="210" dirty="0">
              <a:solidFill>
                <a:srgbClr val="202020"/>
              </a:solidFill>
              <a:latin typeface="Didact Gothic"/>
            </a:endParaRPr>
          </a:p>
        </p:txBody>
      </p:sp>
      <p:sp>
        <p:nvSpPr>
          <p:cNvPr id="13" name="TextBox 13"/>
          <p:cNvSpPr txBox="1"/>
          <p:nvPr/>
        </p:nvSpPr>
        <p:spPr>
          <a:xfrm>
            <a:off x="14003795" y="358867"/>
            <a:ext cx="3446005" cy="512961"/>
          </a:xfrm>
          <a:prstGeom prst="rect">
            <a:avLst/>
          </a:prstGeom>
        </p:spPr>
        <p:txBody>
          <a:bodyPr wrap="square" lIns="0" tIns="0" rIns="0" bIns="0" rtlCol="0" anchor="t">
            <a:spAutoFit/>
          </a:bodyPr>
          <a:lstStyle/>
          <a:p>
            <a:pPr marL="0" lvl="1">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a:p>
            <a:pPr marL="0" lvl="1" indent="0">
              <a:lnSpc>
                <a:spcPts val="1960"/>
              </a:lnSpc>
              <a:spcBef>
                <a:spcPct val="0"/>
              </a:spcBef>
            </a:pPr>
            <a:r>
              <a:rPr lang="uk-UA" sz="1400" spc="210" dirty="0">
                <a:solidFill>
                  <a:srgbClr val="202020"/>
                </a:solidFill>
                <a:latin typeface="Didact Gothic"/>
              </a:rPr>
              <a:t> </a:t>
            </a:r>
            <a:endParaRPr lang="en-US" sz="1400" spc="210" dirty="0">
              <a:solidFill>
                <a:srgbClr val="202020"/>
              </a:solidFill>
              <a:latin typeface="Didact Gothic"/>
            </a:endParaRPr>
          </a:p>
        </p:txBody>
      </p:sp>
      <p:sp>
        <p:nvSpPr>
          <p:cNvPr id="17" name="Заголовок 16"/>
          <p:cNvSpPr>
            <a:spLocks noGrp="1"/>
          </p:cNvSpPr>
          <p:nvPr>
            <p:ph type="title"/>
          </p:nvPr>
        </p:nvSpPr>
        <p:spPr>
          <a:xfrm>
            <a:off x="4953000" y="421520"/>
            <a:ext cx="8229600" cy="655317"/>
          </a:xfrm>
        </p:spPr>
        <p:txBody>
          <a:bodyPr>
            <a:normAutofit fontScale="90000"/>
          </a:bodyPr>
          <a:lstStyle/>
          <a:p>
            <a:r>
              <a:rPr lang="uk-UA" dirty="0">
                <a:solidFill>
                  <a:srgbClr val="262626"/>
                </a:solidFill>
                <a:latin typeface="Segoe UI"/>
              </a:rPr>
              <a:t> </a:t>
            </a:r>
            <a:endParaRPr lang="uk-UA" dirty="0"/>
          </a:p>
        </p:txBody>
      </p:sp>
      <p:sp>
        <p:nvSpPr>
          <p:cNvPr id="20" name="Місце для тексту 19"/>
          <p:cNvSpPr>
            <a:spLocks noGrp="1"/>
          </p:cNvSpPr>
          <p:nvPr>
            <p:ph type="body" sz="quarter" idx="3"/>
          </p:nvPr>
        </p:nvSpPr>
        <p:spPr>
          <a:xfrm>
            <a:off x="9995290" y="1466804"/>
            <a:ext cx="4041775" cy="639762"/>
          </a:xfrm>
          <a:effectLst>
            <a:innerShdw blurRad="63500" dist="50800" dir="18900000">
              <a:prstClr val="black">
                <a:alpha val="50000"/>
              </a:prstClr>
            </a:innerShdw>
          </a:effectLst>
        </p:spPr>
        <p:txBody>
          <a:bodyPr>
            <a:normAutofit/>
          </a:bodyPr>
          <a:lstStyle/>
          <a:p>
            <a:pPr algn="ctr"/>
            <a:r>
              <a:rPr lang="uk-UA" sz="3200" dirty="0">
                <a:solidFill>
                  <a:srgbClr val="CC33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p>
        </p:txBody>
      </p:sp>
      <p:sp>
        <p:nvSpPr>
          <p:cNvPr id="21" name="Місце для вмісту 20"/>
          <p:cNvSpPr>
            <a:spLocks noGrp="1"/>
          </p:cNvSpPr>
          <p:nvPr>
            <p:ph sz="quarter" idx="4"/>
          </p:nvPr>
        </p:nvSpPr>
        <p:spPr>
          <a:xfrm>
            <a:off x="2324100" y="1452358"/>
            <a:ext cx="13906500" cy="7272542"/>
          </a:xfrm>
          <a:solidFill>
            <a:schemeClr val="bg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anchor="ctr">
            <a:noAutofit/>
          </a:bodyPr>
          <a:lstStyle/>
          <a:p>
            <a:pPr marL="0" indent="0" algn="just">
              <a:buNone/>
            </a:pPr>
            <a:r>
              <a:rPr lang="uk-UA" sz="2800" b="0" i="0" dirty="0">
                <a:solidFill>
                  <a:srgbClr val="00B050"/>
                </a:solidFill>
                <a:effectLst/>
                <a:latin typeface="Times New Roman" panose="02020603050405020304" pitchFamily="18" charset="0"/>
              </a:rPr>
              <a:t> </a:t>
            </a:r>
          </a:p>
          <a:p>
            <a:pPr algn="just"/>
            <a:endParaRPr lang="uk-UA" sz="36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uk-UA" sz="3600" b="1" dirty="0">
                <a:solidFill>
                  <a:srgbClr val="FF0000"/>
                </a:solidFill>
                <a:latin typeface="Times New Roman" panose="02020603050405020304" pitchFamily="18" charset="0"/>
                <a:cs typeface="Times New Roman" panose="02020603050405020304" pitchFamily="18" charset="0"/>
              </a:rPr>
              <a:t>Пункт 5 статті 58 ЗУ «Про освіту»</a:t>
            </a:r>
            <a:endParaRPr lang="uk" sz="3600" dirty="0">
              <a:solidFill>
                <a:srgbClr val="FF0000"/>
              </a:solidFill>
              <a:latin typeface="Segoe UI"/>
            </a:endParaRPr>
          </a:p>
          <a:p>
            <a:pPr algn="just"/>
            <a:r>
              <a:rPr lang="uk-UA" b="0" i="0" dirty="0">
                <a:solidFill>
                  <a:srgbClr val="333333"/>
                </a:solidFill>
                <a:effectLst/>
                <a:latin typeface="Segoe UI" panose="020B0502040204020203" pitchFamily="34" charset="0"/>
                <a:cs typeface="Segoe UI" panose="020B0502040204020203" pitchFamily="34" charset="0"/>
              </a:rPr>
              <a:t>Особи, які здобули вищу, фахову </a:t>
            </a:r>
            <a:r>
              <a:rPr lang="uk-UA" b="0" i="0" dirty="0" err="1">
                <a:solidFill>
                  <a:srgbClr val="333333"/>
                </a:solidFill>
                <a:effectLst/>
                <a:latin typeface="Segoe UI" panose="020B0502040204020203" pitchFamily="34" charset="0"/>
                <a:cs typeface="Segoe UI" panose="020B0502040204020203" pitchFamily="34" charset="0"/>
              </a:rPr>
              <a:t>передвищу</a:t>
            </a:r>
            <a:r>
              <a:rPr lang="uk-UA" b="0" i="0" dirty="0">
                <a:solidFill>
                  <a:srgbClr val="333333"/>
                </a:solidFill>
                <a:effectLst/>
                <a:latin typeface="Segoe UI" panose="020B0502040204020203" pitchFamily="34" charset="0"/>
                <a:cs typeface="Segoe UI" panose="020B0502040204020203" pitchFamily="34" charset="0"/>
              </a:rPr>
              <a:t> чи професійну (професійно-технічну) освіту за іншою спеціальністю та яким не було присвоєно професійну кваліфікацію педагогічного працівника, </a:t>
            </a:r>
            <a:r>
              <a:rPr lang="uk-UA" b="0" i="0" dirty="0">
                <a:solidFill>
                  <a:srgbClr val="333333"/>
                </a:solidFill>
                <a:effectLst/>
                <a:highlight>
                  <a:srgbClr val="FFFF00"/>
                </a:highlight>
                <a:latin typeface="Segoe UI" panose="020B0502040204020203" pitchFamily="34" charset="0"/>
                <a:cs typeface="Segoe UI" panose="020B0502040204020203" pitchFamily="34" charset="0"/>
              </a:rPr>
              <a:t>можуть бути призначені на посаду педагогічного працівника строком на один рік.</a:t>
            </a:r>
            <a:endParaRPr lang="uk-UA" sz="3600" b="0" i="0" dirty="0">
              <a:solidFill>
                <a:srgbClr val="333333"/>
              </a:solidFill>
              <a:effectLst/>
              <a:latin typeface="Segoe UI" panose="020B0502040204020203" pitchFamily="34" charset="0"/>
              <a:cs typeface="Segoe UI" panose="020B0502040204020203" pitchFamily="34" charset="0"/>
            </a:endParaRPr>
          </a:p>
          <a:p>
            <a:pPr algn="just"/>
            <a:r>
              <a:rPr lang="uk-UA" b="0" i="0" dirty="0">
                <a:solidFill>
                  <a:srgbClr val="333333"/>
                </a:solidFill>
                <a:effectLst/>
                <a:latin typeface="Segoe UI" panose="020B0502040204020203" pitchFamily="34" charset="0"/>
                <a:cs typeface="Segoe UI" panose="020B0502040204020203" pitchFamily="34" charset="0"/>
              </a:rPr>
              <a:t>Особи можуть продовжити працювати на відповідних посадах педагогічних працівників системи </a:t>
            </a:r>
            <a:r>
              <a:rPr lang="uk-UA" b="0" i="0" dirty="0">
                <a:solidFill>
                  <a:srgbClr val="333333"/>
                </a:solidFill>
                <a:effectLst/>
                <a:highlight>
                  <a:srgbClr val="FFFF00"/>
                </a:highlight>
                <a:latin typeface="Segoe UI" panose="020B0502040204020203" pitchFamily="34" charset="0"/>
                <a:cs typeface="Segoe UI" panose="020B0502040204020203" pitchFamily="34" charset="0"/>
              </a:rPr>
              <a:t>дошкільної,</a:t>
            </a:r>
            <a:r>
              <a:rPr lang="uk-UA" b="0" i="0" dirty="0">
                <a:solidFill>
                  <a:srgbClr val="333333"/>
                </a:solidFill>
                <a:effectLst/>
                <a:latin typeface="Segoe UI" panose="020B0502040204020203" pitchFamily="34" charset="0"/>
                <a:cs typeface="Segoe UI" panose="020B0502040204020203" pitchFamily="34" charset="0"/>
              </a:rPr>
              <a:t> позашкільної, професійної (професійно-технічної), фахової </a:t>
            </a:r>
            <a:r>
              <a:rPr lang="uk-UA" b="0" i="0" dirty="0" err="1">
                <a:solidFill>
                  <a:srgbClr val="333333"/>
                </a:solidFill>
                <a:effectLst/>
                <a:latin typeface="Segoe UI" panose="020B0502040204020203" pitchFamily="34" charset="0"/>
                <a:cs typeface="Segoe UI" panose="020B0502040204020203" pitchFamily="34" charset="0"/>
              </a:rPr>
              <a:t>передвищої</a:t>
            </a:r>
            <a:r>
              <a:rPr lang="uk-UA" b="0" i="0" dirty="0">
                <a:solidFill>
                  <a:srgbClr val="333333"/>
                </a:solidFill>
                <a:effectLst/>
                <a:latin typeface="Segoe UI" panose="020B0502040204020203" pitchFamily="34" charset="0"/>
                <a:cs typeface="Segoe UI" panose="020B0502040204020203" pitchFamily="34" charset="0"/>
              </a:rPr>
              <a:t>, вищої та післядипломної освіти </a:t>
            </a:r>
            <a:r>
              <a:rPr lang="uk-UA" b="1" i="0" u="sng" dirty="0">
                <a:solidFill>
                  <a:srgbClr val="333333"/>
                </a:solidFill>
                <a:effectLst/>
                <a:latin typeface="Segoe UI" panose="020B0502040204020203" pitchFamily="34" charset="0"/>
                <a:cs typeface="Segoe UI" panose="020B0502040204020203" pitchFamily="34" charset="0"/>
              </a:rPr>
              <a:t>після їх успішної атестації у порядку, визначеному законодавством.</a:t>
            </a:r>
          </a:p>
          <a:p>
            <a:pPr algn="just"/>
            <a:endParaRPr lang="uk-UA" b="0" i="0" dirty="0">
              <a:solidFill>
                <a:srgbClr val="333333"/>
              </a:solidFill>
              <a:effectLst/>
              <a:latin typeface="Segoe UI" panose="020B0502040204020203" pitchFamily="34" charset="0"/>
              <a:cs typeface="Segoe UI" panose="020B0502040204020203" pitchFamily="34" charset="0"/>
            </a:endParaRPr>
          </a:p>
          <a:p>
            <a:pPr algn="just"/>
            <a:r>
              <a:rPr lang="uk-UA" b="0" i="0" dirty="0">
                <a:solidFill>
                  <a:srgbClr val="FF0000"/>
                </a:solidFill>
                <a:effectLst/>
                <a:latin typeface="Segoe UI" panose="020B0502040204020203" pitchFamily="34" charset="0"/>
                <a:cs typeface="Segoe UI" panose="020B0502040204020203" pitchFamily="34" charset="0"/>
              </a:rPr>
              <a:t>Особам, які забезпечують здобуття </a:t>
            </a:r>
            <a:r>
              <a:rPr lang="uk-UA" b="0" i="0" dirty="0">
                <a:solidFill>
                  <a:srgbClr val="FF0000"/>
                </a:solidFill>
                <a:effectLst/>
                <a:highlight>
                  <a:srgbClr val="FFFF00"/>
                </a:highlight>
                <a:latin typeface="Segoe UI" panose="020B0502040204020203" pitchFamily="34" charset="0"/>
                <a:cs typeface="Segoe UI" panose="020B0502040204020203" pitchFamily="34" charset="0"/>
              </a:rPr>
              <a:t>повної загальної середньої освіти</a:t>
            </a:r>
            <a:r>
              <a:rPr lang="uk-UA" b="0" i="0" dirty="0">
                <a:solidFill>
                  <a:srgbClr val="FF0000"/>
                </a:solidFill>
                <a:effectLst/>
                <a:latin typeface="Segoe UI" panose="020B0502040204020203" pitchFamily="34" charset="0"/>
                <a:cs typeface="Segoe UI" panose="020B0502040204020203" pitchFamily="34" charset="0"/>
              </a:rPr>
              <a:t>, професійна </a:t>
            </a:r>
            <a:r>
              <a:rPr lang="uk-UA" b="1" i="0" u="sng" dirty="0">
                <a:solidFill>
                  <a:srgbClr val="FF0000"/>
                </a:solidFill>
                <a:effectLst/>
                <a:latin typeface="Segoe UI" panose="020B0502040204020203" pitchFamily="34" charset="0"/>
                <a:cs typeface="Segoe UI" panose="020B0502040204020203" pitchFamily="34" charset="0"/>
              </a:rPr>
              <a:t>кваліфікація педагогічного працівника може бути присвоєна закладом вищої чи післядипломної освіти або відповідним кваліфікаційним центром після </a:t>
            </a:r>
            <a:r>
              <a:rPr lang="uk-UA" b="0" i="0" dirty="0">
                <a:solidFill>
                  <a:srgbClr val="FF0000"/>
                </a:solidFill>
                <a:effectLst/>
                <a:latin typeface="Segoe UI" panose="020B0502040204020203" pitchFamily="34" charset="0"/>
                <a:cs typeface="Segoe UI" panose="020B0502040204020203" pitchFamily="34" charset="0"/>
              </a:rPr>
              <a:t>одного року роботи на посадах педагогічних працівників, що забезпечують здобуття повної загальної середньої освіти, </a:t>
            </a:r>
            <a:r>
              <a:rPr lang="uk-UA" b="1" i="0" u="sng" dirty="0">
                <a:solidFill>
                  <a:srgbClr val="FF0000"/>
                </a:solidFill>
                <a:effectLst/>
                <a:latin typeface="Segoe UI" panose="020B0502040204020203" pitchFamily="34" charset="0"/>
                <a:cs typeface="Segoe UI" panose="020B0502040204020203" pitchFamily="34" charset="0"/>
              </a:rPr>
              <a:t>за умови успішного складення кваліфікаційного іспиту</a:t>
            </a:r>
            <a:r>
              <a:rPr lang="uk-UA" b="0" i="0" dirty="0">
                <a:solidFill>
                  <a:srgbClr val="FF0000"/>
                </a:solidFill>
                <a:effectLst/>
                <a:latin typeface="Segoe UI" panose="020B0502040204020203" pitchFamily="34" charset="0"/>
                <a:cs typeface="Segoe UI" panose="020B0502040204020203" pitchFamily="34" charset="0"/>
              </a:rPr>
              <a:t> відповідно до кваліфікаційних вимог до педагогічного працівника чи відповідного професійного стандарту (за наявності).</a:t>
            </a:r>
          </a:p>
          <a:p>
            <a:pPr algn="just"/>
            <a:endParaRPr lang="uk-UA" dirty="0">
              <a:solidFill>
                <a:srgbClr val="FF0000"/>
              </a:solidFill>
              <a:latin typeface="Segoe UI" panose="020B0502040204020203" pitchFamily="34" charset="0"/>
              <a:cs typeface="Segoe UI" panose="020B0502040204020203" pitchFamily="34" charset="0"/>
            </a:endParaRPr>
          </a:p>
          <a:p>
            <a:pPr algn="just"/>
            <a:endParaRPr lang="uk-UA" b="0" i="0" dirty="0">
              <a:solidFill>
                <a:srgbClr val="FF0000"/>
              </a:solidFill>
              <a:effectLst/>
              <a:latin typeface="Segoe UI" panose="020B0502040204020203" pitchFamily="34" charset="0"/>
              <a:cs typeface="Segoe UI" panose="020B0502040204020203" pitchFamily="34" charset="0"/>
            </a:endParaRPr>
          </a:p>
          <a:p>
            <a:pPr marL="0" indent="0" algn="just">
              <a:lnSpc>
                <a:spcPct val="150000"/>
              </a:lnSpc>
              <a:buNone/>
            </a:pPr>
            <a:endParaRPr lang="uk" sz="2200" dirty="0">
              <a:solidFill>
                <a:srgbClr val="262626"/>
              </a:solidFill>
              <a:latin typeface="Segoe UI"/>
            </a:endParaRPr>
          </a:p>
        </p:txBody>
      </p:sp>
      <p:pic>
        <p:nvPicPr>
          <p:cNvPr id="25" name="Місце для вмісту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89" y="214199"/>
            <a:ext cx="2438400" cy="1371671"/>
          </a:xfrm>
          <a:prstGeom prst="rect">
            <a:avLst/>
          </a:prstGeom>
        </p:spPr>
      </p:pic>
    </p:spTree>
    <p:extLst>
      <p:ext uri="{BB962C8B-B14F-4D97-AF65-F5344CB8AC3E}">
        <p14:creationId xmlns:p14="http://schemas.microsoft.com/office/powerpoint/2010/main" val="1612785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TotalTime>
  <Words>7263</Words>
  <Application>Microsoft Office PowerPoint</Application>
  <PresentationFormat>Довільний</PresentationFormat>
  <Paragraphs>808</Paragraphs>
  <Slides>44</Slides>
  <Notes>37</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44</vt:i4>
      </vt:variant>
    </vt:vector>
  </HeadingPairs>
  <TitlesOfParts>
    <vt:vector size="52" baseType="lpstr">
      <vt:lpstr>Arial</vt:lpstr>
      <vt:lpstr>Didact Gothic</vt:lpstr>
      <vt:lpstr>Wingdings</vt:lpstr>
      <vt:lpstr>Segoe UI</vt:lpstr>
      <vt:lpstr>Calibri</vt:lpstr>
      <vt:lpstr>Didact Gothic Bold</vt:lpstr>
      <vt:lpstr>Times New Roman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I. Загальні положення </vt:lpstr>
      <vt:lpstr> </vt:lpstr>
      <vt:lpstr> </vt:lpstr>
      <vt:lpstr>Презентація PowerPoint</vt:lpstr>
      <vt:lpstr>Презентація PowerPoint</vt:lpstr>
      <vt:lpstr>Презентація PowerPoint</vt:lpstr>
      <vt:lpstr> Зверніть увагу! Змінили вимоги до позачергової атестації. </vt:lpstr>
      <vt:lpstr>За результатами атестації:</vt:lpstr>
      <vt:lpstr>Зміни у присвоєнні кваліфікаціних категорій  </vt:lpstr>
      <vt:lpstr> Щодо атестації осіб без педагогічної освіти</vt:lpstr>
      <vt:lpstr>    </vt:lpstr>
      <vt:lpstr> Присвоєння педагогічних звань</vt:lpstr>
      <vt:lpstr>Нове у атестаційному положенні</vt:lpstr>
      <vt:lpstr>Умови атестації педагогів</vt:lpstr>
      <vt:lpstr> Успішна сертифікація  </vt:lpstr>
      <vt:lpstr> </vt:lpstr>
      <vt:lpstr>Створення, склад та повноваження  атестаційних комісій</vt:lpstr>
      <vt:lpstr>Створення, склад та повноваження  атестаційних комісій</vt:lpstr>
      <vt:lpstr>Зверніть увагу! Змінили вимоги до голосування </vt:lpstr>
      <vt:lpstr> Обов’язки членів АК</vt:lpstr>
      <vt:lpstr> Повноваження  атестаційних комісій I рівня</vt:lpstr>
      <vt:lpstr> Повноваження  атестаційних комісій II рівня</vt:lpstr>
      <vt:lpstr>Презентація PowerPoint</vt:lpstr>
      <vt:lpstr>  Порядок проведення атестації</vt:lpstr>
      <vt:lpstr>  Рішення про результати атестації  </vt:lpstr>
      <vt:lpstr>    Скасовано вимогу щодо присутності педагога на засіданні атестаційної комісії.</vt:lpstr>
      <vt:lpstr>    Спростили норму щодо підписання протоколу та атестаційних листів</vt:lpstr>
      <vt:lpstr>   Рішення АК I рівня та процедура оформлення атестаційних листів </vt:lpstr>
      <vt:lpstr>    Дії керівника після засідання АК</vt:lpstr>
      <vt:lpstr>     Оскарження рішень АК (Апеляція)</vt:lpstr>
      <vt:lpstr>     Оскарження рішень АК (Апеляція)</vt:lpstr>
      <vt:lpstr>     Оскарження рішень АК (Апеляція)</vt:lpstr>
      <vt:lpstr>      Підведемо підсумки:</vt:lpstr>
      <vt:lpstr>   Документи  для атестації</vt:lpstr>
      <vt:lpstr>   Документи  для атестації</vt:lpstr>
      <vt:lpstr>   Документи  для атестації</vt:lpstr>
      <vt:lpstr>   Документи  для атестації</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Роз’ясненння щодо підвищення кваліфікації педагогічних працівників закладів загальної середньої освіти</dc:title>
  <dc:creator>USER</dc:creator>
  <cp:lastModifiedBy>Користувач</cp:lastModifiedBy>
  <cp:revision>117</cp:revision>
  <dcterms:created xsi:type="dcterms:W3CDTF">2006-08-16T00:00:00Z</dcterms:created>
  <dcterms:modified xsi:type="dcterms:W3CDTF">2023-09-20T07:37:25Z</dcterms:modified>
  <dc:identifier>DAEHRe8qHsM</dc:identifier>
</cp:coreProperties>
</file>