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99" r:id="rId4"/>
    <p:sldId id="300" r:id="rId5"/>
    <p:sldId id="288" r:id="rId6"/>
    <p:sldId id="293" r:id="rId7"/>
    <p:sldId id="290" r:id="rId8"/>
    <p:sldId id="294" r:id="rId9"/>
    <p:sldId id="295" r:id="rId10"/>
    <p:sldId id="291" r:id="rId11"/>
    <p:sldId id="292" r:id="rId12"/>
    <p:sldId id="296" r:id="rId13"/>
    <p:sldId id="297" r:id="rId14"/>
    <p:sldId id="298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17D9BC-8784-546A-7C30-C75936AB5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DD1B7B4-B1A3-39E1-CED1-8A0CA53D02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A1327B5-72C4-2D68-0C05-DD5F26D1F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0B38-42CA-4309-8A2E-AEA7449CF448}" type="datetimeFigureOut">
              <a:rPr lang="uk-UA" smtClean="0"/>
              <a:t>30.01.2024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4A9625A-B32C-34C9-EAC9-857A554AA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B591E53-B07B-224B-69F6-C9C898BB0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EA0C-3A8F-4498-8D98-D7FB7CBB5F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3099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9012BC-967D-6662-F2EE-AADED60BC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D0EEDB8-879D-174D-8755-9AF248468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88A826F-4EBD-5F21-D445-D6A883963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0B38-42CA-4309-8A2E-AEA7449CF448}" type="datetimeFigureOut">
              <a:rPr lang="uk-UA" smtClean="0"/>
              <a:t>30.01.2024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A6CCC12-FF36-9B07-3444-8FC561303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7536C50-FA64-46B8-752C-9C7954680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EA0C-3A8F-4498-8D98-D7FB7CBB5F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213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2B9AD5FA-3190-827D-0DBC-85F7F2E5B4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59FBF9F-A1BC-BFAC-7A89-2D17DDA9C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155C0DA-17FF-8E37-0EDD-0E205F6F3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0B38-42CA-4309-8A2E-AEA7449CF448}" type="datetimeFigureOut">
              <a:rPr lang="uk-UA" smtClean="0"/>
              <a:t>30.01.2024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BAEC04C-EC9D-7895-DBAB-A8A628129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F42E941-E91F-5CEA-C094-36F027A4E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EA0C-3A8F-4498-8D98-D7FB7CBB5F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549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77A307-3A2E-7272-ECCA-867FBEA63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AC2030A-C810-E2E5-00A0-2C0A87088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460468A-6247-29DA-6CB5-6C2F60492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0B38-42CA-4309-8A2E-AEA7449CF448}" type="datetimeFigureOut">
              <a:rPr lang="uk-UA" smtClean="0"/>
              <a:t>30.01.2024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A7AED27-A513-3439-EBF8-13B37A30F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4CFBE36-7D7C-5AC4-BD35-05E659EF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EA0C-3A8F-4498-8D98-D7FB7CBB5F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362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D0340-5360-C2A0-C807-7D8121072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8A79C52-BBAD-E656-E552-8F38FF44D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B12A7D7-1791-7728-FB16-A9B55BB97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0B38-42CA-4309-8A2E-AEA7449CF448}" type="datetimeFigureOut">
              <a:rPr lang="uk-UA" smtClean="0"/>
              <a:t>30.01.2024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DAA74A8-342E-B40F-62B5-F91A4636C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E39521D-0F6E-B64A-6993-4C75E9AE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EA0C-3A8F-4498-8D98-D7FB7CBB5F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795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7B62D1-2157-3B17-00FA-BCEA0BBAA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1BD24E5-8CBE-6AED-8DCE-D3431DE4C1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37F29EF-303C-8308-29A2-42DCC9BC8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EA0A31B-4BCF-BE6B-B221-F17D3BF39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0B38-42CA-4309-8A2E-AEA7449CF448}" type="datetimeFigureOut">
              <a:rPr lang="uk-UA" smtClean="0"/>
              <a:t>30.01.2024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BF39810-E148-E048-F4BE-4BCA88FBA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AE32E5F-925F-6B66-C683-AE02C06B1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EA0C-3A8F-4498-8D98-D7FB7CBB5F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06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27E67E-A91F-6DB1-3A3C-1C3ED7212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1D7ECD9-16E8-5038-B3E3-558777FC8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F55E836-1275-EF6E-14B3-33062D65F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9CF148D-3092-4012-6AEB-F88A232B6F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B1C60486-3923-C676-87E0-9521A73981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F6453F63-4703-028E-F662-293E7A5DC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0B38-42CA-4309-8A2E-AEA7449CF448}" type="datetimeFigureOut">
              <a:rPr lang="uk-UA" smtClean="0"/>
              <a:t>30.01.2024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4E76E0E6-3407-3A3C-48E7-E6DB4B361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806A4B47-CB90-9081-4AE3-CD74D011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EA0C-3A8F-4498-8D98-D7FB7CBB5F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4522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5C5B86-366B-A3B5-085A-9D436EDC6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24AABCEA-69A9-D857-FD02-670009C95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0B38-42CA-4309-8A2E-AEA7449CF448}" type="datetimeFigureOut">
              <a:rPr lang="uk-UA" smtClean="0"/>
              <a:t>30.01.2024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97819F59-D60A-526A-8A87-0D744E2FC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5AD11E9-94E3-4EC7-43B1-B380CB66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EA0C-3A8F-4498-8D98-D7FB7CBB5F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2947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5DD0A973-46BA-FE2C-4CC1-A46C72353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0B38-42CA-4309-8A2E-AEA7449CF448}" type="datetimeFigureOut">
              <a:rPr lang="uk-UA" smtClean="0"/>
              <a:t>30.01.2024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F5D388FD-B66D-5CDB-0EDD-51241E1E9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EBDB43-0B34-DE26-0A88-09BA4CD4F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EA0C-3A8F-4498-8D98-D7FB7CBB5F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2D823-789C-2A43-5631-56C33F491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75BAD32-8264-166B-C89C-4D88F72A8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F1DD4DC-F1F4-4B68-B1C6-F31213E1F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40F4996-2FF7-D529-EB25-F8EF59FA8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0B38-42CA-4309-8A2E-AEA7449CF448}" type="datetimeFigureOut">
              <a:rPr lang="uk-UA" smtClean="0"/>
              <a:t>30.01.2024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C370F2F-4002-006C-471B-1B6BDE663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5476B19-7C35-7CA6-2DEE-C9350D883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EA0C-3A8F-4498-8D98-D7FB7CBB5F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73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50742C-125A-7AF6-4A2D-AEA7667F2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9B6F519E-CF94-CC39-AA08-F7424EE9A6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CEA7699-B8C0-D8C7-F686-AA24A2537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1164520-7FB8-3E34-55C5-DBE492D8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0B38-42CA-4309-8A2E-AEA7449CF448}" type="datetimeFigureOut">
              <a:rPr lang="uk-UA" smtClean="0"/>
              <a:t>30.01.2024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19BBEA8-406C-D4E8-CC06-E80DC3B05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B14A5B4-FBAF-DB74-3EB0-D237B0769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EA0C-3A8F-4498-8D98-D7FB7CBB5F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030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4FE9FCFE-609B-00A7-AF25-50FEDCADE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DC4DE1C-4548-C220-E6A2-B35B67433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C6823BD-5FC6-F8EB-CF0C-607B986C8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D0B38-42CA-4309-8A2E-AEA7449CF448}" type="datetimeFigureOut">
              <a:rPr lang="uk-UA" smtClean="0"/>
              <a:t>30.01.2024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0E811CC-B8A9-272C-6600-DC822D373D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84BEC3E-E031-DB84-1C68-8DE5D371A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AEA0C-3A8F-4498-8D98-D7FB7CBB5F4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6659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3D9D4B-B6FC-86BD-44DD-71BB3D60BB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>
                <a:solidFill>
                  <a:srgbClr val="C00000"/>
                </a:solidFill>
              </a:rPr>
              <a:t>Аналіз якості  знань учнів Львівської правничої гімназії за І- семестр 2023-2024 </a:t>
            </a:r>
            <a:r>
              <a:rPr lang="uk-UA" b="1" i="1" dirty="0" err="1">
                <a:solidFill>
                  <a:srgbClr val="C00000"/>
                </a:solidFill>
              </a:rPr>
              <a:t>н.р</a:t>
            </a:r>
            <a:r>
              <a:rPr lang="uk-UA" b="1" i="1" dirty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38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DCE52E-9DB0-BFC5-9FFE-CDB820ED4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знань з англійської мови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97BC11A-D11D-0BA0-379D-645FFB740D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853" y="1567543"/>
            <a:ext cx="11485984" cy="513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55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3AC2EF-DBFD-07D3-75B8-5B70F9570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знань з німецької мови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A65417-7185-825A-8453-7FE3D49F2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698" y="1595535"/>
            <a:ext cx="10580913" cy="5103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583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33F3F5-1FE8-A9D3-77DD-F7659B003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знань з біології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65591E9-5BE1-1979-970B-209A93149A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473" y="2054233"/>
            <a:ext cx="10814180" cy="443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395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73025D-0B46-30DD-D845-A8B160E37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знань з фізики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494B845-D58B-85DD-8272-7D4FBC385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51184"/>
            <a:ext cx="10199913" cy="420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057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FDC082-52A1-73C1-33D4-CA3BFC0BE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знань з хімії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349B896-68F4-DFC5-92A1-5365DAC24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020" y="2051184"/>
            <a:ext cx="10207689" cy="4321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83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B7203E-EBD0-EDB5-A355-3358CDD84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 І(5)-</a:t>
            </a:r>
            <a:r>
              <a:rPr lang="en-US" dirty="0"/>
              <a:t>VII</a:t>
            </a:r>
            <a:r>
              <a:rPr lang="uk-UA" dirty="0"/>
              <a:t>(</a:t>
            </a:r>
            <a:r>
              <a:rPr lang="ru-RU" dirty="0"/>
              <a:t>11)-х </a:t>
            </a:r>
            <a:r>
              <a:rPr lang="ru-RU" dirty="0" err="1"/>
              <a:t>класів</a:t>
            </a:r>
            <a:r>
              <a:rPr lang="ru-RU" dirty="0"/>
              <a:t>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5D67293-E272-F399-476C-82369BE81A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698" y="1690688"/>
            <a:ext cx="10318101" cy="4971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4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528AD8-2EB8-5098-1EE3-576041F27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Значення середнього балу успішності учнів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75949D-54CC-54A6-0C13-D5050DDFEE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43" y="2051184"/>
            <a:ext cx="11196735" cy="416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392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7931E2-6184-2F42-195A-074BC92EB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Якість знань учнів І- семестр 2023-2024н.р.</a:t>
            </a:r>
          </a:p>
        </p:txBody>
      </p:sp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id="{9EA2576D-D9EA-8C25-761D-A6F9325197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446691"/>
              </p:ext>
            </p:extLst>
          </p:nvPr>
        </p:nvGraphicFramePr>
        <p:xfrm>
          <a:off x="1063690" y="1777155"/>
          <a:ext cx="10290109" cy="47022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0997">
                  <a:extLst>
                    <a:ext uri="{9D8B030D-6E8A-4147-A177-3AD203B41FA5}">
                      <a16:colId xmlns:a16="http://schemas.microsoft.com/office/drawing/2014/main" val="2037560766"/>
                    </a:ext>
                  </a:extLst>
                </a:gridCol>
                <a:gridCol w="907658">
                  <a:extLst>
                    <a:ext uri="{9D8B030D-6E8A-4147-A177-3AD203B41FA5}">
                      <a16:colId xmlns:a16="http://schemas.microsoft.com/office/drawing/2014/main" val="3959698354"/>
                    </a:ext>
                  </a:extLst>
                </a:gridCol>
                <a:gridCol w="2281211">
                  <a:extLst>
                    <a:ext uri="{9D8B030D-6E8A-4147-A177-3AD203B41FA5}">
                      <a16:colId xmlns:a16="http://schemas.microsoft.com/office/drawing/2014/main" val="1366600429"/>
                    </a:ext>
                  </a:extLst>
                </a:gridCol>
                <a:gridCol w="1056747">
                  <a:extLst>
                    <a:ext uri="{9D8B030D-6E8A-4147-A177-3AD203B41FA5}">
                      <a16:colId xmlns:a16="http://schemas.microsoft.com/office/drawing/2014/main" val="1722141850"/>
                    </a:ext>
                  </a:extLst>
                </a:gridCol>
                <a:gridCol w="931776">
                  <a:extLst>
                    <a:ext uri="{9D8B030D-6E8A-4147-A177-3AD203B41FA5}">
                      <a16:colId xmlns:a16="http://schemas.microsoft.com/office/drawing/2014/main" val="304469276"/>
                    </a:ext>
                  </a:extLst>
                </a:gridCol>
                <a:gridCol w="932874">
                  <a:extLst>
                    <a:ext uri="{9D8B030D-6E8A-4147-A177-3AD203B41FA5}">
                      <a16:colId xmlns:a16="http://schemas.microsoft.com/office/drawing/2014/main" val="4080572158"/>
                    </a:ext>
                  </a:extLst>
                </a:gridCol>
                <a:gridCol w="931776">
                  <a:extLst>
                    <a:ext uri="{9D8B030D-6E8A-4147-A177-3AD203B41FA5}">
                      <a16:colId xmlns:a16="http://schemas.microsoft.com/office/drawing/2014/main" val="3993573331"/>
                    </a:ext>
                  </a:extLst>
                </a:gridCol>
                <a:gridCol w="1088535">
                  <a:extLst>
                    <a:ext uri="{9D8B030D-6E8A-4147-A177-3AD203B41FA5}">
                      <a16:colId xmlns:a16="http://schemas.microsoft.com/office/drawing/2014/main" val="618425072"/>
                    </a:ext>
                  </a:extLst>
                </a:gridCol>
                <a:gridCol w="1088535">
                  <a:extLst>
                    <a:ext uri="{9D8B030D-6E8A-4147-A177-3AD203B41FA5}">
                      <a16:colId xmlns:a16="http://schemas.microsoft.com/office/drawing/2014/main" val="3178541848"/>
                    </a:ext>
                  </a:extLst>
                </a:gridCol>
              </a:tblGrid>
              <a:tr h="3523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Клас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Кількість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Класний керівник 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Якість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Високий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Достатній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Середній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Початковий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Середній </a:t>
                      </a:r>
                      <a:endParaRPr lang="uk-UA" sz="1000" kern="10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бал 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1623007447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учнів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 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%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%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%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%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%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2268732967"/>
                  </a:ext>
                </a:extLst>
              </a:tr>
              <a:tr h="15984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2448586253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І-А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Пастернак У.Л.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75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8,81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2624142555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І-Б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Матвійчук У.Д.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71,8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15,6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56,2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28,1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8,75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2336821736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І-В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Поліщук Н.М.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15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8,96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3023236742"/>
                  </a:ext>
                </a:extLst>
              </a:tr>
              <a:tr h="207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ІІ-А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Лукашевська Н. Б.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64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61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6(3)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8,4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3392020367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ІІ-Б</a:t>
                      </a: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34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Гуменюк О. З.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76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20,6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56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8,81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3895444665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ІІ-В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Кремінець І. С.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77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9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68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8,77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3725133099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ІІІ-А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Смик Г. З.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9.37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40.62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53.13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1752137495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ІІІ-Б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34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 err="1">
                          <a:effectLst/>
                          <a:latin typeface="+mn-lt"/>
                        </a:rPr>
                        <a:t>Курницька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 А. П.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5.88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44.11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8,43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428579733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ІІІ-В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34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Гула У. М.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2,9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44,11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52,9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8,63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3957762475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IV-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А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Леськів О. Я.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40,7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3,7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55,5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3,7</a:t>
                      </a:r>
                      <a:r>
                        <a:rPr lang="en-US" sz="1000" kern="0" dirty="0">
                          <a:effectLst/>
                          <a:latin typeface="+mn-lt"/>
                        </a:rPr>
                        <a:t>(1)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8,36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2362886551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IV-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Б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26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Ганчук І. М.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0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54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19</a:t>
                      </a:r>
                      <a:r>
                        <a:rPr lang="en-US" sz="1000" kern="0" dirty="0">
                          <a:effectLst/>
                          <a:latin typeface="+mn-lt"/>
                        </a:rPr>
                        <a:t>(5)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7,35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4135262103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IV-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В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Галамай Н. С.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75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3.1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71.9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8,91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4070775010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V-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А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29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Торган М. С.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28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6,9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20,7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65,5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6,9</a:t>
                      </a:r>
                      <a:r>
                        <a:rPr lang="en-US" sz="1000" kern="0" dirty="0">
                          <a:effectLst/>
                          <a:latin typeface="+mn-lt"/>
                        </a:rPr>
                        <a:t>(2)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8,25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3150545219"/>
                  </a:ext>
                </a:extLst>
              </a:tr>
              <a:tr h="206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V-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Б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Добрянська М. Б.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29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6,5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25,8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64,5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3,2</a:t>
                      </a:r>
                      <a:r>
                        <a:rPr lang="en-US" sz="1000" kern="0" dirty="0">
                          <a:effectLst/>
                          <a:latin typeface="+mn-lt"/>
                        </a:rPr>
                        <a:t>9(1)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7,62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2757918855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V-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В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Марко Л. М.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13.3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43.3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3.3</a:t>
                      </a:r>
                      <a:r>
                        <a:rPr lang="en-US" sz="1000" kern="0" dirty="0">
                          <a:effectLst/>
                          <a:latin typeface="+mn-lt"/>
                        </a:rPr>
                        <a:t>(1)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8,79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311393734"/>
                  </a:ext>
                </a:extLst>
              </a:tr>
              <a:tr h="159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V-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Г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28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Багрій О.І.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25,1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64,3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3,6</a:t>
                      </a:r>
                      <a:r>
                        <a:rPr lang="en-US" sz="1000" kern="0" dirty="0">
                          <a:effectLst/>
                          <a:latin typeface="+mn-lt"/>
                        </a:rPr>
                        <a:t>(1)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7,85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1903088228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VI-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А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29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Фізяр Д. П.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48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10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38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8,75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2734409634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VI-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Б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28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Мелехіна Т. Г.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46,4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46,4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3,6</a:t>
                      </a:r>
                      <a:r>
                        <a:rPr lang="en-US" sz="1000" kern="0" dirty="0">
                          <a:effectLst/>
                          <a:latin typeface="+mn-lt"/>
                        </a:rPr>
                        <a:t>(1)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8,5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1822060251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VI-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В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34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Козова Г. Л.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38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3</a:t>
                      </a:r>
                      <a:r>
                        <a:rPr lang="en-US" sz="1000" kern="0" dirty="0">
                          <a:effectLst/>
                          <a:latin typeface="+mn-lt"/>
                        </a:rPr>
                        <a:t>(1)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8,27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825261390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VII-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А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Леда Г. М.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13,3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43,3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43,3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8,56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3222930285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VII-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Б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Руда Л. Б.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48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26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8,51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2197441435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+mn-lt"/>
                        </a:rPr>
                        <a:t>VII-</a:t>
                      </a:r>
                      <a:r>
                        <a:rPr lang="uk-UA" sz="1000" kern="0" dirty="0">
                          <a:effectLst/>
                          <a:latin typeface="+mn-lt"/>
                        </a:rPr>
                        <a:t>В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29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Шклярська З. В.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61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13.7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48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37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0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8,89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1708869782"/>
                  </a:ext>
                </a:extLst>
              </a:tr>
              <a:tr h="16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22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676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53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>
                          <a:effectLst/>
                          <a:latin typeface="+mn-lt"/>
                        </a:rPr>
                        <a:t> </a:t>
                      </a:r>
                      <a:endParaRPr lang="uk-UA" sz="10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0" dirty="0">
                          <a:effectLst/>
                          <a:latin typeface="+mn-lt"/>
                        </a:rPr>
                        <a:t>8,47</a:t>
                      </a:r>
                      <a:endParaRPr lang="uk-UA" sz="10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61" marR="15461" marT="0" marB="0"/>
                </a:tc>
                <a:extLst>
                  <a:ext uri="{0D108BD9-81ED-4DB2-BD59-A6C34878D82A}">
                    <a16:rowId xmlns:a16="http://schemas.microsoft.com/office/drawing/2014/main" val="2605079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155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86904-8461-B658-F4A7-BACBC4CED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знань з української мови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2F0295-5B61-2BB1-A81B-8E4DCA0C5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58212"/>
            <a:ext cx="10685106" cy="511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666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291536-C406-2AB9-0EF0-2FF006058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</a:t>
            </a:r>
            <a:r>
              <a:rPr lang="uk-UA"/>
              <a:t>знань учнів з </a:t>
            </a:r>
            <a:r>
              <a:rPr lang="uk-UA" dirty="0"/>
              <a:t>української літератури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6E51678-4A8B-1C39-1943-05B9B7916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241" y="1558212"/>
            <a:ext cx="11551298" cy="507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713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11EA23-AC35-308E-707A-36D5D76DC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знань з математики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B8F78AD-9020-2731-2D05-602071F6A7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540" y="2054233"/>
            <a:ext cx="6223518" cy="443864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6CD97BE-BF38-BEBB-82D7-5794AF1D60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1305" y="2051184"/>
            <a:ext cx="5038531" cy="443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373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3B5D29-64BE-EEA2-C47B-CF83C570C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знань з алгебри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66BD90B-A73E-E67E-E056-C701458C8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205" y="2051184"/>
            <a:ext cx="9591868" cy="428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714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302E9F-BE2C-2D59-1D3D-5BE07AAC6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знань з геометрії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2A97BF1-EA0A-891A-832E-96E9C4D60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037" y="2051184"/>
            <a:ext cx="10336763" cy="429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4185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441</Words>
  <Application>Microsoft Office PowerPoint</Application>
  <PresentationFormat>Широкий екран</PresentationFormat>
  <Paragraphs>249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Аналіз якості  знань учнів Львівської правничої гімназії за І- семестр 2023-2024 н.р.</vt:lpstr>
      <vt:lpstr>Якість знань учнів І(5)-VII(11)-х класів </vt:lpstr>
      <vt:lpstr>Значення середнього балу успішності учнів</vt:lpstr>
      <vt:lpstr>Якість знань учнів І- семестр 2023-2024н.р.</vt:lpstr>
      <vt:lpstr>Якість знань з української мови</vt:lpstr>
      <vt:lpstr>Якість знань учнів з української літератури</vt:lpstr>
      <vt:lpstr>Якість знань з математики </vt:lpstr>
      <vt:lpstr>Якість знань з алгебри</vt:lpstr>
      <vt:lpstr>Якість знань з геометрії</vt:lpstr>
      <vt:lpstr>Якість знань з англійської мови</vt:lpstr>
      <vt:lpstr>Якість знань з німецької мови</vt:lpstr>
      <vt:lpstr>Якість знань з біології</vt:lpstr>
      <vt:lpstr>Якість знань з фізики</vt:lpstr>
      <vt:lpstr>Якість знань з хімії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Аналіз якість  знань учнів Львівської правничої гімназії у І- семестрі 2022-2023 н.р.</dc:title>
  <dc:creator>User</dc:creator>
  <cp:lastModifiedBy>User</cp:lastModifiedBy>
  <cp:revision>74</cp:revision>
  <dcterms:created xsi:type="dcterms:W3CDTF">2023-01-23T19:31:19Z</dcterms:created>
  <dcterms:modified xsi:type="dcterms:W3CDTF">2024-01-30T15:43:59Z</dcterms:modified>
</cp:coreProperties>
</file>