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0" r:id="rId2"/>
    <p:sldId id="298" r:id="rId3"/>
    <p:sldId id="299" r:id="rId4"/>
    <p:sldId id="290" r:id="rId5"/>
    <p:sldId id="291" r:id="rId6"/>
    <p:sldId id="292" r:id="rId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9D5A0D-463F-C08E-E209-F9FB41B21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0F8D082-A3E8-D011-5B8A-81C358F3A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3E698AC-3534-F330-8DF3-DD80DA7FC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A4EB48C-D52B-36DC-2ECC-A268B0CB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4BE576C-4773-E594-132B-885F6282A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7696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FA7DAB-03A4-3353-45B1-E4803F32D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18305AE-0E12-B68F-C05F-6CA22704EE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00659D1-D7BE-16A0-6F18-690B3D5D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8AD8047-F9E6-4F0D-0BC0-3AAD93643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1E4B561-8EE8-1206-7B27-CFFE051F3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7887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C0E2CCC0-78EC-3D9E-A8F6-33E44BF45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FA95AEF-4695-E93E-2974-B6B08B713B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2D0ECEB-14AC-8101-8B5D-EB7C9C8A3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14908A9-3A3E-EEDC-D8A4-35E1A55B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A571B4E-A74A-DFFD-C316-5DDCA6958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41521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A16109-F0BD-F254-4D36-1F0CE4A62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E102332-FEE7-40BF-CB6D-6B1B14B9C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1233679-CFBD-6832-F21F-B4CB6B1EA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22B6608-3847-8BA1-7959-5E7E18600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2DE00B7-FFEB-99C2-B0A6-2A9458CE3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3288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016A6-9060-9DDE-476B-A2A2AF6DC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628E541-2003-2E6C-FA3D-C4EEEADCB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3662713-4985-C92D-AAAA-B91C97538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00D9C9E-EBC8-51D5-1880-FC2ACA15B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7D2CEB-2715-5C28-325C-71350CD60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200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4DBA4D-2119-B1A4-91BF-5BCF3075E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1BDC8AE-92F2-6DCD-0F8E-1EEB42D94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2BEAA7C-5362-8849-59F9-A93112962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A80F4E8-9CFA-52A7-2540-507AD6A58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7FDF2FB-A925-F2ED-CCB2-D35CE02A6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F01E6EA-A79A-AD59-5BA8-1FF18A9A3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638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2BFAF-B5F5-4DBB-65D4-22449F50A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9B244E2-DCA0-6909-7675-4A7FA5C93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3727E71-20D3-2481-CEC0-1EDB9507F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FEB6C426-8F45-C50F-44D4-8EDF4C3AF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E5890A0-6B66-FD6B-5006-796E67271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9C32B979-5E7D-3E84-B321-C65D2D54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2A34C7B1-D2B9-FE2C-0425-060DB43C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ABD2265-EE77-7529-0F22-24BEF9FD7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1011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07108-6384-225D-BE75-5BF6B2346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18374C2D-B226-282D-291C-8F0643961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C327F45E-D7A9-2A98-7412-4A2D7A8A4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D81376B-6E9D-7CA0-FC5F-5A19F2823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728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814D0233-2184-B716-7DFB-F4A1DC98B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F9D9F5F-14D7-8C6E-C707-3766F10A3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D1882D1-9B61-796E-500A-ECA5EAD91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870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69B19C-058A-3153-7C3E-64AD5011B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0BB6F3-12A7-2352-DC3E-549B707A6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3D85E5C-8545-4105-168E-B9829821A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D277D23-431E-B412-ED7C-73A5F00C1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E05D768-824E-CA45-BAC4-0874B0139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F2A8D77-1217-AFB9-1F6D-F433951E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771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7E1852-8CFD-BD0D-E5EB-B42302596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E94DFD89-FBBE-E539-78F7-DB9FF91333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7C07B895-82A5-BD40-1777-1AA8D21AF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A9DF92C-4C18-548F-0F4A-17F18FD82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2CEF828-8E74-55EA-704C-1CBD6D180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FF829AA-0421-4847-C270-4CF465BC1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526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6BF66DD-7D20-0151-F1AC-9AC620A2D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D491A7C-95EF-C8DA-4EFE-8241FD41B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657906F-9A7E-7007-0F4A-0549A3B36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2A6BA-16B3-48C3-A4BE-8B52BCC90F32}" type="datetimeFigureOut">
              <a:rPr lang="uk-UA" smtClean="0"/>
              <a:t>23.09.2025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3180F88-64C3-343A-85F9-E153363E68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68B0CA4-0B86-C561-6D88-239424E60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C87C5-016C-4CDC-8C16-D908BE022B2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5548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4B500B0-B75C-9B3D-251B-DE54EAD17022}"/>
              </a:ext>
            </a:extLst>
          </p:cNvPr>
          <p:cNvSpPr txBox="1"/>
          <p:nvPr/>
        </p:nvSpPr>
        <p:spPr>
          <a:xfrm>
            <a:off x="411983" y="1470971"/>
            <a:ext cx="1068139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вступу</a:t>
            </a:r>
          </a:p>
          <a:p>
            <a:pPr algn="ctr"/>
            <a:r>
              <a:rPr lang="uk-UA" sz="7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випускників 2025 року</a:t>
            </a:r>
            <a:endParaRPr lang="uk-UA" sz="7200" dirty="0"/>
          </a:p>
        </p:txBody>
      </p:sp>
      <p:pic>
        <p:nvPicPr>
          <p:cNvPr id="2" name="Picture 6" descr="Выпускник девочки и мальчика в мантии и академическая Square кавер на фоне  упругой толпы выпускников, выбрасывая их академика Иллюстрация вектора -  иллюстрации насчитывающей знамена, толпа: 213058577">
            <a:extLst>
              <a:ext uri="{FF2B5EF4-FFF2-40B4-BE49-F238E27FC236}">
                <a16:creationId xmlns:a16="http://schemas.microsoft.com/office/drawing/2014/main" id="{2C78C923-6BE0-6B8E-3AE7-655E828E14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4178" y="4015018"/>
            <a:ext cx="3771850" cy="274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85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>
            <a:extLst>
              <a:ext uri="{FF2B5EF4-FFF2-40B4-BE49-F238E27FC236}">
                <a16:creationId xmlns:a16="http://schemas.microsoft.com/office/drawing/2014/main" id="{87511982-C9CC-58F9-7A00-D36F14F2C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385" y="3800909"/>
            <a:ext cx="11337478" cy="248574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Віхаста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Софія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балів з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математики</a:t>
            </a:r>
          </a:p>
          <a:p>
            <a:pPr>
              <a:lnSpc>
                <a:spcPct val="150000"/>
              </a:lnSpc>
            </a:pP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Махновська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Марта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балів з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англійської мови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Пік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Вероніка</a:t>
            </a:r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балів з </a:t>
            </a:r>
            <a:r>
              <a:rPr lang="uk-UA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української мови </a:t>
            </a:r>
          </a:p>
        </p:txBody>
      </p:sp>
      <p:pic>
        <p:nvPicPr>
          <p:cNvPr id="15" name="Picture 2" descr="Український кліпарт ⋆ Картинки, листівки, привітання | Art shop, Pattern,  Ukraine">
            <a:extLst>
              <a:ext uri="{FF2B5EF4-FFF2-40B4-BE49-F238E27FC236}">
                <a16:creationId xmlns:a16="http://schemas.microsoft.com/office/drawing/2014/main" id="{C49115E9-815E-6D90-C4EE-EC92FAFD4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638" y="2333777"/>
            <a:ext cx="2503713" cy="1304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8" name="Picture 20" descr="НМТ">
            <a:extLst>
              <a:ext uri="{FF2B5EF4-FFF2-40B4-BE49-F238E27FC236}">
                <a16:creationId xmlns:a16="http://schemas.microsoft.com/office/drawing/2014/main" id="{93FDE7CA-CECF-8E9F-1AF8-11424D525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8241" y="255267"/>
            <a:ext cx="3960455" cy="1565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F98EF92-CDEB-CEEA-62DC-CEE3B5A4B8B9}"/>
              </a:ext>
            </a:extLst>
          </p:cNvPr>
          <p:cNvSpPr txBox="1"/>
          <p:nvPr/>
        </p:nvSpPr>
        <p:spPr>
          <a:xfrm>
            <a:off x="2559698" y="1221408"/>
            <a:ext cx="60975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36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 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80B2A3-B5FD-2EB0-4B4D-879694C16E2C}"/>
              </a:ext>
            </a:extLst>
          </p:cNvPr>
          <p:cNvSpPr txBox="1"/>
          <p:nvPr/>
        </p:nvSpPr>
        <p:spPr>
          <a:xfrm>
            <a:off x="4146346" y="2472317"/>
            <a:ext cx="31762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32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200 балів</a:t>
            </a:r>
            <a:r>
              <a:rPr kumimoji="0" lang="uk-UA" altLang="uk-UA" sz="32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71040B3-DA67-1924-93A5-E1C3B8D7B0A7}"/>
              </a:ext>
            </a:extLst>
          </p:cNvPr>
          <p:cNvSpPr txBox="1"/>
          <p:nvPr/>
        </p:nvSpPr>
        <p:spPr>
          <a:xfrm>
            <a:off x="681135" y="1895439"/>
            <a:ext cx="1141133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Цьогоріч троє наших учнів склали один із предметів на максимальний бал - </a:t>
            </a: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44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2523D51-1AE1-48C7-51AA-A65FD2A26617}"/>
              </a:ext>
            </a:extLst>
          </p:cNvPr>
          <p:cNvSpPr txBox="1"/>
          <p:nvPr/>
        </p:nvSpPr>
        <p:spPr>
          <a:xfrm>
            <a:off x="6286820" y="1591213"/>
            <a:ext cx="5603490" cy="36971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рейтингом результатів НМТ Львівська правнича гімназія посіла 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місце</a:t>
            </a:r>
            <a:r>
              <a:rPr lang="uk-UA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серед шкіл Львова та Львівської області.</a:t>
            </a:r>
          </a:p>
        </p:txBody>
      </p:sp>
      <p:pic>
        <p:nvPicPr>
          <p:cNvPr id="1026" name="Picture 2" descr="На зображенні може бути: 3 людини">
            <a:extLst>
              <a:ext uri="{FF2B5EF4-FFF2-40B4-BE49-F238E27FC236}">
                <a16:creationId xmlns:a16="http://schemas.microsoft.com/office/drawing/2014/main" id="{F871E537-A835-0442-FE38-83F5B6350D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309"/>
          <a:stretch/>
        </p:blipFill>
        <p:spPr bwMode="auto">
          <a:xfrm>
            <a:off x="155510" y="1887714"/>
            <a:ext cx="5861639" cy="347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7033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Выпускник человека в мантии и академическая Square кавер на фоне упругой  толпы выпускников, выбрасывая их академические квадратные Иллюстрация  вектора - иллюстрации насчитывающей высоко, браслетов: 213058580">
            <a:extLst>
              <a:ext uri="{FF2B5EF4-FFF2-40B4-BE49-F238E27FC236}">
                <a16:creationId xmlns:a16="http://schemas.microsoft.com/office/drawing/2014/main" id="{35A07967-44BD-B032-C67C-003AF31455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11190"/>
            <a:ext cx="5293619" cy="2646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918" y="146642"/>
            <a:ext cx="10515600" cy="1325563"/>
          </a:xfrm>
        </p:spPr>
        <p:txBody>
          <a:bodyPr/>
          <a:lstStyle/>
          <a:p>
            <a:pPr algn="ctr"/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Випускники ЛПГ 2025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8E18EA-46F9-C466-B56D-7F64BFA2AC91}"/>
              </a:ext>
            </a:extLst>
          </p:cNvPr>
          <p:cNvSpPr txBox="1"/>
          <p:nvPr/>
        </p:nvSpPr>
        <p:spPr>
          <a:xfrm>
            <a:off x="1294622" y="1861980"/>
            <a:ext cx="960275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Навчаються у ВНЗ України – 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79%</a:t>
            </a:r>
            <a:r>
              <a:rPr lang="uk-UA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випускників</a:t>
            </a:r>
          </a:p>
          <a:p>
            <a:endParaRPr lang="uk-UA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Навчаються за кордоном – </a:t>
            </a:r>
            <a:r>
              <a:rPr lang="uk-UA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21%</a:t>
            </a:r>
            <a:r>
              <a:rPr lang="uk-UA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випускників</a:t>
            </a:r>
            <a:endParaRPr lang="uk-UA" sz="3200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C233E1-E456-E5A7-8A5F-662C631F2601}"/>
              </a:ext>
            </a:extLst>
          </p:cNvPr>
          <p:cNvSpPr txBox="1"/>
          <p:nvPr/>
        </p:nvSpPr>
        <p:spPr>
          <a:xfrm>
            <a:off x="5293619" y="4448179"/>
            <a:ext cx="703683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–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21% </a:t>
            </a:r>
            <a:r>
              <a:rPr lang="uk-UA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випускників</a:t>
            </a:r>
          </a:p>
          <a:p>
            <a:endParaRPr lang="uk-UA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Комерція (контракт) – </a:t>
            </a:r>
            <a:r>
              <a:rPr lang="uk-UA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79%</a:t>
            </a:r>
            <a:r>
              <a:rPr lang="uk-UA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випускників</a:t>
            </a:r>
            <a:endParaRPr lang="uk-UA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11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5839" y="-18584"/>
            <a:ext cx="8574833" cy="1219522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Наші випускники обрали для навчання такі </a:t>
            </a:r>
            <a:b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ВИЩІ НАВЧАЛЬНІ ЗАКЛАДИ: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ятиугольник 2"/>
          <p:cNvSpPr/>
          <p:nvPr/>
        </p:nvSpPr>
        <p:spPr>
          <a:xfrm>
            <a:off x="602891" y="1219523"/>
            <a:ext cx="5381625" cy="7366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 «Львівська політехніка»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636498" y="2508166"/>
            <a:ext cx="4749871" cy="7366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ЛНУ імені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І.Франка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599322" y="5194915"/>
            <a:ext cx="2694383" cy="7366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ЛНМУ </a:t>
            </a:r>
            <a:r>
              <a:rPr lang="uk-UA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ім.Д.Галицького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262669" y="1179188"/>
            <a:ext cx="1057275" cy="73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</a:rPr>
              <a:t>20 %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65560" y="2439045"/>
            <a:ext cx="1057275" cy="73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</a:rPr>
              <a:t>18%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762459" y="5228048"/>
            <a:ext cx="1057275" cy="73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</a:rPr>
              <a:t>4%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0" name="Picture 2" descr="Національний університет «Львівська політехніка» — Electronic Encyclopedia  of Lviv Polytechn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097" y="964978"/>
            <a:ext cx="1153891" cy="118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ЛНУ ім. Івана Франка пішов на карантин до 31 грудня - Четверта студія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273" y="2282801"/>
            <a:ext cx="1153892" cy="1187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ятиугольник 3">
            <a:extLst>
              <a:ext uri="{FF2B5EF4-FFF2-40B4-BE49-F238E27FC236}">
                <a16:creationId xmlns:a16="http://schemas.microsoft.com/office/drawing/2014/main" id="{6DD011BA-9B22-2D79-D0DC-0E8C20C89E32}"/>
              </a:ext>
            </a:extLst>
          </p:cNvPr>
          <p:cNvSpPr/>
          <p:nvPr/>
        </p:nvSpPr>
        <p:spPr>
          <a:xfrm>
            <a:off x="599321" y="3735357"/>
            <a:ext cx="2694383" cy="7366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ЛДУФК </a:t>
            </a:r>
            <a:r>
              <a:rPr lang="uk-UA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ім.І.Боберського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8">
            <a:extLst>
              <a:ext uri="{FF2B5EF4-FFF2-40B4-BE49-F238E27FC236}">
                <a16:creationId xmlns:a16="http://schemas.microsoft.com/office/drawing/2014/main" id="{C357D671-E0BF-CFBF-C16F-BFCE531ED5AE}"/>
              </a:ext>
            </a:extLst>
          </p:cNvPr>
          <p:cNvSpPr/>
          <p:nvPr/>
        </p:nvSpPr>
        <p:spPr>
          <a:xfrm>
            <a:off x="3762460" y="3719971"/>
            <a:ext cx="1057275" cy="736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</a:rPr>
              <a:t>4%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6" name="Picture 2" descr="ЛДУФК ім. Івана Боберського - YouTube">
            <a:extLst>
              <a:ext uri="{FF2B5EF4-FFF2-40B4-BE49-F238E27FC236}">
                <a16:creationId xmlns:a16="http://schemas.microsoft.com/office/drawing/2014/main" id="{269538F7-EA5E-BCB9-1A33-B1E6FF2100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173" y="3313887"/>
            <a:ext cx="1817662" cy="1488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Львівський національний медичний університет імені Данила Галицького - ЛНМУ  | Lviv">
            <a:extLst>
              <a:ext uri="{FF2B5EF4-FFF2-40B4-BE49-F238E27FC236}">
                <a16:creationId xmlns:a16="http://schemas.microsoft.com/office/drawing/2014/main" id="{F961D18A-A577-846E-A012-104DE5C962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8492" y="5005665"/>
            <a:ext cx="1346293" cy="1346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428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Правознавство – Учнівський вісник Букови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678" y="2109347"/>
            <a:ext cx="1888331" cy="142434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1" y="141896"/>
            <a:ext cx="7886700" cy="771596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Факультети, які обрали випускники ЛПГ: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процесс 2"/>
          <p:cNvSpPr/>
          <p:nvPr/>
        </p:nvSpPr>
        <p:spPr>
          <a:xfrm>
            <a:off x="263920" y="2726601"/>
            <a:ext cx="4458805" cy="552542"/>
          </a:xfrm>
          <a:prstGeom prst="flowChartProcess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    –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Блок-схема: процесс 3"/>
          <p:cNvSpPr/>
          <p:nvPr/>
        </p:nvSpPr>
        <p:spPr>
          <a:xfrm>
            <a:off x="263919" y="900561"/>
            <a:ext cx="7787285" cy="613708"/>
          </a:xfrm>
          <a:prstGeom prst="flowChartProcess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ютерні</a:t>
            </a: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науки та інформаційні технології      –  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Блок-схема: процесс 4"/>
          <p:cNvSpPr/>
          <p:nvPr/>
        </p:nvSpPr>
        <p:spPr>
          <a:xfrm>
            <a:off x="263920" y="1813867"/>
            <a:ext cx="5664827" cy="539010"/>
          </a:xfrm>
          <a:prstGeom prst="flowChartProcess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Економічний     – 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36803" y="4601758"/>
            <a:ext cx="3488795" cy="527705"/>
          </a:xfrm>
          <a:prstGeom prst="flowChartProcess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Медицина –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%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6" name="Picture 4" descr="Локальна мережа — урок. Інформатика, 5 клас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2258" y="726257"/>
            <a:ext cx="1573027" cy="1576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Медицина в Украине – обещания Зеленского, нардепов, Кабмина » Слово и Дело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0827" y="4865611"/>
            <a:ext cx="1346479" cy="119687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У Світовому банку спрогнозували, як розвиватиметься українська економіка у  2019 році — АГРОПОЛІТ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254" y="1489941"/>
            <a:ext cx="1400507" cy="105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Блок-схема: процесс 2">
            <a:extLst>
              <a:ext uri="{FF2B5EF4-FFF2-40B4-BE49-F238E27FC236}">
                <a16:creationId xmlns:a16="http://schemas.microsoft.com/office/drawing/2014/main" id="{0EF29084-D428-5ACA-2235-38879C494ACB}"/>
              </a:ext>
            </a:extLst>
          </p:cNvPr>
          <p:cNvSpPr/>
          <p:nvPr/>
        </p:nvSpPr>
        <p:spPr>
          <a:xfrm>
            <a:off x="263919" y="6110259"/>
            <a:ext cx="2650319" cy="665388"/>
          </a:xfrm>
          <a:prstGeom prst="flowChartProcess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Журналістика – 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3%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Блок-схема: процесс 2">
            <a:extLst>
              <a:ext uri="{FF2B5EF4-FFF2-40B4-BE49-F238E27FC236}">
                <a16:creationId xmlns:a16="http://schemas.microsoft.com/office/drawing/2014/main" id="{085425DD-500A-4330-E10A-3762B4F173E8}"/>
              </a:ext>
            </a:extLst>
          </p:cNvPr>
          <p:cNvSpPr/>
          <p:nvPr/>
        </p:nvSpPr>
        <p:spPr>
          <a:xfrm>
            <a:off x="263919" y="3684800"/>
            <a:ext cx="3974283" cy="685941"/>
          </a:xfrm>
          <a:prstGeom prst="flowChartProcess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Філологія</a:t>
            </a:r>
          </a:p>
          <a:p>
            <a:pPr algn="ctr"/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Іноземні мови  – </a:t>
            </a: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4" descr="Філологія - як спосіб життя і пізнання світу – Білопілля.City">
            <a:extLst>
              <a:ext uri="{FF2B5EF4-FFF2-40B4-BE49-F238E27FC236}">
                <a16:creationId xmlns:a16="http://schemas.microsoft.com/office/drawing/2014/main" id="{B93D97F5-0949-9D66-560A-B8ACEDFCBC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536" y="3641641"/>
            <a:ext cx="1781540" cy="10021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Выпускник девочки и мальчика в мантии и академическая Square кавер на фоне  упругой толпы выпускников, выбрасывая их академика Иллюстрация вектора -  иллюстрации насчитывающей знамена, толпа: 213058577">
            <a:extLst>
              <a:ext uri="{FF2B5EF4-FFF2-40B4-BE49-F238E27FC236}">
                <a16:creationId xmlns:a16="http://schemas.microsoft.com/office/drawing/2014/main" id="{CA0E489C-1E52-E768-6002-447C7F250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4874" y="4018447"/>
            <a:ext cx="3771850" cy="27440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Блок-схема: процесс 5">
            <a:extLst>
              <a:ext uri="{FF2B5EF4-FFF2-40B4-BE49-F238E27FC236}">
                <a16:creationId xmlns:a16="http://schemas.microsoft.com/office/drawing/2014/main" id="{599C65ED-E62D-6DD6-8B51-6447832B913C}"/>
              </a:ext>
            </a:extLst>
          </p:cNvPr>
          <p:cNvSpPr/>
          <p:nvPr/>
        </p:nvSpPr>
        <p:spPr>
          <a:xfrm>
            <a:off x="263919" y="5299322"/>
            <a:ext cx="3041989" cy="729998"/>
          </a:xfrm>
          <a:prstGeom prst="flowChartProcess">
            <a:avLst/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Фізична терапія та реабілітація – </a:t>
            </a:r>
            <a:r>
              <a:rPr lang="uk-UA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4 %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3067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3137</TotalTime>
  <Words>182</Words>
  <Application>Microsoft Office PowerPoint</Application>
  <PresentationFormat>Широкий екран</PresentationFormat>
  <Paragraphs>34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Випускники ЛПГ 2025</vt:lpstr>
      <vt:lpstr>Наші випускники обрали для навчання такі  ВИЩІ НАВЧАЛЬНІ ЗАКЛАДИ:</vt:lpstr>
      <vt:lpstr>Факультети, які обрали випускники ЛПГ: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User</dc:creator>
  <cp:lastModifiedBy>User</cp:lastModifiedBy>
  <cp:revision>8</cp:revision>
  <dcterms:created xsi:type="dcterms:W3CDTF">2023-08-28T07:05:27Z</dcterms:created>
  <dcterms:modified xsi:type="dcterms:W3CDTF">2025-09-23T09:25:46Z</dcterms:modified>
</cp:coreProperties>
</file>