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83" r:id="rId3"/>
    <p:sldId id="257" r:id="rId4"/>
    <p:sldId id="274" r:id="rId5"/>
    <p:sldId id="276" r:id="rId6"/>
    <p:sldId id="261" r:id="rId7"/>
    <p:sldId id="277" r:id="rId8"/>
    <p:sldId id="265" r:id="rId9"/>
    <p:sldId id="279" r:id="rId10"/>
    <p:sldId id="266" r:id="rId11"/>
    <p:sldId id="284" r:id="rId12"/>
    <p:sldId id="285" r:id="rId13"/>
    <p:sldId id="282" r:id="rId14"/>
    <p:sldId id="280" r:id="rId15"/>
    <p:sldId id="281" r:id="rId16"/>
    <p:sldId id="264" r:id="rId17"/>
    <p:sldId id="263" r:id="rId18"/>
    <p:sldId id="273" r:id="rId19"/>
    <p:sldId id="278" r:id="rId20"/>
    <p:sldId id="269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7"/>
  </p:normalViewPr>
  <p:slideViewPr>
    <p:cSldViewPr snapToGrid="0">
      <p:cViewPr>
        <p:scale>
          <a:sx n="97" d="100"/>
          <a:sy n="97" d="100"/>
        </p:scale>
        <p:origin x="11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821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5227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04293"/>
            <a:ext cx="2586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9.emf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ipay.ua/ua/bills/bo-blagotvoritel-nyy-fond-aleny-vinnickoy-rassvet-pozhertvovat-online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hyperlink" Target="https://psy.knu.ua/" TargetMode="External"/><Relationship Id="rId2" Type="http://schemas.openxmlformats.org/officeDocument/2006/relationships/hyperlink" Target="https://avfond.com/u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6.jpeg"/><Relationship Id="rId5" Type="http://schemas.openxmlformats.org/officeDocument/2006/relationships/hyperlink" Target="https://www.ipay.ua/ua/bills/bo-blagotvoritel-nyy-fond-aleny-vinnickoy-rassvet-pozhertvovat-online" TargetMode="External"/><Relationship Id="rId10" Type="http://schemas.openxmlformats.org/officeDocument/2006/relationships/hyperlink" Target="https://www.dcz.gov.ua/storinka/vauchery" TargetMode="External"/><Relationship Id="rId4" Type="http://schemas.openxmlformats.org/officeDocument/2006/relationships/hyperlink" Target="https://psyservice.knu.ua/" TargetMode="External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z.gov.ua/article/news/v-ukraini-prezentuvali-rezultati-pershogo-z-pochatku-povnomasshtabnoi-vijni-doslidzhennja-psihologichnogo-stanu-naselennja--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Объект 2"/>
          <p:cNvSpPr txBox="1"/>
          <p:nvPr/>
        </p:nvSpPr>
        <p:spPr>
          <a:xfrm>
            <a:off x="5192777" y="4539722"/>
            <a:ext cx="2556572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1300" cap="all">
                <a:solidFill>
                  <a:srgbClr val="FADF4B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lvl1pPr>
          </a:lstStyle>
          <a:p>
            <a:r>
              <a:rPr dirty="0" err="1"/>
              <a:t>презентація</a:t>
            </a:r>
            <a:r>
              <a:rPr dirty="0"/>
              <a:t> </a:t>
            </a:r>
            <a:r>
              <a:rPr dirty="0" err="1"/>
              <a:t>про</a:t>
            </a:r>
            <a:r>
              <a:rPr lang="uk-UA" dirty="0"/>
              <a:t>Є</a:t>
            </a:r>
            <a:r>
              <a:rPr dirty="0" err="1"/>
              <a:t>кту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D512F-64FA-C180-0F47-AB2D4EE31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41" y="0"/>
            <a:ext cx="9042717" cy="52149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18" y="6413500"/>
            <a:ext cx="1226365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Объект 2"/>
          <p:cNvSpPr txBox="1"/>
          <p:nvPr/>
        </p:nvSpPr>
        <p:spPr>
          <a:xfrm>
            <a:off x="520765" y="429394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786384">
              <a:lnSpc>
                <a:spcPct val="90000"/>
              </a:lnSpc>
              <a:defRPr sz="1118" b="1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lang="uk-UA" dirty="0"/>
              <a:t>1 </a:t>
            </a:r>
            <a:r>
              <a:rPr dirty="0" err="1"/>
              <a:t>Етап</a:t>
            </a:r>
            <a:r>
              <a:rPr lang="uk-UA" dirty="0"/>
              <a:t> 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терміни</a:t>
            </a:r>
            <a:r>
              <a:rPr dirty="0"/>
              <a:t> </a:t>
            </a:r>
            <a:r>
              <a:rPr dirty="0" err="1"/>
              <a:t>реалі</a:t>
            </a:r>
            <a:r>
              <a:rPr lang="uk-UA" dirty="0" err="1"/>
              <a:t>заціі</a:t>
            </a:r>
            <a:r>
              <a:rPr b="0" dirty="0"/>
              <a:t>:</a:t>
            </a:r>
          </a:p>
        </p:txBody>
      </p:sp>
      <p:sp>
        <p:nvSpPr>
          <p:cNvPr id="158" name="Объект 2"/>
          <p:cNvSpPr txBox="1"/>
          <p:nvPr/>
        </p:nvSpPr>
        <p:spPr>
          <a:xfrm>
            <a:off x="520764" y="2370864"/>
            <a:ext cx="8925505" cy="3822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150394" indent="-150394">
              <a:lnSpc>
                <a:spcPct val="90000"/>
              </a:lnSpc>
              <a:buClr>
                <a:srgbClr val="F7D054"/>
              </a:buClr>
              <a:buSzPct val="100000"/>
              <a:buChar char="•"/>
              <a:defRPr sz="1500" cap="all">
                <a:solidFill>
                  <a:srgbClr val="122D4E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800" dirty="0" err="1"/>
              <a:t>початковий</a:t>
            </a:r>
            <a:r>
              <a:rPr sz="2800" dirty="0"/>
              <a:t> </a:t>
            </a:r>
            <a:r>
              <a:rPr sz="2800" dirty="0" err="1"/>
              <a:t>набір</a:t>
            </a:r>
            <a:r>
              <a:rPr sz="2800" dirty="0"/>
              <a:t>  </a:t>
            </a:r>
            <a:r>
              <a:rPr sz="2800" dirty="0" err="1"/>
              <a:t>ветеранів</a:t>
            </a:r>
            <a:r>
              <a:rPr sz="2800" dirty="0"/>
              <a:t> </a:t>
            </a:r>
            <a:r>
              <a:rPr sz="2800" dirty="0" err="1"/>
              <a:t>та</a:t>
            </a:r>
            <a:r>
              <a:rPr sz="2800" dirty="0"/>
              <a:t> </a:t>
            </a:r>
            <a:r>
              <a:rPr sz="2800" dirty="0" err="1"/>
              <a:t>жінок</a:t>
            </a:r>
            <a:r>
              <a:rPr lang="ru-RU" sz="2800" dirty="0"/>
              <a:t>;</a:t>
            </a:r>
            <a:r>
              <a:rPr sz="2800" dirty="0"/>
              <a:t> </a:t>
            </a:r>
            <a:r>
              <a:rPr sz="2800" dirty="0" err="1"/>
              <a:t>Формування</a:t>
            </a:r>
            <a:r>
              <a:rPr sz="2800" dirty="0"/>
              <a:t>  </a:t>
            </a:r>
            <a:r>
              <a:rPr sz="2800" dirty="0" err="1"/>
              <a:t>групи</a:t>
            </a:r>
            <a:r>
              <a:rPr sz="2800" dirty="0"/>
              <a:t> </a:t>
            </a:r>
            <a:r>
              <a:rPr sz="2800" dirty="0" err="1"/>
              <a:t>з</a:t>
            </a:r>
            <a:r>
              <a:rPr sz="2800" dirty="0"/>
              <a:t> 20 </a:t>
            </a:r>
            <a:r>
              <a:rPr sz="2800" dirty="0" err="1"/>
              <a:t>осіб</a:t>
            </a:r>
            <a:r>
              <a:rPr lang="uk-UA" sz="2800" dirty="0"/>
              <a:t>;</a:t>
            </a:r>
            <a:endParaRPr sz="2800" dirty="0"/>
          </a:p>
          <a:p>
            <a:pPr marL="150394" indent="-150394">
              <a:lnSpc>
                <a:spcPct val="90000"/>
              </a:lnSpc>
              <a:buClr>
                <a:srgbClr val="F7D054"/>
              </a:buClr>
              <a:buSzPct val="100000"/>
              <a:buChar char="•"/>
              <a:defRPr sz="1500" cap="all">
                <a:solidFill>
                  <a:srgbClr val="122D4E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800" dirty="0" err="1"/>
              <a:t>перебування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санаторних</a:t>
            </a:r>
            <a:r>
              <a:rPr sz="2800" dirty="0"/>
              <a:t> </a:t>
            </a:r>
            <a:r>
              <a:rPr sz="2800" dirty="0" err="1"/>
              <a:t>умовах</a:t>
            </a:r>
            <a:r>
              <a:rPr sz="2800" dirty="0"/>
              <a:t>; </a:t>
            </a:r>
          </a:p>
          <a:p>
            <a:pPr marL="150394" indent="-150394">
              <a:lnSpc>
                <a:spcPct val="90000"/>
              </a:lnSpc>
              <a:buClr>
                <a:srgbClr val="F7D054"/>
              </a:buClr>
              <a:buSzPct val="100000"/>
              <a:buChar char="•"/>
              <a:defRPr sz="1500" cap="all">
                <a:solidFill>
                  <a:srgbClr val="122D4E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800" dirty="0" err="1"/>
              <a:t>групова</a:t>
            </a:r>
            <a:r>
              <a:rPr sz="2800" dirty="0"/>
              <a:t> </a:t>
            </a:r>
            <a:r>
              <a:rPr sz="2800" dirty="0" err="1"/>
              <a:t>й</a:t>
            </a:r>
            <a:r>
              <a:rPr sz="2800" dirty="0"/>
              <a:t> </a:t>
            </a:r>
            <a:r>
              <a:rPr sz="2800" dirty="0" err="1"/>
              <a:t>індивідуальна</a:t>
            </a:r>
            <a:r>
              <a:rPr sz="2800" dirty="0"/>
              <a:t> </a:t>
            </a:r>
            <a:r>
              <a:rPr sz="2800" dirty="0" err="1"/>
              <a:t>психологічна</a:t>
            </a:r>
            <a:r>
              <a:rPr sz="2800" dirty="0"/>
              <a:t> </a:t>
            </a:r>
            <a:r>
              <a:rPr sz="2800" dirty="0" err="1"/>
              <a:t>робота</a:t>
            </a:r>
            <a:r>
              <a:rPr sz="2800" dirty="0"/>
              <a:t>;</a:t>
            </a:r>
          </a:p>
          <a:p>
            <a:pPr marL="150394" indent="-150394">
              <a:lnSpc>
                <a:spcPct val="90000"/>
              </a:lnSpc>
              <a:buClr>
                <a:srgbClr val="F7D054"/>
              </a:buClr>
              <a:buSzPct val="100000"/>
              <a:buChar char="•"/>
              <a:defRPr sz="1500" cap="all">
                <a:solidFill>
                  <a:srgbClr val="122D4E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800" dirty="0" err="1"/>
              <a:t>масаж</a:t>
            </a:r>
            <a:r>
              <a:rPr sz="2800" dirty="0"/>
              <a:t>, </a:t>
            </a:r>
            <a:r>
              <a:rPr sz="2800" dirty="0" err="1"/>
              <a:t>басейн</a:t>
            </a:r>
            <a:r>
              <a:rPr sz="2800" dirty="0"/>
              <a:t>, </a:t>
            </a:r>
            <a:r>
              <a:rPr sz="2800" dirty="0" err="1"/>
              <a:t>арт</a:t>
            </a:r>
            <a:r>
              <a:rPr lang="uk-UA" sz="2800" dirty="0"/>
              <a:t>- година</a:t>
            </a:r>
            <a:r>
              <a:rPr sz="2800" dirty="0"/>
              <a:t> </a:t>
            </a:r>
            <a:r>
              <a:rPr sz="2800" dirty="0" err="1"/>
              <a:t>тощо</a:t>
            </a:r>
            <a:r>
              <a:rPr lang="uk-UA" sz="2800" dirty="0"/>
              <a:t>;</a:t>
            </a:r>
            <a:endParaRPr sz="2800" dirty="0"/>
          </a:p>
          <a:p>
            <a:pPr marL="150394" indent="-150394">
              <a:lnSpc>
                <a:spcPct val="90000"/>
              </a:lnSpc>
              <a:buClr>
                <a:srgbClr val="F7D054"/>
              </a:buClr>
              <a:buSzPct val="100000"/>
              <a:buChar char="•"/>
              <a:defRPr sz="1500" cap="all">
                <a:solidFill>
                  <a:srgbClr val="122D4E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800" dirty="0" err="1"/>
              <a:t>триває</a:t>
            </a:r>
            <a:r>
              <a:rPr sz="2800" dirty="0"/>
              <a:t> </a:t>
            </a:r>
            <a:r>
              <a:rPr lang="uk-UA" sz="2800" dirty="0"/>
              <a:t>три</a:t>
            </a:r>
            <a:r>
              <a:rPr sz="2800" dirty="0"/>
              <a:t>  </a:t>
            </a:r>
            <a:r>
              <a:rPr sz="2800" dirty="0" err="1"/>
              <a:t>місяці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вихідних</a:t>
            </a:r>
            <a:r>
              <a:rPr lang="uk-UA" sz="2800" dirty="0"/>
              <a:t>(ПТ.СБ.НД)</a:t>
            </a:r>
            <a:r>
              <a:rPr sz="2800" dirty="0"/>
              <a:t>; 36 </a:t>
            </a:r>
            <a:r>
              <a:rPr sz="2800" dirty="0" err="1"/>
              <a:t>сесій</a:t>
            </a:r>
            <a:r>
              <a:rPr lang="uk-UA" sz="2800" dirty="0"/>
              <a:t>;</a:t>
            </a:r>
            <a:endParaRPr sz="2800" dirty="0"/>
          </a:p>
          <a:p>
            <a:pPr marL="150394" indent="-150394">
              <a:lnSpc>
                <a:spcPct val="90000"/>
              </a:lnSpc>
              <a:buClr>
                <a:srgbClr val="F7D054"/>
              </a:buClr>
              <a:buSzPct val="100000"/>
              <a:buChar char="•"/>
              <a:defRPr sz="1500" cap="all">
                <a:solidFill>
                  <a:srgbClr val="122D4E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800" dirty="0" err="1"/>
              <a:t>Очна</a:t>
            </a:r>
            <a:r>
              <a:rPr sz="2800" dirty="0"/>
              <a:t> </a:t>
            </a:r>
            <a:r>
              <a:rPr sz="2800" dirty="0" err="1"/>
              <a:t>форма</a:t>
            </a:r>
            <a:endParaRPr sz="2800" dirty="0"/>
          </a:p>
        </p:txBody>
      </p:sp>
      <p:sp>
        <p:nvSpPr>
          <p:cNvPr id="159" name="Объект 2"/>
          <p:cNvSpPr txBox="1"/>
          <p:nvPr/>
        </p:nvSpPr>
        <p:spPr>
          <a:xfrm>
            <a:off x="520764" y="1151374"/>
            <a:ext cx="8280335" cy="92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386FB3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sz="2800" dirty="0" err="1"/>
              <a:t>Ветеранська</a:t>
            </a:r>
            <a:r>
              <a:rPr sz="2800" dirty="0"/>
              <a:t> </a:t>
            </a:r>
            <a:r>
              <a:rPr sz="2800" dirty="0" err="1"/>
              <a:t>хата</a:t>
            </a:r>
            <a:r>
              <a:rPr lang="ru-RU" sz="2800" dirty="0"/>
              <a:t> – структура/</a:t>
            </a:r>
            <a:r>
              <a:rPr lang="ru-RU" sz="2800" dirty="0" err="1"/>
              <a:t>тривалість</a:t>
            </a:r>
            <a:r>
              <a:rPr sz="2800" b="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F1F31-55A1-5EDD-38A5-9BE37AAFD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70" y="4818725"/>
            <a:ext cx="3154660" cy="17758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18" y="6413500"/>
            <a:ext cx="1226365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Объект 2"/>
          <p:cNvSpPr txBox="1"/>
          <p:nvPr/>
        </p:nvSpPr>
        <p:spPr>
          <a:xfrm>
            <a:off x="520765" y="429394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786384">
              <a:lnSpc>
                <a:spcPct val="90000"/>
              </a:lnSpc>
              <a:defRPr sz="1118" b="1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b="0" dirty="0"/>
              <a:t>:</a:t>
            </a:r>
          </a:p>
        </p:txBody>
      </p:sp>
      <p:sp>
        <p:nvSpPr>
          <p:cNvPr id="158" name="Объект 2"/>
          <p:cNvSpPr txBox="1"/>
          <p:nvPr/>
        </p:nvSpPr>
        <p:spPr>
          <a:xfrm>
            <a:off x="520764" y="2370864"/>
            <a:ext cx="8925505" cy="3822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150394" indent="-150394">
              <a:lnSpc>
                <a:spcPct val="90000"/>
              </a:lnSpc>
              <a:buClr>
                <a:srgbClr val="F7D054"/>
              </a:buClr>
              <a:buSzPct val="100000"/>
              <a:buChar char="•"/>
              <a:defRPr sz="1500" cap="all">
                <a:solidFill>
                  <a:srgbClr val="122D4E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endParaRPr sz="2800" dirty="0"/>
          </a:p>
        </p:txBody>
      </p:sp>
      <p:sp>
        <p:nvSpPr>
          <p:cNvPr id="159" name="Объект 2"/>
          <p:cNvSpPr txBox="1"/>
          <p:nvPr/>
        </p:nvSpPr>
        <p:spPr>
          <a:xfrm>
            <a:off x="3220279" y="308185"/>
            <a:ext cx="8280335" cy="92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386FB3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sz="2800" dirty="0" err="1"/>
              <a:t>Ветеранська</a:t>
            </a:r>
            <a:r>
              <a:rPr sz="2800" dirty="0"/>
              <a:t> </a:t>
            </a:r>
            <a:r>
              <a:rPr sz="2800" dirty="0" err="1"/>
              <a:t>хата</a:t>
            </a:r>
            <a:r>
              <a:rPr lang="ru-RU" sz="2800" dirty="0"/>
              <a:t> – </a:t>
            </a:r>
            <a:r>
              <a:rPr lang="ru-RU" sz="2800" dirty="0" err="1"/>
              <a:t>перебування</a:t>
            </a:r>
            <a:r>
              <a:rPr sz="2800" b="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F1F31-55A1-5EDD-38A5-9BE37AAFD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70" y="4818725"/>
            <a:ext cx="3154660" cy="17758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14FE33-4BAF-47B5-4479-05470344E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4" y="1058899"/>
            <a:ext cx="2474228" cy="1649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C4C700-A4B1-B1E7-DC65-7D554DF95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7" y="2824387"/>
            <a:ext cx="2439775" cy="16265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D4CF6D-AB98-C125-C945-4BE9C308B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87" y="2824387"/>
            <a:ext cx="2508645" cy="16724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A6C396-24F4-C6CE-CBB1-C4F7B2F17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71" y="1058899"/>
            <a:ext cx="2436278" cy="16241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2E7740-6C0C-F32D-0602-FB2E13C0A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6" y="4659943"/>
            <a:ext cx="2474228" cy="1649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5FD8F8-7883-242D-93F8-5EEFF59DB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71" y="4685243"/>
            <a:ext cx="2436278" cy="1624185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2B3EBCCC-6851-9B08-3E0D-9614CF2AC0F8}"/>
              </a:ext>
            </a:extLst>
          </p:cNvPr>
          <p:cNvSpPr txBox="1"/>
          <p:nvPr/>
        </p:nvSpPr>
        <p:spPr>
          <a:xfrm>
            <a:off x="6004523" y="1007524"/>
            <a:ext cx="6187477" cy="697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lang="uk-UA" sz="2400" dirty="0">
                <a:latin typeface="Bree CYR Variable Light" panose="02000503040000020004" pitchFamily="2" charset="77"/>
              </a:rPr>
              <a:t>В рамках проекту, </a:t>
            </a:r>
            <a:r>
              <a:rPr lang="uk-UA" sz="2400" dirty="0" err="1">
                <a:latin typeface="Bree CYR Variable Light" panose="02000503040000020004" pitchFamily="2" charset="77"/>
              </a:rPr>
              <a:t>створєтся</a:t>
            </a:r>
            <a:r>
              <a:rPr lang="uk-UA" sz="2400" dirty="0">
                <a:latin typeface="Bree CYR Variable Light" panose="02000503040000020004" pitchFamily="2" charset="77"/>
              </a:rPr>
              <a:t> комфортна атмосфера, організація  заходів ,арт-години та  надання спеціальної психологічної та соціальної підтримки для ветеранів та їх родин</a:t>
            </a:r>
            <a:r>
              <a:rPr lang="ru-RU" sz="2400" dirty="0">
                <a:latin typeface="Bree CYR Variable Light" panose="02000503040000020004" pitchFamily="2" charset="77"/>
              </a:rPr>
              <a:t>.</a:t>
            </a: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endParaRPr lang="ru-RU" sz="2400" dirty="0">
              <a:latin typeface="Bree CYR Variable Light" panose="02000503040000020004" pitchFamily="2" charset="77"/>
            </a:endParaRP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lang="ru-RU" sz="2400" dirty="0" err="1">
                <a:latin typeface="Bree CYR Variable Light" panose="02000503040000020004" pitchFamily="2" charset="77"/>
              </a:rPr>
              <a:t>Учасникі</a:t>
            </a:r>
            <a:r>
              <a:rPr lang="ru-RU" sz="2400" dirty="0">
                <a:latin typeface="Bree CYR Variable Light" panose="02000503040000020004" pitchFamily="2" charset="77"/>
              </a:rPr>
              <a:t> </a:t>
            </a:r>
            <a:r>
              <a:rPr lang="ru-RU" sz="2400" dirty="0" err="1">
                <a:latin typeface="Bree CYR Variable Light" panose="02000503040000020004" pitchFamily="2" charset="77"/>
              </a:rPr>
              <a:t>живуть</a:t>
            </a:r>
            <a:r>
              <a:rPr lang="ru-RU" sz="2400" dirty="0">
                <a:latin typeface="Bree CYR Variable Light" panose="02000503040000020004" pitchFamily="2" charset="77"/>
              </a:rPr>
              <a:t> в </a:t>
            </a:r>
            <a:r>
              <a:rPr lang="ru-RU" sz="2400" dirty="0" err="1">
                <a:latin typeface="Bree CYR Variable Light" panose="02000503040000020004" pitchFamily="2" charset="77"/>
              </a:rPr>
              <a:t>комфортних</a:t>
            </a:r>
            <a:endParaRPr lang="ru-RU" sz="2400" dirty="0">
              <a:latin typeface="Bree CYR Variable Light" panose="02000503040000020004" pitchFamily="2" charset="77"/>
            </a:endParaRP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lang="ru-RU" sz="2400" dirty="0" err="1">
                <a:latin typeface="Bree CYR Variable Light" panose="02000503040000020004" pitchFamily="2" charset="77"/>
              </a:rPr>
              <a:t>кімнатах</a:t>
            </a:r>
            <a:r>
              <a:rPr lang="ru-RU" sz="2400" dirty="0">
                <a:latin typeface="Bree CYR Variable Light" panose="02000503040000020004" pitchFamily="2" charset="77"/>
              </a:rPr>
              <a:t>, </a:t>
            </a:r>
            <a:r>
              <a:rPr lang="ru-RU" sz="2400" dirty="0" err="1">
                <a:latin typeface="Bree CYR Variable Light" panose="02000503040000020004" pitchFamily="2" charset="77"/>
              </a:rPr>
              <a:t>харчуються</a:t>
            </a:r>
            <a:r>
              <a:rPr lang="ru-RU" sz="2400" dirty="0">
                <a:latin typeface="Bree CYR Variable Light" panose="02000503040000020004" pitchFamily="2" charset="77"/>
              </a:rPr>
              <a:t>  та в </a:t>
            </a:r>
            <a:r>
              <a:rPr lang="ru-RU" sz="2400" dirty="0" err="1">
                <a:latin typeface="Bree CYR Variable Light" panose="02000503040000020004" pitchFamily="2" charset="77"/>
              </a:rPr>
              <a:t>вільній</a:t>
            </a:r>
            <a:r>
              <a:rPr lang="ru-RU" sz="2400" dirty="0">
                <a:latin typeface="Bree CYR Variable Light" panose="02000503040000020004" pitchFamily="2" charset="77"/>
              </a:rPr>
              <a:t> час  </a:t>
            </a:r>
            <a:r>
              <a:rPr lang="ru-RU" sz="2400" dirty="0" err="1">
                <a:latin typeface="Bree CYR Variable Light" panose="02000503040000020004" pitchFamily="2" charset="77"/>
              </a:rPr>
              <a:t>від</a:t>
            </a:r>
            <a:r>
              <a:rPr lang="ru-RU" sz="2400" dirty="0">
                <a:latin typeface="Bree CYR Variable Light" panose="02000503040000020004" pitchFamily="2" charset="77"/>
              </a:rPr>
              <a:t> занять , </a:t>
            </a:r>
            <a:r>
              <a:rPr lang="ru-RU" sz="2400" dirty="0" err="1">
                <a:latin typeface="Bree CYR Variable Light" panose="02000503040000020004" pitchFamily="2" charset="77"/>
              </a:rPr>
              <a:t>можуть</a:t>
            </a:r>
            <a:r>
              <a:rPr lang="ru-RU" sz="2400" dirty="0">
                <a:latin typeface="Bree CYR Variable Light" panose="02000503040000020004" pitchFamily="2" charset="77"/>
              </a:rPr>
              <a:t> </a:t>
            </a:r>
            <a:r>
              <a:rPr lang="ru-RU" sz="2400" dirty="0" err="1">
                <a:latin typeface="Bree CYR Variable Light" panose="02000503040000020004" pitchFamily="2" charset="77"/>
              </a:rPr>
              <a:t>розвантажитись</a:t>
            </a:r>
            <a:r>
              <a:rPr lang="ru-RU" sz="2400" dirty="0">
                <a:latin typeface="Bree CYR Variable Light" panose="02000503040000020004" pitchFamily="2" charset="77"/>
              </a:rPr>
              <a:t> в </a:t>
            </a:r>
            <a:r>
              <a:rPr lang="ru-RU" sz="2400" dirty="0" err="1">
                <a:latin typeface="Bree CYR Variable Light" panose="02000503040000020004" pitchFamily="2" charset="77"/>
              </a:rPr>
              <a:t>бассейні</a:t>
            </a:r>
            <a:r>
              <a:rPr lang="ru-RU" sz="2400" dirty="0">
                <a:latin typeface="Bree CYR Variable Light" panose="02000503040000020004" pitchFamily="2" charset="77"/>
              </a:rPr>
              <a:t> ,</a:t>
            </a:r>
            <a:r>
              <a:rPr lang="ru-RU" sz="2400" dirty="0" err="1">
                <a:latin typeface="Bree CYR Variable Light" panose="02000503040000020004" pitchFamily="2" charset="77"/>
              </a:rPr>
              <a:t>сауні</a:t>
            </a:r>
            <a:r>
              <a:rPr lang="ru-RU" sz="2400" dirty="0">
                <a:latin typeface="Bree CYR Variable Light" panose="02000503040000020004" pitchFamily="2" charset="77"/>
              </a:rPr>
              <a:t>, </a:t>
            </a:r>
            <a:r>
              <a:rPr lang="ru-RU" sz="2400" dirty="0" err="1">
                <a:latin typeface="Bree CYR Variable Light" panose="02000503040000020004" pitchFamily="2" charset="77"/>
              </a:rPr>
              <a:t>соляній</a:t>
            </a:r>
            <a:r>
              <a:rPr lang="ru-RU" sz="2400" dirty="0">
                <a:latin typeface="Bree CYR Variable Light" panose="02000503040000020004" pitchFamily="2" charset="77"/>
              </a:rPr>
              <a:t> </a:t>
            </a:r>
            <a:r>
              <a:rPr lang="ru-RU" sz="2400" dirty="0" err="1">
                <a:latin typeface="Bree CYR Variable Light" panose="02000503040000020004" pitchFamily="2" charset="77"/>
              </a:rPr>
              <a:t>кімнаті,спорт.залі</a:t>
            </a:r>
            <a:r>
              <a:rPr lang="ru-RU" sz="2400" dirty="0">
                <a:latin typeface="Bree CYR Variable Light" panose="02000503040000020004" pitchFamily="2" charset="77"/>
              </a:rPr>
              <a:t> </a:t>
            </a:r>
            <a:r>
              <a:rPr lang="ru-RU" sz="2400" dirty="0" err="1">
                <a:latin typeface="Bree CYR Variable Light" panose="02000503040000020004" pitchFamily="2" charset="77"/>
              </a:rPr>
              <a:t>тощо</a:t>
            </a:r>
            <a:r>
              <a:rPr lang="ru-RU" sz="2400" dirty="0">
                <a:latin typeface="Bree CYR Variable Light" panose="02000503040000020004" pitchFamily="2" charset="77"/>
              </a:rPr>
              <a:t>.</a:t>
            </a: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endParaRPr dirty="0">
              <a:latin typeface="Bree CYR Variable Regular" panose="02000503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41797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18" y="6413500"/>
            <a:ext cx="1226364" cy="84223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Объект 2"/>
          <p:cNvSpPr txBox="1"/>
          <p:nvPr/>
        </p:nvSpPr>
        <p:spPr>
          <a:xfrm>
            <a:off x="520766" y="429394"/>
            <a:ext cx="10583367" cy="4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13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lvl1pPr>
          </a:lstStyle>
          <a:p>
            <a:r>
              <a:rPr lang="uk-UA" b="1" dirty="0"/>
              <a:t>Ветеранська хата. Денний розклад</a:t>
            </a:r>
            <a:r>
              <a:rPr lang="uk-UA" dirty="0"/>
              <a:t>:</a:t>
            </a:r>
          </a:p>
          <a:p>
            <a:endParaRPr dirty="0"/>
          </a:p>
        </p:txBody>
      </p:sp>
      <p:grpSp>
        <p:nvGrpSpPr>
          <p:cNvPr id="141" name="Group"/>
          <p:cNvGrpSpPr/>
          <p:nvPr/>
        </p:nvGrpSpPr>
        <p:grpSpPr>
          <a:xfrm>
            <a:off x="344903" y="1613861"/>
            <a:ext cx="11462996" cy="4914417"/>
            <a:chOff x="0" y="-226588"/>
            <a:chExt cx="8206909" cy="4002990"/>
          </a:xfrm>
        </p:grpSpPr>
        <p:sp>
          <p:nvSpPr>
            <p:cNvPr id="138" name="Объект 2"/>
            <p:cNvSpPr txBox="1"/>
            <p:nvPr/>
          </p:nvSpPr>
          <p:spPr>
            <a:xfrm>
              <a:off x="5587997" y="-226588"/>
              <a:ext cx="2618912" cy="4002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 fontScale="92500" lnSpcReduction="20000"/>
            </a:bodyPr>
            <a:lstStyle>
              <a:lvl1pPr>
                <a:lnSpc>
                  <a:spcPct val="90000"/>
                </a:lnSpc>
                <a:defRPr sz="1700">
                  <a:solidFill>
                    <a:srgbClr val="122D4E"/>
                  </a:solidFill>
                  <a:latin typeface="Bree CYR Variable Regular Book"/>
                  <a:ea typeface="Bree CYR Variable Regular Book"/>
                  <a:cs typeface="Bree CYR Variable Regular Book"/>
                  <a:sym typeface="Bree CYR Variable Regular Book"/>
                </a:defRPr>
              </a:lvl1pPr>
            </a:lstStyle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Підйом: 7.00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Вранішній туалет: 7.00-7.30.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Вранішня зарядка: 7.30- 8.30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Сніданок:8.30-9.00.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Групова психологічна робота: 9.00-13.00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Арт година  13-00 -14-00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Обід: 14.00-14.30.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Процедури, вільний час:</a:t>
              </a: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14.30-15.00.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Групова психологічна робота: 15.00-17.00.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Індивідуальна психологічна робота: 17.00-18.00.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Процедури, вільний час:</a:t>
              </a: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18.00-19.30.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Вечеря: 19.30-20.00.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  <a:spcAft>
                  <a:spcPts val="800"/>
                </a:spcAft>
              </a:pPr>
              <a:r>
                <a:rPr lang="uk-U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Виїзд: 20.00.</a:t>
              </a:r>
              <a:endPara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endParaRPr lang="uk-UA" sz="1800" dirty="0">
                <a:solidFill>
                  <a:schemeClr val="tx1"/>
                </a:solidFill>
              </a:endParaRPr>
            </a:p>
          </p:txBody>
        </p:sp>
        <p:sp>
          <p:nvSpPr>
            <p:cNvPr id="140" name="Объект 2"/>
            <p:cNvSpPr txBox="1"/>
            <p:nvPr/>
          </p:nvSpPr>
          <p:spPr>
            <a:xfrm>
              <a:off x="0" y="-211151"/>
              <a:ext cx="2618911" cy="34147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lnSpc>
                  <a:spcPct val="90000"/>
                </a:lnSpc>
                <a:defRPr sz="1700">
                  <a:solidFill>
                    <a:srgbClr val="122D4E"/>
                  </a:solidFill>
                  <a:latin typeface="Bree CYR Variable Regular Book"/>
                  <a:ea typeface="Bree CYR Variable Regular Book"/>
                  <a:cs typeface="Bree CYR Variable Regular Book"/>
                  <a:sym typeface="Bree CYR Variable Regular Book"/>
                </a:defRPr>
              </a:lvl1pPr>
            </a:lstStyle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Заїзд:  17.00.</a:t>
              </a:r>
              <a:endParaRPr lang="ru-UA" sz="1800" dirty="0"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Облаштування: 17.00-19.00</a:t>
              </a:r>
              <a:endParaRPr lang="ru-UA" sz="1800" dirty="0"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Вечеря: 19.00-19.30.</a:t>
              </a:r>
              <a:endParaRPr lang="ru-UA" sz="1800" dirty="0"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 err="1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Настановча</a:t>
              </a:r>
              <a:r>
                <a:rPr lang="uk-UA" sz="1800" dirty="0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 групова бесіда: 19.30-20.00</a:t>
              </a:r>
              <a:endParaRPr lang="ru-UA" sz="1800" dirty="0"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Вільний час:</a:t>
              </a: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20.00-22.00</a:t>
              </a:r>
              <a:endParaRPr lang="ru-UA" sz="1800" dirty="0"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</a:pPr>
              <a:r>
                <a:rPr lang="uk-UA" sz="1800" dirty="0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Вечірній туалет: 22.00-22.30.</a:t>
              </a:r>
              <a:endParaRPr lang="ru-UA" sz="1800" dirty="0"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457200">
                <a:lnSpc>
                  <a:spcPct val="115000"/>
                </a:lnSpc>
                <a:spcAft>
                  <a:spcPts val="800"/>
                </a:spcAft>
              </a:pPr>
              <a:r>
                <a:rPr lang="uk-UA" sz="1800" dirty="0"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Сон: 22.30-7.00.</a:t>
              </a:r>
              <a:endParaRPr lang="ru-UA" sz="1800" dirty="0"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2" name="Объект 2"/>
          <p:cNvSpPr txBox="1"/>
          <p:nvPr/>
        </p:nvSpPr>
        <p:spPr>
          <a:xfrm>
            <a:off x="344903" y="1002077"/>
            <a:ext cx="3498201" cy="92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457200">
              <a:lnSpc>
                <a:spcPct val="115000"/>
              </a:lnSpc>
            </a:pPr>
            <a:r>
              <a:rPr lang="uk-UA" sz="2400" b="1" dirty="0">
                <a:solidFill>
                  <a:srgbClr val="0070C0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День 1. П’ятниця</a:t>
            </a:r>
            <a:r>
              <a:rPr lang="uk-UA" sz="2400" dirty="0">
                <a:solidFill>
                  <a:srgbClr val="0070C0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2400" dirty="0">
              <a:solidFill>
                <a:srgbClr val="0070C0"/>
              </a:solidFill>
              <a:effectLst/>
              <a:latin typeface="Bree CYR Variable Regular" panose="02000503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" name="Объект 2"/>
          <p:cNvSpPr txBox="1"/>
          <p:nvPr/>
        </p:nvSpPr>
        <p:spPr>
          <a:xfrm>
            <a:off x="8558819" y="972171"/>
            <a:ext cx="3521299" cy="92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90000"/>
              </a:lnSpc>
              <a:defRPr sz="2600">
                <a:solidFill>
                  <a:srgbClr val="386FB3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lang="uk-UA" sz="2800" b="1" dirty="0"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День 3. Неділя</a:t>
            </a:r>
            <a:r>
              <a:rPr lang="uk-UA" sz="2800" dirty="0"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dirty="0">
              <a:solidFill>
                <a:srgbClr val="469DDD"/>
              </a:solidFill>
              <a:latin typeface="Bree CYR Variable Regular" panose="02000503040000020004" pitchFamily="2" charset="0"/>
            </a:endParaRPr>
          </a:p>
        </p:txBody>
      </p:sp>
      <p:sp>
        <p:nvSpPr>
          <p:cNvPr id="144" name="Объект 2"/>
          <p:cNvSpPr txBox="1"/>
          <p:nvPr/>
        </p:nvSpPr>
        <p:spPr>
          <a:xfrm>
            <a:off x="4245477" y="1002077"/>
            <a:ext cx="2800854" cy="1021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457200">
              <a:lnSpc>
                <a:spcPct val="115000"/>
              </a:lnSpc>
            </a:pPr>
            <a:r>
              <a:rPr lang="uk-UA" sz="2400" b="1" dirty="0">
                <a:solidFill>
                  <a:srgbClr val="0070C0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День 2. Субота</a:t>
            </a:r>
            <a:endParaRPr lang="uk-UA" sz="4800" dirty="0">
              <a:solidFill>
                <a:srgbClr val="0070C0"/>
              </a:solidFill>
              <a:effectLst/>
              <a:latin typeface="Bree CYR Variable Regular" panose="02000503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5" name="Объект 2"/>
          <p:cNvSpPr txBox="1"/>
          <p:nvPr/>
        </p:nvSpPr>
        <p:spPr>
          <a:xfrm>
            <a:off x="8558819" y="1151374"/>
            <a:ext cx="3424943" cy="92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algn="ctr">
              <a:lnSpc>
                <a:spcPct val="90000"/>
              </a:lnSpc>
              <a:defRPr sz="2600">
                <a:solidFill>
                  <a:srgbClr val="386FB3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endParaRPr sz="2400" i="1" dirty="0">
              <a:solidFill>
                <a:srgbClr val="60C2DD"/>
              </a:solidFill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2542DC06-672C-9353-23C9-6B431D6B569E}"/>
              </a:ext>
            </a:extLst>
          </p:cNvPr>
          <p:cNvSpPr txBox="1"/>
          <p:nvPr/>
        </p:nvSpPr>
        <p:spPr>
          <a:xfrm>
            <a:off x="4251988" y="1632813"/>
            <a:ext cx="3657964" cy="4914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rmAutofit fontScale="92500" lnSpcReduction="10000"/>
          </a:bodyPr>
          <a:lstStyle>
            <a:lvl1pPr>
              <a:lnSpc>
                <a:spcPct val="90000"/>
              </a:lnSpc>
              <a:defRPr sz="1700">
                <a:solidFill>
                  <a:srgbClr val="122D4E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lvl1pPr>
          </a:lstStyle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Підйом: 7.00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Вранішній туалет: 7.00-7.30.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Вранішня зарядка: 7.30- 8.30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Сніданок:8.30-9.00.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Групова психологічна робота: 9.00-13.00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 година  13-00 -14-00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Обід: 14.00-14.30.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Процедури, вільний час:</a:t>
            </a: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14.30-15.00.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Групова психологічна робота: 15.00-17.00.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Індивідуальна психологічна робота: 17.00-18.00.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Процедури, вільний час:</a:t>
            </a: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18.00-19.30.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Вечеря: 19.30-20.00.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E631237-F625-77A4-AF41-06E7EEE53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1" y="4721921"/>
            <a:ext cx="3154660" cy="17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705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exels-vladimir-berr-19097818.jpg" descr="pexels-vladimir-berr-19097818.jpg"/>
          <p:cNvPicPr>
            <a:picLocks noChangeAspect="1"/>
          </p:cNvPicPr>
          <p:nvPr/>
        </p:nvPicPr>
        <p:blipFill>
          <a:blip r:embed="rId2"/>
          <a:srcRect t="32047" b="26165"/>
          <a:stretch>
            <a:fillRect/>
          </a:stretch>
        </p:blipFill>
        <p:spPr>
          <a:xfrm>
            <a:off x="-58409" y="-1"/>
            <a:ext cx="12308817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Rectangle"/>
          <p:cNvSpPr/>
          <p:nvPr/>
        </p:nvSpPr>
        <p:spPr>
          <a:xfrm>
            <a:off x="-43194" y="0"/>
            <a:ext cx="12293601" cy="6858000"/>
          </a:xfrm>
          <a:prstGeom prst="rect">
            <a:avLst/>
          </a:prstGeom>
          <a:solidFill>
            <a:srgbClr val="122D4E">
              <a:alpha val="496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dirty="0"/>
          </a:p>
        </p:txBody>
      </p:sp>
      <p:sp>
        <p:nvSpPr>
          <p:cNvPr id="105" name="Объект 2"/>
          <p:cNvSpPr txBox="1"/>
          <p:nvPr/>
        </p:nvSpPr>
        <p:spPr>
          <a:xfrm>
            <a:off x="517259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1300" cap="all">
                <a:solidFill>
                  <a:srgbClr val="FFFFF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t>Нова перспектива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106" name="Объект 2"/>
          <p:cNvSpPr txBox="1"/>
          <p:nvPr/>
        </p:nvSpPr>
        <p:spPr>
          <a:xfrm>
            <a:off x="649765" y="838368"/>
            <a:ext cx="10804457" cy="253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>
              <a:lnSpc>
                <a:spcPct val="80000"/>
              </a:lnSpc>
              <a:defRPr sz="5500" cap="all">
                <a:solidFill>
                  <a:srgbClr val="FCEE4F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/>
              <a:t>Психологична </a:t>
            </a:r>
            <a:r>
              <a:rPr lang="ru-RU" dirty="0" err="1"/>
              <a:t>допомога</a:t>
            </a:r>
            <a:endParaRPr dirty="0"/>
          </a:p>
        </p:txBody>
      </p:sp>
      <p:pic>
        <p:nvPicPr>
          <p:cNvPr id="1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46AE8E9-16B9-A8CE-238E-CBC05547B838}"/>
              </a:ext>
            </a:extLst>
          </p:cNvPr>
          <p:cNvSpPr txBox="1"/>
          <p:nvPr/>
        </p:nvSpPr>
        <p:spPr>
          <a:xfrm>
            <a:off x="310400" y="2107293"/>
            <a:ext cx="11586411" cy="464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1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*Програма розроблена ветераном війни, психологом-практиком, доктором психологічних наук, кандидатом педагогічних наук, доцентом кафедри психології, провідним практичним </a:t>
            </a:r>
            <a:r>
              <a:rPr lang="uk-UA" sz="2100" dirty="0" err="1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психологлм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Психологічної служби КНУ </a:t>
            </a:r>
            <a:r>
              <a:rPr lang="uk-UA" sz="2100" dirty="0" err="1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ім.Т.Г.Шевченка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Ткаченком О.А.</a:t>
            </a:r>
            <a:endParaRPr lang="ru-UA" sz="2100" dirty="0">
              <a:solidFill>
                <a:schemeClr val="bg1"/>
              </a:solidFill>
              <a:effectLst/>
              <a:latin typeface="Bree CYR Variable Regular" panose="02000503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100" dirty="0" err="1">
                <a:solidFill>
                  <a:schemeClr val="bg1"/>
                </a:solidFill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«Ветеранська хата» включає  </a:t>
            </a:r>
            <a:r>
              <a:rPr lang="uk-UA" sz="2100" dirty="0" err="1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абілітаційні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психологічні та оздоровчі заходи на базі </a:t>
            </a:r>
            <a:r>
              <a:rPr lang="uk-UA" sz="2100" dirty="0">
                <a:solidFill>
                  <a:schemeClr val="bg1"/>
                </a:solidFill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санаторію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Проводиться на вихідних, з п’ятниці по неділю включно, протягом 3-х місяців.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Всього – 36 сесій (тобто днів перебування в профілакторії).</a:t>
            </a:r>
            <a:endParaRPr lang="ru-UA" sz="2100" dirty="0">
              <a:solidFill>
                <a:schemeClr val="bg1"/>
              </a:solidFill>
              <a:effectLst/>
              <a:latin typeface="Bree CYR Variable Regular" panose="02000503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перебування в «Ветеранської Хаті» будуть проводиться групові та індивідуальні психологічні сесії (заняття) за унікальною методикою, розробленою </a:t>
            </a:r>
            <a:r>
              <a:rPr lang="uk-UA" sz="2100" dirty="0" err="1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О.А.Ткаченко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2100" dirty="0">
              <a:solidFill>
                <a:schemeClr val="bg1"/>
              </a:solidFill>
              <a:effectLst/>
              <a:latin typeface="Bree CYR Variable Regular" panose="02000503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100" b="1" i="1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Мета: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психологічне та фізіологічне відновлення учасників програми. Підготовка до майбутньої професії психолога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 годин групових психологічних занять – 182</a:t>
            </a:r>
            <a:endParaRPr lang="ru-UA" sz="2100" dirty="0">
              <a:solidFill>
                <a:schemeClr val="bg1"/>
              </a:solidFill>
              <a:effectLst/>
              <a:latin typeface="Bree CYR Variable Regular" panose="02000503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 годин індивідуальних психологічних занять – 26 годин </a:t>
            </a:r>
            <a:r>
              <a:rPr lang="uk-UA" sz="2100" dirty="0" err="1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1 людину </a:t>
            </a:r>
            <a:endParaRPr lang="ru-UA" sz="2100" dirty="0">
              <a:solidFill>
                <a:schemeClr val="bg1"/>
              </a:solidFill>
              <a:effectLst/>
              <a:latin typeface="Bree CYR Variable Regular" panose="02000503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100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 задіяних психологів – 4</a:t>
            </a:r>
            <a:r>
              <a:rPr lang="uk-UA" sz="2100" dirty="0">
                <a:solidFill>
                  <a:schemeClr val="tx1"/>
                </a:solidFill>
                <a:effectLst/>
                <a:latin typeface="Bree CYR Variable Regular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100" dirty="0">
              <a:solidFill>
                <a:schemeClr val="tx1"/>
              </a:solidFill>
              <a:effectLst/>
              <a:latin typeface="Bree CYR Variable Regular" panose="02000503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lang="ru-RU" dirty="0"/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166138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Объект 2"/>
          <p:cNvSpPr txBox="1"/>
          <p:nvPr/>
        </p:nvSpPr>
        <p:spPr>
          <a:xfrm>
            <a:off x="517259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1300" cap="all">
                <a:solidFill>
                  <a:srgbClr val="FFFFF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t>Нова перспектива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pic>
        <p:nvPicPr>
          <p:cNvPr id="1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CAFDA-ACDA-23AA-7C20-C15EDCC1D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731873B9-D735-99E3-8476-47C20B8390A9}"/>
              </a:ext>
            </a:extLst>
          </p:cNvPr>
          <p:cNvSpPr/>
          <p:nvPr/>
        </p:nvSpPr>
        <p:spPr>
          <a:xfrm>
            <a:off x="0" y="0"/>
            <a:ext cx="12242800" cy="6858000"/>
          </a:xfrm>
          <a:prstGeom prst="rect">
            <a:avLst/>
          </a:prstGeom>
          <a:solidFill>
            <a:srgbClr val="122D4E">
              <a:alpha val="39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lang="ru-RU" sz="2000" dirty="0">
              <a:solidFill>
                <a:schemeClr val="bg1"/>
              </a:solidFill>
              <a:latin typeface="Bree CYR Variable Light" panose="02000503040000020004" pitchFamily="2" charset="77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7749BFF-2AC3-6883-68EB-0314BCE28BD2}"/>
              </a:ext>
            </a:extLst>
          </p:cNvPr>
          <p:cNvSpPr txBox="1"/>
          <p:nvPr/>
        </p:nvSpPr>
        <p:spPr>
          <a:xfrm>
            <a:off x="269879" y="388665"/>
            <a:ext cx="6330411" cy="107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Bree CYR Variable Bold" panose="02000503040000020004" pitchFamily="2" charset="77"/>
              </a:rPr>
              <a:t>АРТ ГОДИНА-ГЛИНА</a:t>
            </a: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lang="ru-RU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FADD58A7-50B1-8C33-BF8A-64F91F1B7D17}"/>
              </a:ext>
            </a:extLst>
          </p:cNvPr>
          <p:cNvSpPr txBox="1"/>
          <p:nvPr/>
        </p:nvSpPr>
        <p:spPr>
          <a:xfrm>
            <a:off x="247377" y="1356380"/>
            <a:ext cx="11697243" cy="568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Робота з глиною,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має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важливе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значення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. Вона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дозволяє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виражати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свої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емоції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переживання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досвід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беззвучний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спосіб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що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може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бути особливо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корисним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для тих,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хто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має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складнощі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висловленні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своїх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почуттів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словами.</a:t>
            </a:r>
          </a:p>
          <a:p>
            <a:endParaRPr lang="ru-RU" sz="2000" dirty="0">
              <a:solidFill>
                <a:schemeClr val="bg1"/>
              </a:solidFill>
              <a:latin typeface="Bree CYR Variable Light" panose="02000503040000020004" pitchFamily="2" charset="77"/>
            </a:endParaRP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Вираження</a:t>
            </a:r>
            <a:r>
              <a:rPr lang="ru-RU" sz="2000" b="1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емоцій</a:t>
            </a:r>
            <a:r>
              <a:rPr lang="ru-RU" sz="2000" b="1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Робота з глиною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дозволяє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ветеранам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вільно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виражати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свої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емоції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такі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як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стрес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тривога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гнів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або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туга, без словесного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опису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Це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допомогае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знайти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спосіб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вибратися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емоційного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психологічного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стресу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Фізичний</a:t>
            </a:r>
            <a:r>
              <a:rPr lang="ru-RU" sz="2000" b="1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ефект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Маніпулювання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глиною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може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мати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релаксуючий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ефект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тіло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сприяючи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зняттю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стресу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напруги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м'язі</a:t>
            </a:r>
            <a:endParaRPr lang="ru-RU" sz="2000" dirty="0">
              <a:solidFill>
                <a:schemeClr val="bg1"/>
              </a:solidFill>
              <a:latin typeface="Bree CYR Variable Light" panose="02000503040000020004" pitchFamily="2" charset="77"/>
            </a:endParaRP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Спільнота</a:t>
            </a:r>
            <a:r>
              <a:rPr lang="ru-RU" sz="2000" b="1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підтримка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Групові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сесії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арт-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години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можуть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зблизити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ветеранів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створюючи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в них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відчуття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спільноти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підтримки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. Вони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можуть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взаємодіяти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ділитися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своїм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досвідом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навичками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що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сприяє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соціальній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реабілітації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Самовираження</a:t>
            </a:r>
            <a:r>
              <a:rPr lang="ru-RU" sz="2000" b="1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самовизначення</a:t>
            </a:r>
            <a:r>
              <a:rPr lang="ru-RU" sz="2000" b="1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Шляхом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творення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своїх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власних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робіт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глини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ветерани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можуть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краще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зрозуміти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себе,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свої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потреби та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бажання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Це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може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сприяти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їхньому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особистісному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зростанню</a:t>
            </a:r>
            <a:r>
              <a:rPr lang="ru-RU" sz="20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Bree CYR Variable Light" panose="02000503040000020004" pitchFamily="2" charset="77"/>
              </a:rPr>
              <a:t>самовираженню</a:t>
            </a:r>
            <a:r>
              <a:rPr lang="ru-RU" sz="16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.</a:t>
            </a: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888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Объект 2"/>
          <p:cNvSpPr txBox="1"/>
          <p:nvPr/>
        </p:nvSpPr>
        <p:spPr>
          <a:xfrm>
            <a:off x="517259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1300" cap="all">
                <a:solidFill>
                  <a:srgbClr val="FFFFF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t>Нова перспектива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pic>
        <p:nvPicPr>
          <p:cNvPr id="1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87749BFF-2AC3-6883-68EB-0314BCE28BD2}"/>
              </a:ext>
            </a:extLst>
          </p:cNvPr>
          <p:cNvSpPr txBox="1"/>
          <p:nvPr/>
        </p:nvSpPr>
        <p:spPr>
          <a:xfrm>
            <a:off x="4770217" y="602916"/>
            <a:ext cx="4584065" cy="107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ree CYR Variable Light" panose="02000503040000020004" pitchFamily="2" charset="77"/>
              </a:rPr>
              <a:t>АРТ ГОДИНА-ГЛИНА</a:t>
            </a: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599-1ED7-6D54-00A4-4E39CAFC6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02" y="0"/>
            <a:ext cx="12301602" cy="6919651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03647BB6-2E13-6256-AEBF-E91D8BF1BFF5}"/>
              </a:ext>
            </a:extLst>
          </p:cNvPr>
          <p:cNvSpPr/>
          <p:nvPr/>
        </p:nvSpPr>
        <p:spPr>
          <a:xfrm>
            <a:off x="-109602" y="0"/>
            <a:ext cx="12293601" cy="6858000"/>
          </a:xfrm>
          <a:prstGeom prst="rect">
            <a:avLst/>
          </a:prstGeom>
          <a:solidFill>
            <a:srgbClr val="122D4E">
              <a:alpha val="39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lang="ru-RU" sz="2000" dirty="0">
              <a:solidFill>
                <a:schemeClr val="bg1"/>
              </a:solidFill>
              <a:latin typeface="Bree CYR Variable Light" panose="02000503040000020004" pitchFamily="2" charset="77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0AF8E98-94CA-BD31-5F2F-9C4672EDF87D}"/>
              </a:ext>
            </a:extLst>
          </p:cNvPr>
          <p:cNvSpPr txBox="1"/>
          <p:nvPr/>
        </p:nvSpPr>
        <p:spPr>
          <a:xfrm>
            <a:off x="247378" y="1142130"/>
            <a:ext cx="11697243" cy="568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Цей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вид арт-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мистецтва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відкриває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нові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можливості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для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їхнього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самовираження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психологічного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відновлення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 </a:t>
            </a:r>
          </a:p>
          <a:p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  <a:latin typeface="Bree CYR Variable Light" panose="02000503040000020004" pitchFamily="2" charset="77"/>
            </a:endParaRP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Творчий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вираз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Пап'є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-маше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надає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можливість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ветеранам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створювати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різноманітні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твори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мистецтва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з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використанням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доступних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матеріалів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Це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допомагає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їм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відкрити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розвинути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свій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творчий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потенціал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забувши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на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мить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про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стрес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турботи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Вираження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емоцій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Робота з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пап'є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-маше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дає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можливість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вільно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виразити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свої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почуття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емоції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через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створення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мистецьких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робіт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Можуть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відчути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психологічний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реліз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відпускаючи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емоційний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напруження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через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творчість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Релаксація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відпочинок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Процес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роботи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з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пап'є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-маше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має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релаксуючий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ефект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допомагаючи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зняти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стрес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напругу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Це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сприяє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психологічному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відновленню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збереженню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емоційного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здоров'я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Створення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спільноти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Участь у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групових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сесіях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з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пап'є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-маше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дозволяє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Учасникам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спілкуватися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співпрацювати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взаємодіяти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один з одним..</a:t>
            </a:r>
          </a:p>
          <a:p>
            <a:pPr>
              <a:buFont typeface="+mj-lt"/>
              <a:buAutoNum type="arabicPeriod"/>
            </a:pP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Психологічне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відновлення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: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Через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творчість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з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пап'є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-маше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ветерани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можуть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знайти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внутрішню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гармонію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 Вони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отримують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можливість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висловити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свої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почуття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та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переживання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,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що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сприяє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їхньому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психологічному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 </a:t>
            </a:r>
            <a:r>
              <a:rPr lang="ru-RU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відновленню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</a:t>
            </a: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42AC648B-4F20-8737-BDCA-6821D7263024}"/>
              </a:ext>
            </a:extLst>
          </p:cNvPr>
          <p:cNvSpPr txBox="1"/>
          <p:nvPr/>
        </p:nvSpPr>
        <p:spPr>
          <a:xfrm>
            <a:off x="247378" y="333772"/>
            <a:ext cx="8258175" cy="183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lang="uk-UA" sz="4300" b="1" dirty="0">
                <a:solidFill>
                  <a:schemeClr val="accent2"/>
                </a:solidFill>
                <a:latin typeface="Bree CYR Variable Bold" panose="02000503040000020004" pitchFamily="2" charset="77"/>
              </a:rPr>
              <a:t>АРТ ГОДИНА-</a:t>
            </a:r>
            <a:r>
              <a:rPr lang="en-GB" sz="4300" b="1" dirty="0">
                <a:solidFill>
                  <a:schemeClr val="accent2"/>
                </a:solidFill>
                <a:latin typeface="Bree CYR Variable Bold" panose="02000503040000020004" pitchFamily="2" charset="77"/>
              </a:rPr>
              <a:t>PAPIER  mâché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ee CYR Variable Light" panose="02000503040000020004" pitchFamily="2" charset="77"/>
              </a:rPr>
              <a:t>.</a:t>
            </a: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3509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2024-03-02 11.25.14.jpg" descr="2024-03-02 11.25.14.jpg"/>
          <p:cNvPicPr>
            <a:picLocks noChangeAspect="1"/>
          </p:cNvPicPr>
          <p:nvPr/>
        </p:nvPicPr>
        <p:blipFill>
          <a:blip r:embed="rId2"/>
          <a:srcRect l="7287" t="7287" r="7287" b="15984"/>
          <a:stretch>
            <a:fillRect/>
          </a:stretch>
        </p:blipFill>
        <p:spPr>
          <a:xfrm>
            <a:off x="-58408" y="-1"/>
            <a:ext cx="12308816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Rectangle"/>
          <p:cNvSpPr/>
          <p:nvPr/>
        </p:nvSpPr>
        <p:spPr>
          <a:xfrm>
            <a:off x="-36384" y="-2"/>
            <a:ext cx="12293603" cy="6858001"/>
          </a:xfrm>
          <a:prstGeom prst="rect">
            <a:avLst/>
          </a:prstGeom>
          <a:solidFill>
            <a:srgbClr val="122D4E">
              <a:alpha val="496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2" name="Объект 2"/>
          <p:cNvSpPr txBox="1"/>
          <p:nvPr/>
        </p:nvSpPr>
        <p:spPr>
          <a:xfrm>
            <a:off x="517259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1300" cap="all">
                <a:solidFill>
                  <a:srgbClr val="FFFFF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lvl1pPr>
          </a:lstStyle>
          <a:p>
            <a:r>
              <a:t>Нова перспектива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41" y="1278788"/>
            <a:ext cx="3884599" cy="1499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Объект 2"/>
          <p:cNvSpPr txBox="1"/>
          <p:nvPr/>
        </p:nvSpPr>
        <p:spPr>
          <a:xfrm>
            <a:off x="2157298" y="3026702"/>
            <a:ext cx="9476942" cy="3247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/>
              <a:t>«</a:t>
            </a:r>
            <a:r>
              <a:rPr dirty="0" err="1"/>
              <a:t>Спільна</a:t>
            </a:r>
            <a:r>
              <a:rPr dirty="0"/>
              <a:t> </a:t>
            </a:r>
            <a:r>
              <a:rPr dirty="0" err="1"/>
              <a:t>відповідальність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добробут</a:t>
            </a:r>
            <a:r>
              <a:rPr dirty="0"/>
              <a:t> </a:t>
            </a:r>
            <a:r>
              <a:rPr dirty="0" err="1"/>
              <a:t>нашого</a:t>
            </a:r>
            <a:r>
              <a:rPr dirty="0"/>
              <a:t> </a:t>
            </a:r>
            <a:r>
              <a:rPr dirty="0" err="1"/>
              <a:t>суспільства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його</a:t>
            </a:r>
            <a:r>
              <a:rPr dirty="0"/>
              <a:t> </a:t>
            </a:r>
            <a:r>
              <a:rPr dirty="0" err="1"/>
              <a:t>членів</a:t>
            </a:r>
            <a:r>
              <a:rPr dirty="0"/>
              <a:t> </a:t>
            </a:r>
            <a:r>
              <a:rPr dirty="0" err="1"/>
              <a:t>є</a:t>
            </a:r>
            <a:r>
              <a:rPr dirty="0"/>
              <a:t> </a:t>
            </a:r>
            <a:r>
              <a:rPr dirty="0" err="1"/>
              <a:t>нашою</a:t>
            </a:r>
            <a:r>
              <a:rPr dirty="0"/>
              <a:t> </a:t>
            </a:r>
            <a:r>
              <a:rPr dirty="0" err="1"/>
              <a:t>основною</a:t>
            </a:r>
            <a:r>
              <a:rPr dirty="0"/>
              <a:t> </a:t>
            </a:r>
            <a:r>
              <a:rPr dirty="0" err="1"/>
              <a:t>цінністю</a:t>
            </a:r>
            <a:r>
              <a:rPr dirty="0"/>
              <a:t>. </a:t>
            </a:r>
            <a:r>
              <a:rPr dirty="0" err="1"/>
              <a:t>Шляхом</a:t>
            </a:r>
            <a:r>
              <a:rPr dirty="0"/>
              <a:t> </a:t>
            </a:r>
            <a:r>
              <a:rPr dirty="0" err="1"/>
              <a:t>підтримки</a:t>
            </a:r>
            <a:r>
              <a:rPr dirty="0"/>
              <a:t> </a:t>
            </a:r>
            <a:r>
              <a:rPr dirty="0" err="1"/>
              <a:t>нашої</a:t>
            </a:r>
            <a:r>
              <a:rPr dirty="0"/>
              <a:t> </a:t>
            </a:r>
            <a:r>
              <a:rPr dirty="0" err="1"/>
              <a:t>програми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ветеранів</a:t>
            </a:r>
            <a:r>
              <a:rPr dirty="0"/>
              <a:t> </a:t>
            </a:r>
            <a:r>
              <a:rPr dirty="0" err="1"/>
              <a:t>ви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лише</a:t>
            </a:r>
            <a:r>
              <a:rPr dirty="0"/>
              <a:t> </a:t>
            </a:r>
            <a:r>
              <a:rPr dirty="0" err="1"/>
              <a:t>виявляєте</a:t>
            </a:r>
            <a:r>
              <a:rPr dirty="0"/>
              <a:t> </a:t>
            </a:r>
            <a:r>
              <a:rPr dirty="0" err="1"/>
              <a:t>свою</a:t>
            </a:r>
            <a:r>
              <a:rPr dirty="0"/>
              <a:t> </a:t>
            </a:r>
            <a:r>
              <a:rPr dirty="0" err="1"/>
              <a:t>соціальну</a:t>
            </a:r>
            <a:r>
              <a:rPr dirty="0"/>
              <a:t> </a:t>
            </a:r>
            <a:r>
              <a:rPr dirty="0" err="1"/>
              <a:t>відповідальність</a:t>
            </a:r>
            <a:r>
              <a:rPr dirty="0"/>
              <a:t>, </a:t>
            </a:r>
            <a:r>
              <a:rPr dirty="0" err="1"/>
              <a:t>але</a:t>
            </a:r>
            <a:r>
              <a:rPr dirty="0"/>
              <a:t> й </a:t>
            </a:r>
            <a:r>
              <a:rPr dirty="0" err="1"/>
              <a:t>активно</a:t>
            </a:r>
            <a:r>
              <a:rPr dirty="0"/>
              <a:t> </a:t>
            </a:r>
            <a:r>
              <a:rPr dirty="0" err="1"/>
              <a:t>допомагаєте</a:t>
            </a:r>
            <a:r>
              <a:rPr dirty="0"/>
              <a:t> </a:t>
            </a:r>
            <a:r>
              <a:rPr dirty="0" err="1"/>
              <a:t>тим</a:t>
            </a:r>
            <a:r>
              <a:rPr dirty="0"/>
              <a:t>, </a:t>
            </a:r>
            <a:r>
              <a:rPr dirty="0" err="1"/>
              <a:t>хто</a:t>
            </a:r>
            <a:r>
              <a:rPr dirty="0"/>
              <a:t> </a:t>
            </a:r>
            <a:r>
              <a:rPr dirty="0" err="1"/>
              <a:t>став</a:t>
            </a:r>
            <a:r>
              <a:rPr dirty="0"/>
              <a:t> </a:t>
            </a:r>
            <a:r>
              <a:rPr dirty="0" err="1"/>
              <a:t>жертвами</a:t>
            </a:r>
            <a:r>
              <a:rPr dirty="0"/>
              <a:t> </a:t>
            </a:r>
            <a:r>
              <a:rPr dirty="0" err="1"/>
              <a:t>війни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втратив</a:t>
            </a:r>
            <a:r>
              <a:rPr dirty="0"/>
              <a:t> </a:t>
            </a:r>
            <a:r>
              <a:rPr dirty="0" err="1"/>
              <a:t>своєї</a:t>
            </a:r>
            <a:r>
              <a:rPr dirty="0"/>
              <a:t> </a:t>
            </a:r>
            <a:r>
              <a:rPr dirty="0" err="1"/>
              <a:t>гідності</a:t>
            </a:r>
            <a:r>
              <a:rPr dirty="0"/>
              <a:t> </a:t>
            </a:r>
            <a:r>
              <a:rPr lang="uk-UA" dirty="0"/>
              <a:t>й</a:t>
            </a:r>
            <a:r>
              <a:rPr dirty="0"/>
              <a:t> </a:t>
            </a:r>
            <a:r>
              <a:rPr dirty="0" err="1"/>
              <a:t>бажання</a:t>
            </a:r>
            <a:r>
              <a:rPr dirty="0"/>
              <a:t> </a:t>
            </a:r>
            <a:r>
              <a:rPr lang="uk-UA" dirty="0"/>
              <a:t>зробити</a:t>
            </a:r>
            <a:r>
              <a:rPr dirty="0"/>
              <a:t> </a:t>
            </a:r>
            <a:r>
              <a:rPr dirty="0" err="1"/>
              <a:t>внесок</a:t>
            </a:r>
            <a:r>
              <a:rPr dirty="0"/>
              <a:t> у </a:t>
            </a:r>
            <a:r>
              <a:rPr dirty="0" err="1"/>
              <a:t>суспільство</a:t>
            </a:r>
            <a:r>
              <a:rPr dirty="0"/>
              <a:t>.</a:t>
            </a: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/>
              <a:t>     </a:t>
            </a: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 err="1"/>
              <a:t>Ваша</a:t>
            </a:r>
            <a:r>
              <a:rPr dirty="0"/>
              <a:t> </a:t>
            </a:r>
            <a:r>
              <a:rPr dirty="0" err="1"/>
              <a:t>підтримка</a:t>
            </a:r>
            <a:r>
              <a:rPr dirty="0"/>
              <a:t> </a:t>
            </a:r>
            <a:r>
              <a:rPr dirty="0" err="1"/>
              <a:t>дозволить</a:t>
            </a:r>
            <a:r>
              <a:rPr dirty="0"/>
              <a:t> </a:t>
            </a:r>
            <a:r>
              <a:rPr dirty="0" err="1"/>
              <a:t>нам</a:t>
            </a:r>
            <a:r>
              <a:rPr dirty="0"/>
              <a:t> </a:t>
            </a:r>
            <a:r>
              <a:rPr dirty="0" err="1"/>
              <a:t>надавати</a:t>
            </a:r>
            <a:r>
              <a:rPr dirty="0"/>
              <a:t> </a:t>
            </a:r>
            <a:r>
              <a:rPr dirty="0" err="1"/>
              <a:t>необхідну</a:t>
            </a:r>
            <a:r>
              <a:rPr dirty="0"/>
              <a:t> </a:t>
            </a:r>
            <a:r>
              <a:rPr dirty="0" err="1"/>
              <a:t>психологічну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соціальну</a:t>
            </a:r>
            <a:r>
              <a:rPr dirty="0"/>
              <a:t> </a:t>
            </a:r>
            <a:r>
              <a:rPr lang="uk-UA" dirty="0"/>
              <a:t>допомогу</a:t>
            </a:r>
            <a:r>
              <a:rPr dirty="0"/>
              <a:t> </a:t>
            </a:r>
            <a:r>
              <a:rPr dirty="0" err="1"/>
              <a:t>ветеранам</a:t>
            </a:r>
            <a:r>
              <a:rPr dirty="0"/>
              <a:t>, а </a:t>
            </a:r>
            <a:r>
              <a:rPr dirty="0" err="1"/>
              <a:t>також</a:t>
            </a:r>
            <a:r>
              <a:rPr dirty="0"/>
              <a:t> </a:t>
            </a:r>
            <a:r>
              <a:rPr dirty="0" err="1"/>
              <a:t>сприяти</a:t>
            </a:r>
            <a:r>
              <a:rPr dirty="0"/>
              <a:t> </a:t>
            </a:r>
            <a:r>
              <a:rPr dirty="0" err="1"/>
              <a:t>їхньому</a:t>
            </a:r>
            <a:r>
              <a:rPr dirty="0"/>
              <a:t> </a:t>
            </a:r>
            <a:r>
              <a:rPr dirty="0" err="1"/>
              <a:t>професійному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особистісному</a:t>
            </a:r>
            <a:r>
              <a:rPr dirty="0"/>
              <a:t> </a:t>
            </a:r>
            <a:r>
              <a:rPr dirty="0" err="1"/>
              <a:t>розвитку</a:t>
            </a:r>
            <a:r>
              <a:rPr dirty="0"/>
              <a:t>. </a:t>
            </a:r>
            <a:r>
              <a:rPr dirty="0" err="1"/>
              <a:t>Це</a:t>
            </a:r>
            <a:r>
              <a:rPr dirty="0"/>
              <a:t> </a:t>
            </a:r>
            <a:r>
              <a:rPr dirty="0" err="1"/>
              <a:t>важливий</a:t>
            </a:r>
            <a:r>
              <a:rPr dirty="0"/>
              <a:t> </a:t>
            </a:r>
            <a:r>
              <a:rPr dirty="0" err="1"/>
              <a:t>крок</a:t>
            </a:r>
            <a:r>
              <a:rPr dirty="0"/>
              <a:t> у </a:t>
            </a:r>
            <a:r>
              <a:rPr dirty="0" err="1"/>
              <a:t>забезпеченні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, </a:t>
            </a:r>
            <a:r>
              <a:rPr dirty="0" err="1"/>
              <a:t>щоб</a:t>
            </a:r>
            <a:r>
              <a:rPr dirty="0"/>
              <a:t> </a:t>
            </a:r>
            <a:r>
              <a:rPr dirty="0" err="1"/>
              <a:t>кожен</a:t>
            </a:r>
            <a:r>
              <a:rPr dirty="0"/>
              <a:t> </a:t>
            </a:r>
            <a:r>
              <a:rPr dirty="0" err="1"/>
              <a:t>ветеран</a:t>
            </a:r>
            <a:r>
              <a:rPr dirty="0"/>
              <a:t>, </a:t>
            </a:r>
            <a:r>
              <a:rPr dirty="0" err="1"/>
              <a:t>який</a:t>
            </a:r>
            <a:r>
              <a:rPr dirty="0"/>
              <a:t> </a:t>
            </a:r>
            <a:r>
              <a:rPr dirty="0" err="1"/>
              <a:t>повернувся</a:t>
            </a:r>
            <a:r>
              <a:rPr dirty="0"/>
              <a:t> </a:t>
            </a:r>
            <a:r>
              <a:rPr dirty="0" err="1"/>
              <a:t>додому</a:t>
            </a:r>
            <a:r>
              <a:rPr dirty="0"/>
              <a:t>, </a:t>
            </a:r>
            <a:r>
              <a:rPr dirty="0" err="1"/>
              <a:t>мав</a:t>
            </a:r>
            <a:r>
              <a:rPr dirty="0"/>
              <a:t> </a:t>
            </a:r>
            <a:r>
              <a:rPr dirty="0" err="1"/>
              <a:t>можливість</a:t>
            </a:r>
            <a:r>
              <a:rPr dirty="0"/>
              <a:t> </a:t>
            </a:r>
            <a:r>
              <a:rPr dirty="0" err="1"/>
              <a:t>відновити</a:t>
            </a:r>
            <a:r>
              <a:rPr dirty="0"/>
              <a:t> </a:t>
            </a:r>
            <a:r>
              <a:rPr dirty="0" err="1"/>
              <a:t>своє</a:t>
            </a:r>
            <a:r>
              <a:rPr dirty="0"/>
              <a:t> </a:t>
            </a:r>
            <a:r>
              <a:rPr dirty="0" err="1"/>
              <a:t>життя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відчував</a:t>
            </a:r>
            <a:r>
              <a:rPr dirty="0"/>
              <a:t> </a:t>
            </a:r>
            <a:r>
              <a:rPr dirty="0" err="1"/>
              <a:t>підтримку</a:t>
            </a:r>
            <a:r>
              <a:rPr dirty="0"/>
              <a:t> </a:t>
            </a:r>
            <a:r>
              <a:rPr lang="uk-UA" dirty="0"/>
              <a:t>всього суспільства</a:t>
            </a:r>
            <a:r>
              <a:rPr dirty="0"/>
              <a:t>»</a:t>
            </a: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dirty="0"/>
          </a:p>
          <a:p>
            <a:pPr>
              <a:defRPr sz="1500">
                <a:solidFill>
                  <a:srgbClr val="FCEE4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 err="1"/>
              <a:t>Альона</a:t>
            </a:r>
            <a:r>
              <a:rPr dirty="0"/>
              <a:t> </a:t>
            </a:r>
            <a:r>
              <a:rPr dirty="0" err="1"/>
              <a:t>Вінницька</a:t>
            </a:r>
            <a:endParaRPr dirty="0"/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/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C4543-0A53-4118-743A-7555A8A07A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96" y="5009247"/>
            <a:ext cx="1829347" cy="11399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Объект 2"/>
          <p:cNvSpPr txBox="1"/>
          <p:nvPr/>
        </p:nvSpPr>
        <p:spPr>
          <a:xfrm>
            <a:off x="520765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13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 err="1"/>
              <a:t>нова</a:t>
            </a:r>
            <a:r>
              <a:rPr dirty="0"/>
              <a:t> </a:t>
            </a:r>
            <a:r>
              <a:rPr dirty="0" err="1"/>
              <a:t>перспектива</a:t>
            </a:r>
            <a:r>
              <a:rPr lang="uk-UA" dirty="0"/>
              <a:t>:</a:t>
            </a:r>
            <a:r>
              <a:rPr dirty="0"/>
              <a:t> </a:t>
            </a:r>
            <a:r>
              <a:rPr dirty="0" err="1"/>
              <a:t>унікальне</a:t>
            </a:r>
            <a:r>
              <a:rPr dirty="0"/>
              <a:t> </a:t>
            </a:r>
            <a:r>
              <a:rPr dirty="0" err="1"/>
              <a:t>рішення</a:t>
            </a:r>
            <a:r>
              <a:rPr dirty="0"/>
              <a:t> </a:t>
            </a:r>
          </a:p>
        </p:txBody>
      </p:sp>
      <p:sp>
        <p:nvSpPr>
          <p:cNvPr id="137" name="Объект 2"/>
          <p:cNvSpPr txBox="1"/>
          <p:nvPr/>
        </p:nvSpPr>
        <p:spPr>
          <a:xfrm>
            <a:off x="3965256" y="1174862"/>
            <a:ext cx="7958039" cy="4991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marL="228600" indent="-228600">
              <a:lnSpc>
                <a:spcPct val="81000"/>
              </a:lnSpc>
              <a:buClr>
                <a:schemeClr val="accent4">
                  <a:lumOff val="25000"/>
                </a:schemeClr>
              </a:buClr>
              <a:buSzPct val="100000"/>
              <a:buChar char="๏"/>
              <a:defRPr sz="2000">
                <a:solidFill>
                  <a:srgbClr val="122D4E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 err="1"/>
              <a:t>Зміцнення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Розвиток</a:t>
            </a:r>
            <a:r>
              <a:rPr dirty="0"/>
              <a:t> з </a:t>
            </a:r>
            <a:r>
              <a:rPr dirty="0" err="1"/>
              <a:t>Досвіду</a:t>
            </a:r>
            <a:r>
              <a:rPr dirty="0"/>
              <a:t> ПТСР</a:t>
            </a:r>
            <a:r>
              <a:rPr lang="uk-UA" dirty="0"/>
              <a:t> </a:t>
            </a:r>
            <a:r>
              <a:rPr dirty="0"/>
              <a:t>—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тільки</a:t>
            </a:r>
            <a:r>
              <a:rPr dirty="0"/>
              <a:t> </a:t>
            </a:r>
            <a:r>
              <a:rPr dirty="0" err="1"/>
              <a:t>трудність</a:t>
            </a:r>
            <a:r>
              <a:rPr dirty="0"/>
              <a:t>, </a:t>
            </a:r>
            <a:r>
              <a:rPr dirty="0" err="1"/>
              <a:t>але</a:t>
            </a:r>
            <a:r>
              <a:rPr dirty="0"/>
              <a:t> й </a:t>
            </a:r>
            <a:r>
              <a:rPr dirty="0" err="1"/>
              <a:t>шанс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росту</a:t>
            </a:r>
            <a:r>
              <a:rPr dirty="0"/>
              <a:t>. </a:t>
            </a:r>
            <a:r>
              <a:rPr dirty="0" err="1"/>
              <a:t>Наша</a:t>
            </a:r>
            <a:r>
              <a:rPr dirty="0"/>
              <a:t> </a:t>
            </a:r>
            <a:r>
              <a:rPr dirty="0" err="1"/>
              <a:t>програма</a:t>
            </a:r>
            <a:r>
              <a:rPr dirty="0"/>
              <a:t> </a:t>
            </a:r>
            <a:r>
              <a:rPr dirty="0" err="1"/>
              <a:t>допомагає</a:t>
            </a:r>
            <a:r>
              <a:rPr dirty="0"/>
              <a:t> </a:t>
            </a:r>
            <a:r>
              <a:rPr dirty="0" err="1"/>
              <a:t>перетворити</a:t>
            </a:r>
            <a:r>
              <a:rPr dirty="0"/>
              <a:t> </a:t>
            </a:r>
            <a:r>
              <a:rPr dirty="0" err="1"/>
              <a:t>важкі</a:t>
            </a:r>
            <a:r>
              <a:rPr dirty="0"/>
              <a:t> </a:t>
            </a:r>
            <a:r>
              <a:rPr dirty="0" err="1"/>
              <a:t>моменти</a:t>
            </a:r>
            <a:r>
              <a:rPr dirty="0"/>
              <a:t> в </a:t>
            </a:r>
            <a:r>
              <a:rPr dirty="0" err="1"/>
              <a:t>можливості</a:t>
            </a:r>
            <a:r>
              <a:rPr dirty="0"/>
              <a:t>.</a:t>
            </a:r>
          </a:p>
          <a:p>
            <a:pPr marL="228600" indent="-228600">
              <a:lnSpc>
                <a:spcPct val="81000"/>
              </a:lnSpc>
              <a:buClr>
                <a:schemeClr val="accent4">
                  <a:lumOff val="25000"/>
                </a:schemeClr>
              </a:buClr>
              <a:buSzPct val="100000"/>
              <a:buChar char="๏"/>
              <a:defRPr sz="2000">
                <a:solidFill>
                  <a:srgbClr val="122D4E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dirty="0"/>
          </a:p>
          <a:p>
            <a:pPr marL="228600" indent="-228600">
              <a:lnSpc>
                <a:spcPct val="81000"/>
              </a:lnSpc>
              <a:buClr>
                <a:schemeClr val="accent4">
                  <a:lumOff val="25000"/>
                </a:schemeClr>
              </a:buClr>
              <a:buSzPct val="100000"/>
              <a:buChar char="๏"/>
              <a:defRPr sz="2000">
                <a:solidFill>
                  <a:srgbClr val="122D4E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 err="1"/>
              <a:t>Досвід</a:t>
            </a:r>
            <a:r>
              <a:rPr dirty="0"/>
              <a:t> </a:t>
            </a:r>
            <a:r>
              <a:rPr dirty="0" err="1"/>
              <a:t>проходження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труднощі</a:t>
            </a:r>
            <a:r>
              <a:rPr dirty="0"/>
              <a:t> </a:t>
            </a:r>
            <a:r>
              <a:rPr dirty="0" err="1"/>
              <a:t>війни</a:t>
            </a:r>
            <a:r>
              <a:rPr dirty="0"/>
              <a:t> </a:t>
            </a:r>
            <a:r>
              <a:rPr dirty="0" err="1"/>
              <a:t>допомагає</a:t>
            </a:r>
            <a:r>
              <a:rPr dirty="0"/>
              <a:t> </a:t>
            </a:r>
            <a:r>
              <a:rPr dirty="0" err="1"/>
              <a:t>зміцнити</a:t>
            </a:r>
            <a:r>
              <a:rPr dirty="0"/>
              <a:t> </a:t>
            </a:r>
            <a:r>
              <a:rPr dirty="0" err="1"/>
              <a:t>внутрішню</a:t>
            </a:r>
            <a:r>
              <a:rPr dirty="0"/>
              <a:t> </a:t>
            </a:r>
            <a:r>
              <a:rPr dirty="0" err="1"/>
              <a:t>міць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визначити</a:t>
            </a:r>
            <a:r>
              <a:rPr dirty="0"/>
              <a:t> </a:t>
            </a:r>
            <a:r>
              <a:rPr dirty="0" err="1"/>
              <a:t>новий</a:t>
            </a:r>
            <a:r>
              <a:rPr dirty="0"/>
              <a:t> </a:t>
            </a:r>
            <a:r>
              <a:rPr dirty="0" err="1"/>
              <a:t>шлях</a:t>
            </a:r>
            <a:r>
              <a:rPr dirty="0"/>
              <a:t> у </a:t>
            </a:r>
            <a:r>
              <a:rPr dirty="0" err="1"/>
              <a:t>майбутнє</a:t>
            </a:r>
            <a:r>
              <a:rPr dirty="0"/>
              <a:t>.</a:t>
            </a:r>
            <a:endParaRPr dirty="0">
              <a:latin typeface="Bree CYR Variable Regular Regular"/>
              <a:ea typeface="Bree CYR Variable Regular Regular"/>
              <a:cs typeface="Bree CYR Variable Regular Regular"/>
              <a:sym typeface="Bree CYR Variable Regular Regular"/>
            </a:endParaRPr>
          </a:p>
          <a:p>
            <a:pPr marL="228600" indent="-228600">
              <a:lnSpc>
                <a:spcPct val="81000"/>
              </a:lnSpc>
              <a:buClr>
                <a:schemeClr val="accent4">
                  <a:lumOff val="25000"/>
                </a:schemeClr>
              </a:buClr>
              <a:buSzPct val="100000"/>
              <a:buChar char="๏"/>
              <a:defRPr sz="2000">
                <a:solidFill>
                  <a:srgbClr val="122D4E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dirty="0">
              <a:latin typeface="Bree CYR Variable Regular Regular"/>
              <a:ea typeface="Bree CYR Variable Regular Regular"/>
              <a:cs typeface="Bree CYR Variable Regular Regular"/>
              <a:sym typeface="Bree CYR Variable Regular Regular"/>
            </a:endParaRPr>
          </a:p>
          <a:p>
            <a:pPr marL="228600" indent="-228600">
              <a:lnSpc>
                <a:spcPct val="81000"/>
              </a:lnSpc>
              <a:buClr>
                <a:schemeClr val="accent4">
                  <a:lumOff val="25000"/>
                </a:schemeClr>
              </a:buClr>
              <a:buSzPct val="100000"/>
              <a:buChar char="๏"/>
              <a:defRPr sz="2000">
                <a:solidFill>
                  <a:srgbClr val="122D4E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 err="1"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rPr>
              <a:t>Н</a:t>
            </a:r>
            <a:r>
              <a:rPr dirty="0" err="1"/>
              <a:t>абуття</a:t>
            </a:r>
            <a:r>
              <a:rPr dirty="0"/>
              <a:t> </a:t>
            </a:r>
            <a:r>
              <a:rPr dirty="0" err="1"/>
              <a:t>фаху</a:t>
            </a:r>
            <a:r>
              <a:rPr dirty="0"/>
              <a:t> </a:t>
            </a:r>
            <a:r>
              <a:rPr dirty="0" err="1"/>
              <a:t>психолога</a:t>
            </a:r>
            <a:r>
              <a:rPr dirty="0"/>
              <a:t> </a:t>
            </a:r>
            <a:r>
              <a:rPr dirty="0" err="1"/>
              <a:t>може</a:t>
            </a:r>
            <a:r>
              <a:rPr dirty="0"/>
              <a:t> </a:t>
            </a:r>
            <a:r>
              <a:rPr dirty="0" err="1"/>
              <a:t>бути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тільки</a:t>
            </a:r>
            <a:r>
              <a:rPr dirty="0"/>
              <a:t> </a:t>
            </a:r>
            <a:r>
              <a:rPr dirty="0" err="1"/>
              <a:t>професійним</a:t>
            </a:r>
            <a:r>
              <a:rPr dirty="0"/>
              <a:t> </a:t>
            </a:r>
            <a:r>
              <a:rPr dirty="0" err="1"/>
              <a:t>вибором</a:t>
            </a:r>
            <a:r>
              <a:rPr dirty="0"/>
              <a:t>, </a:t>
            </a:r>
            <a:r>
              <a:rPr dirty="0" err="1"/>
              <a:t>але</a:t>
            </a:r>
            <a:r>
              <a:rPr dirty="0"/>
              <a:t> й </a:t>
            </a:r>
            <a:r>
              <a:rPr dirty="0" err="1"/>
              <a:t>метою</a:t>
            </a:r>
            <a:r>
              <a:rPr dirty="0"/>
              <a:t> </a:t>
            </a:r>
            <a:r>
              <a:rPr dirty="0" err="1"/>
              <a:t>життя</a:t>
            </a:r>
            <a:r>
              <a:rPr dirty="0"/>
              <a:t>. </a:t>
            </a:r>
            <a:endParaRPr dirty="0">
              <a:latin typeface="Bree CYR Variable Regular Regular"/>
              <a:ea typeface="Bree CYR Variable Regular Regular"/>
              <a:cs typeface="Bree CYR Variable Regular Regular"/>
              <a:sym typeface="Bree CYR Variable Regular Regular"/>
            </a:endParaRPr>
          </a:p>
          <a:p>
            <a:pPr marL="228600" indent="-228600">
              <a:lnSpc>
                <a:spcPct val="81000"/>
              </a:lnSpc>
              <a:buClr>
                <a:schemeClr val="accent4">
                  <a:lumOff val="25000"/>
                </a:schemeClr>
              </a:buClr>
              <a:buSzPct val="100000"/>
              <a:buChar char="๏"/>
              <a:defRPr sz="2000">
                <a:solidFill>
                  <a:srgbClr val="122D4E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dirty="0">
              <a:latin typeface="Bree CYR Variable Regular Regular"/>
              <a:ea typeface="Bree CYR Variable Regular Regular"/>
              <a:cs typeface="Bree CYR Variable Regular Regular"/>
              <a:sym typeface="Bree CYR Variable Regular Regular"/>
            </a:endParaRPr>
          </a:p>
          <a:p>
            <a:pPr marL="228600" indent="-228600">
              <a:lnSpc>
                <a:spcPct val="81000"/>
              </a:lnSpc>
              <a:buClr>
                <a:schemeClr val="accent4">
                  <a:lumOff val="25000"/>
                </a:schemeClr>
              </a:buClr>
              <a:buSzPct val="100000"/>
              <a:buChar char="๏"/>
              <a:defRPr sz="2000">
                <a:solidFill>
                  <a:srgbClr val="122D4E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 err="1"/>
              <a:t>Люди</a:t>
            </a:r>
            <a:r>
              <a:rPr dirty="0"/>
              <a:t>, </a:t>
            </a:r>
            <a:r>
              <a:rPr dirty="0" err="1"/>
              <a:t>які</a:t>
            </a:r>
            <a:r>
              <a:rPr dirty="0"/>
              <a:t> </a:t>
            </a:r>
            <a:r>
              <a:rPr dirty="0" err="1"/>
              <a:t>пройшли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пекло</a:t>
            </a:r>
            <a:r>
              <a:rPr dirty="0"/>
              <a:t> </a:t>
            </a:r>
            <a:r>
              <a:rPr dirty="0" err="1"/>
              <a:t>війни</a:t>
            </a:r>
            <a:r>
              <a:rPr dirty="0"/>
              <a:t>, </a:t>
            </a:r>
            <a:r>
              <a:rPr dirty="0" err="1"/>
              <a:t>мають</a:t>
            </a:r>
            <a:r>
              <a:rPr dirty="0"/>
              <a:t> </a:t>
            </a:r>
            <a:r>
              <a:rPr dirty="0" err="1"/>
              <a:t>унікальн</a:t>
            </a:r>
            <a:r>
              <a:rPr lang="uk-UA" dirty="0"/>
              <a:t>е</a:t>
            </a:r>
            <a:r>
              <a:rPr dirty="0"/>
              <a:t> </a:t>
            </a:r>
            <a:r>
              <a:rPr dirty="0" err="1"/>
              <a:t>розуміння</a:t>
            </a:r>
            <a:r>
              <a:rPr dirty="0"/>
              <a:t> </a:t>
            </a:r>
            <a:r>
              <a:rPr dirty="0" err="1"/>
              <a:t>психологічних</a:t>
            </a:r>
            <a:r>
              <a:rPr dirty="0"/>
              <a:t> </a:t>
            </a:r>
            <a:r>
              <a:rPr dirty="0" err="1"/>
              <a:t>труднощів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можуть</a:t>
            </a:r>
            <a:r>
              <a:rPr dirty="0"/>
              <a:t> </a:t>
            </a:r>
            <a:r>
              <a:rPr dirty="0" err="1"/>
              <a:t>допомагати</a:t>
            </a:r>
            <a:r>
              <a:rPr dirty="0"/>
              <a:t> </a:t>
            </a:r>
            <a:r>
              <a:rPr dirty="0" err="1"/>
              <a:t>іншим</a:t>
            </a:r>
            <a:r>
              <a:rPr dirty="0"/>
              <a:t>, </a:t>
            </a:r>
            <a:r>
              <a:rPr dirty="0" err="1"/>
              <a:t>використовуючи</a:t>
            </a:r>
            <a:r>
              <a:rPr dirty="0"/>
              <a:t> </a:t>
            </a:r>
            <a:r>
              <a:rPr dirty="0" err="1"/>
              <a:t>свій</a:t>
            </a:r>
            <a:r>
              <a:rPr dirty="0"/>
              <a:t> </a:t>
            </a:r>
            <a:r>
              <a:rPr dirty="0" err="1"/>
              <a:t>власний</a:t>
            </a:r>
            <a:r>
              <a:rPr dirty="0"/>
              <a:t> </a:t>
            </a:r>
            <a:r>
              <a:rPr dirty="0" err="1"/>
              <a:t>досвід</a:t>
            </a:r>
            <a:r>
              <a:rPr dirty="0"/>
              <a:t>.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7F822-07B8-1831-2E16-37E131626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466" y="2211303"/>
            <a:ext cx="4830467" cy="27191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2024-03-02 11.25.14.jpg" descr="2024-03-02 11.25.14.jpg"/>
          <p:cNvPicPr>
            <a:picLocks noChangeAspect="1"/>
          </p:cNvPicPr>
          <p:nvPr/>
        </p:nvPicPr>
        <p:blipFill>
          <a:blip r:embed="rId2"/>
          <a:srcRect l="7287" t="7287" r="7287" b="15984"/>
          <a:stretch>
            <a:fillRect/>
          </a:stretch>
        </p:blipFill>
        <p:spPr>
          <a:xfrm>
            <a:off x="-58408" y="-1"/>
            <a:ext cx="12308816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Rectangle"/>
          <p:cNvSpPr/>
          <p:nvPr/>
        </p:nvSpPr>
        <p:spPr>
          <a:xfrm>
            <a:off x="-36384" y="-2"/>
            <a:ext cx="12293603" cy="6858001"/>
          </a:xfrm>
          <a:prstGeom prst="rect">
            <a:avLst/>
          </a:prstGeom>
          <a:solidFill>
            <a:srgbClr val="122D4E">
              <a:alpha val="496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dirty="0"/>
          </a:p>
        </p:txBody>
      </p:sp>
      <p:sp>
        <p:nvSpPr>
          <p:cNvPr id="142" name="Объект 2"/>
          <p:cNvSpPr txBox="1"/>
          <p:nvPr/>
        </p:nvSpPr>
        <p:spPr>
          <a:xfrm>
            <a:off x="517259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1300" cap="all">
                <a:solidFill>
                  <a:srgbClr val="FFFFF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lvl1pPr>
          </a:lstStyle>
          <a:p>
            <a:r>
              <a:t>Нова перспектива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41" y="1278788"/>
            <a:ext cx="3884599" cy="1499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0B4FD0E6-8AB7-270C-5128-1B51B70257F2}"/>
              </a:ext>
            </a:extLst>
          </p:cNvPr>
          <p:cNvSpPr txBox="1"/>
          <p:nvPr/>
        </p:nvSpPr>
        <p:spPr>
          <a:xfrm>
            <a:off x="2151889" y="3796638"/>
            <a:ext cx="7022797" cy="109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85000" lnSpcReduction="20000"/>
          </a:bodyPr>
          <a:lstStyle/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lang="ru-RU" sz="4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ЗРОБИТИ ВНЕСОК</a:t>
            </a:r>
            <a:endParaRPr lang="ru-RU" sz="4000" dirty="0">
              <a:solidFill>
                <a:schemeClr val="bg1"/>
              </a:solidFill>
            </a:endParaRP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lang="ru-RU" sz="2300" dirty="0">
                <a:solidFill>
                  <a:schemeClr val="bg1"/>
                </a:solidFill>
              </a:rPr>
              <a:t>       </a:t>
            </a:r>
            <a:r>
              <a:rPr lang="ru-RU" sz="23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клікнути для переходу</a:t>
            </a:r>
            <a:endParaRPr lang="ru-RU" sz="2300" dirty="0">
              <a:solidFill>
                <a:schemeClr val="bg1"/>
              </a:solidFill>
            </a:endParaRP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lang="ru-RU" dirty="0"/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/>
              <a:t>     </a:t>
            </a:r>
            <a:r>
              <a:rPr lang="uk-UA" dirty="0"/>
              <a:t>  </a:t>
            </a:r>
            <a:endParaRPr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46982-7864-90D9-C908-5C2D3297584F}"/>
              </a:ext>
            </a:extLst>
          </p:cNvPr>
          <p:cNvSpPr txBox="1"/>
          <p:nvPr/>
        </p:nvSpPr>
        <p:spPr>
          <a:xfrm>
            <a:off x="2029841" y="4801271"/>
            <a:ext cx="7022797" cy="1696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lnSpcReduction="10000"/>
          </a:bodyPr>
          <a:lstStyle/>
          <a:p>
            <a:pPr>
              <a:tabLst>
                <a:tab pos="5727700" algn="r"/>
              </a:tabLst>
            </a:pPr>
            <a:r>
              <a:rPr lang="uk-UA" sz="18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uk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Благодійна  організація </a:t>
            </a:r>
            <a:endParaRPr lang="ru-RU" sz="20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Bree CYR Variable Regular" panose="02000503040000020004" pitchFamily="2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tabLst>
                <a:tab pos="5727700" algn="r"/>
              </a:tabLst>
            </a:pPr>
            <a:r>
              <a:rPr lang="uk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  БЛАГОДІЙНИЙ ФОНД АЛЬОНИ ВІННИЦЬКОЇ </a:t>
            </a:r>
            <a:br>
              <a:rPr lang="uk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uk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  ЕДРПОУ: 38985459 в АТ КБ «ПРИВАТБАНК» м. Киів </a:t>
            </a:r>
            <a:endParaRPr lang="en-UA" sz="20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Bree CYR Variable Regular" panose="02000503040000020004" pitchFamily="2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tabLst>
                <a:tab pos="5727700" algn="r"/>
              </a:tabLst>
            </a:pPr>
            <a:r>
              <a:rPr lang="uk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IBAN</a:t>
            </a:r>
            <a:r>
              <a:rPr lang="uk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en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UA</a:t>
            </a:r>
            <a:r>
              <a:rPr lang="uk-UA" sz="20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Bree CYR Variable Regular" panose="02000503040000020004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583052990000026002036230823    </a:t>
            </a:r>
            <a:endParaRPr lang="en-UA" sz="20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Bree CYR Variable Regular" panose="02000503040000020004" pitchFamily="2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endParaRPr lang="ru-RU" dirty="0"/>
          </a:p>
          <a:p>
            <a:pPr>
              <a:defRPr sz="1500">
                <a:solidFill>
                  <a:srgbClr val="FFFFFF"/>
                </a:solidFill>
                <a:latin typeface="Bree CYR Variable Regular"/>
                <a:ea typeface="Bree CYR Variable Regular"/>
                <a:cs typeface="Bree CYR Variable Regular"/>
                <a:sym typeface="Bree CYR Variable Regular"/>
              </a:defRPr>
            </a:pPr>
            <a:r>
              <a:rPr dirty="0"/>
              <a:t>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432DE-AC3E-FC62-2DD7-962815575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52" y="3796636"/>
            <a:ext cx="2099511" cy="209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456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779" y="5408480"/>
            <a:ext cx="2348193" cy="8992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0DD306-7B77-EA47-54BD-1DA9BB60FB90}"/>
              </a:ext>
            </a:extLst>
          </p:cNvPr>
          <p:cNvSpPr txBox="1"/>
          <p:nvPr/>
        </p:nvSpPr>
        <p:spPr>
          <a:xfrm>
            <a:off x="997528" y="688768"/>
            <a:ext cx="362197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UA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Контакти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endParaRPr kumimoji="0" lang="ru-UA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8D7CF-31F0-40B7-C269-4D0F52AF6378}"/>
              </a:ext>
            </a:extLst>
          </p:cNvPr>
          <p:cNvSpPr txBox="1"/>
          <p:nvPr/>
        </p:nvSpPr>
        <p:spPr>
          <a:xfrm>
            <a:off x="1815436" y="1848983"/>
            <a:ext cx="2230581" cy="1987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90000"/>
              </a:lnSpc>
              <a:defRPr sz="2500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/>
              <a:t>Людмила </a:t>
            </a:r>
          </a:p>
          <a:p>
            <a:pPr>
              <a:lnSpc>
                <a:spcPct val="90000"/>
              </a:lnSpc>
              <a:defRPr sz="2500" cap="all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 err="1"/>
              <a:t>Троїцька</a:t>
            </a:r>
            <a:endParaRPr lang="ru-RU" dirty="0"/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en-US" dirty="0"/>
              <a:t> </a:t>
            </a:r>
            <a:r>
              <a:rPr lang="uk-UA" dirty="0">
                <a:latin typeface="Bree CYR Variable Regular" panose="02000503040000020004" pitchFamily="2" charset="77"/>
              </a:rPr>
              <a:t>ПРЕССЛУЖБА</a:t>
            </a:r>
            <a:endParaRPr lang="ru-RU" dirty="0">
              <a:latin typeface="Bree CYR Variable Regular" panose="02000503040000020004" pitchFamily="2" charset="77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ru-RU" dirty="0"/>
              <a:t>+380506681093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en-US" dirty="0">
                <a:solidFill>
                  <a:schemeClr val="bg1"/>
                </a:solidFill>
              </a:rPr>
              <a:t>PR@AVFOND.COM</a:t>
            </a:r>
            <a:endParaRPr lang="uk-UA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CFEF3-FF20-30AF-FAEE-246AC8B65E18}"/>
              </a:ext>
            </a:extLst>
          </p:cNvPr>
          <p:cNvSpPr txBox="1"/>
          <p:nvPr/>
        </p:nvSpPr>
        <p:spPr>
          <a:xfrm>
            <a:off x="4833752" y="1848983"/>
            <a:ext cx="2483923" cy="1987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90000"/>
              </a:lnSpc>
              <a:defRPr sz="2500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 err="1"/>
              <a:t>Сергій</a:t>
            </a:r>
            <a:r>
              <a:rPr lang="ru-RU" dirty="0"/>
              <a:t> </a:t>
            </a:r>
          </a:p>
          <a:p>
            <a:pPr>
              <a:lnSpc>
                <a:spcPct val="90000"/>
              </a:lnSpc>
              <a:defRPr sz="2500" cap="all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/>
              <a:t>Большой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uk-UA" dirty="0">
                <a:latin typeface="Bree CYR Variable Regular" panose="02000503040000020004" pitchFamily="2" charset="0"/>
              </a:rPr>
              <a:t>Г</a:t>
            </a:r>
            <a:r>
              <a:rPr lang="ru-RU" dirty="0" err="1">
                <a:latin typeface="Bree CYR Variable Regular" panose="02000503040000020004" pitchFamily="2" charset="0"/>
              </a:rPr>
              <a:t>енеральний</a:t>
            </a:r>
            <a:r>
              <a:rPr lang="ru-RU" dirty="0">
                <a:latin typeface="Bree CYR Variable Regular" panose="02000503040000020004" pitchFamily="2" charset="0"/>
              </a:rPr>
              <a:t> директор</a:t>
            </a:r>
            <a:endParaRPr lang="en-US" dirty="0">
              <a:latin typeface="Bree CYR Variable Regular" panose="02000503040000020004" pitchFamily="2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ru-RU" dirty="0">
                <a:latin typeface="Bree CYR Variable Regular" panose="02000503040000020004" pitchFamily="2" charset="0"/>
              </a:rPr>
              <a:t>БФ </a:t>
            </a:r>
            <a:r>
              <a:rPr lang="ru-RU" dirty="0" err="1">
                <a:latin typeface="Bree CYR Variable Regular" panose="02000503040000020004" pitchFamily="2" charset="0"/>
              </a:rPr>
              <a:t>Альони</a:t>
            </a:r>
            <a:r>
              <a:rPr lang="ru-RU" dirty="0">
                <a:latin typeface="Bree CYR Variable Regular" panose="02000503040000020004" pitchFamily="2" charset="0"/>
              </a:rPr>
              <a:t> </a:t>
            </a:r>
            <a:r>
              <a:rPr lang="ru-RU" dirty="0" err="1">
                <a:latin typeface="Bree CYR Variable Regular" panose="02000503040000020004" pitchFamily="2" charset="0"/>
              </a:rPr>
              <a:t>Вінницької</a:t>
            </a:r>
            <a:r>
              <a:rPr lang="ru-RU" dirty="0">
                <a:latin typeface="Bree CYR Variable Regular" panose="02000503040000020004" pitchFamily="2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en-US" dirty="0">
                <a:solidFill>
                  <a:schemeClr val="bg1"/>
                </a:solidFill>
                <a:latin typeface="Bree CYR Variable Regular" panose="02000503040000020004" pitchFamily="2" charset="0"/>
              </a:rPr>
              <a:t>DONATE@</a:t>
            </a:r>
            <a:r>
              <a:rPr lang="en-US" dirty="0">
                <a:solidFill>
                  <a:schemeClr val="bg1"/>
                </a:solidFill>
              </a:rPr>
              <a:t>AVFOND.COM</a:t>
            </a:r>
            <a:endParaRPr lang="uk-UA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endParaRPr kumimoji="0" lang="ru-UA" sz="1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ree CYR Variable Regular" panose="02000503040000020004" pitchFamily="2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70219-3C79-F608-0C65-A41227EADCC0}"/>
              </a:ext>
            </a:extLst>
          </p:cNvPr>
          <p:cNvSpPr txBox="1"/>
          <p:nvPr/>
        </p:nvSpPr>
        <p:spPr>
          <a:xfrm>
            <a:off x="1932712" y="5211774"/>
            <a:ext cx="243592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ree CYR Variable Regular" panose="02000503040000020004" pitchFamily="2" charset="0"/>
              </a:rPr>
              <a:t>www.avfond.com</a:t>
            </a:r>
            <a:endParaRPr lang="uk-UA" dirty="0">
              <a:solidFill>
                <a:schemeClr val="bg1"/>
              </a:solidFill>
              <a:latin typeface="Bree CYR Variable Regular" panose="02000503040000020004" pitchFamily="2" charset="0"/>
            </a:endParaRPr>
          </a:p>
          <a:p>
            <a:r>
              <a:rPr kumimoji="0" lang="en-US" sz="180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ree CYR Variable Regular" panose="02000503040000020004" pitchFamily="2" charset="0"/>
                <a:sym typeface="Calibri"/>
              </a:rPr>
              <a:t>www.psyservice.knu.ua</a:t>
            </a:r>
            <a:endParaRPr kumimoji="0" lang="ru-UA" sz="1800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ree CYR Variable Regular" panose="02000503040000020004" pitchFamily="2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U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DDB70-6AA5-C1FF-C8E6-4D44B1A0D547}"/>
              </a:ext>
            </a:extLst>
          </p:cNvPr>
          <p:cNvSpPr txBox="1"/>
          <p:nvPr/>
        </p:nvSpPr>
        <p:spPr>
          <a:xfrm>
            <a:off x="7988134" y="1831606"/>
            <a:ext cx="3051474" cy="1940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>
              <a:lnSpc>
                <a:spcPct val="90000"/>
              </a:lnSpc>
              <a:defRPr sz="2500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uk-UA" dirty="0"/>
              <a:t>Олександр</a:t>
            </a:r>
            <a:r>
              <a:rPr lang="ru-RU" dirty="0"/>
              <a:t> </a:t>
            </a:r>
          </a:p>
          <a:p>
            <a:pPr>
              <a:lnSpc>
                <a:spcPct val="90000"/>
              </a:lnSpc>
              <a:defRPr sz="2500" cap="all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/>
              <a:t>Ткаченко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ru-RU" dirty="0" err="1">
                <a:latin typeface="Bree CYR Variable Regular" panose="02000503040000020004" pitchFamily="2" charset="0"/>
              </a:rPr>
              <a:t>Психоло</a:t>
            </a:r>
            <a:r>
              <a:rPr lang="uk-UA" dirty="0">
                <a:latin typeface="Bree CYR Variable Regular" panose="02000503040000020004" pitchFamily="2" charset="0"/>
              </a:rPr>
              <a:t>г програми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ru-RU" dirty="0">
                <a:latin typeface="Bree CYR Variable Regular" panose="02000503040000020004" pitchFamily="2" charset="0"/>
              </a:rPr>
              <a:t>Доктор </a:t>
            </a:r>
            <a:r>
              <a:rPr lang="ru-RU" dirty="0" err="1">
                <a:latin typeface="Bree CYR Variable Regular" panose="02000503040000020004" pitchFamily="2" charset="0"/>
              </a:rPr>
              <a:t>психологічних</a:t>
            </a:r>
            <a:r>
              <a:rPr lang="ru-RU" dirty="0">
                <a:latin typeface="Bree CYR Variable Regular" panose="02000503040000020004" pitchFamily="2" charset="0"/>
              </a:rPr>
              <a:t> наук </a:t>
            </a:r>
            <a:endParaRPr lang="en-US" dirty="0">
              <a:latin typeface="Bree CYR Variable Regular" panose="0200050304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Bree CYR Variable Regular" panose="02000503040000020004" pitchFamily="2" charset="0"/>
              </a:rPr>
              <a:t>PSY</a:t>
            </a:r>
            <a:r>
              <a:rPr lang="en-US" dirty="0">
                <a:solidFill>
                  <a:schemeClr val="bg1"/>
                </a:solidFill>
                <a:effectLst/>
                <a:latin typeface="Bree CYR Variable Regular" panose="02000503040000020004" pitchFamily="2" charset="0"/>
              </a:rPr>
              <a:t>@</a:t>
            </a:r>
            <a:r>
              <a:rPr lang="en-US" dirty="0">
                <a:solidFill>
                  <a:schemeClr val="bg1"/>
                </a:solidFill>
              </a:rPr>
              <a:t>AVFOND.COM</a:t>
            </a:r>
            <a:endParaRPr lang="uk-UA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UA" sz="1800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ree CYR Variable Regular" panose="02000503040000020004" pitchFamily="2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03980-CE9A-F17B-07F9-7752045A783D}"/>
              </a:ext>
            </a:extLst>
          </p:cNvPr>
          <p:cNvSpPr txBox="1"/>
          <p:nvPr/>
        </p:nvSpPr>
        <p:spPr>
          <a:xfrm>
            <a:off x="1815437" y="1395589"/>
            <a:ext cx="2483923" cy="739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90000"/>
              </a:lnSpc>
              <a:defRPr sz="2500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>
                <a:solidFill>
                  <a:schemeClr val="bg1"/>
                </a:solidFill>
              </a:rPr>
              <a:t>СМИ</a:t>
            </a:r>
            <a:endParaRPr lang="uk-UA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endParaRPr kumimoji="0" lang="ru-UA" sz="1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ree CYR Variable Regular" panose="02000503040000020004" pitchFamily="2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FE9C6-4C3A-77E9-1F92-FAD4A9449EF3}"/>
              </a:ext>
            </a:extLst>
          </p:cNvPr>
          <p:cNvSpPr txBox="1"/>
          <p:nvPr/>
        </p:nvSpPr>
        <p:spPr>
          <a:xfrm>
            <a:off x="4821035" y="1373858"/>
            <a:ext cx="2483923" cy="739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90000"/>
              </a:lnSpc>
              <a:defRPr sz="2500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>
                <a:solidFill>
                  <a:schemeClr val="bg1"/>
                </a:solidFill>
              </a:rPr>
              <a:t>ДОНОРИ</a:t>
            </a:r>
            <a:endParaRPr lang="uk-UA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endParaRPr kumimoji="0" lang="ru-UA" sz="1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ree CYR Variable Regular" panose="02000503040000020004" pitchFamily="2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99FA1-37A9-4D4D-C7BF-491295055338}"/>
              </a:ext>
            </a:extLst>
          </p:cNvPr>
          <p:cNvSpPr txBox="1"/>
          <p:nvPr/>
        </p:nvSpPr>
        <p:spPr>
          <a:xfrm>
            <a:off x="7988134" y="1395590"/>
            <a:ext cx="2483923" cy="739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90000"/>
              </a:lnSpc>
              <a:defRPr sz="2500">
                <a:solidFill>
                  <a:schemeClr val="accent4">
                    <a:lumOff val="25000"/>
                  </a:schemeClr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>
                <a:solidFill>
                  <a:schemeClr val="bg1"/>
                </a:solidFill>
              </a:rPr>
              <a:t>КАНДИД</a:t>
            </a:r>
            <a:r>
              <a:rPr lang="uk-UA" dirty="0">
                <a:solidFill>
                  <a:schemeClr val="bg1"/>
                </a:solidFill>
              </a:rPr>
              <a:t>А</a:t>
            </a:r>
            <a:r>
              <a:rPr lang="ru-RU" dirty="0">
                <a:solidFill>
                  <a:schemeClr val="bg1"/>
                </a:solidFill>
              </a:rPr>
              <a:t>ТИ</a:t>
            </a:r>
            <a:endParaRPr lang="uk-UA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endParaRPr kumimoji="0" lang="ru-UA" sz="1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ree CYR Variable Regular" panose="02000503040000020004" pitchFamily="2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Объект 2"/>
          <p:cNvSpPr txBox="1"/>
          <p:nvPr/>
        </p:nvSpPr>
        <p:spPr>
          <a:xfrm>
            <a:off x="517260" y="470958"/>
            <a:ext cx="10583367" cy="4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1300" cap="all">
                <a:solidFill>
                  <a:srgbClr val="FFFFF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lvl1pPr>
          </a:lstStyle>
          <a:p>
            <a:r>
              <a:rPr lang="uk-UA" dirty="0"/>
              <a:t>Нова перспектива</a:t>
            </a:r>
            <a:endParaRPr dirty="0"/>
          </a:p>
        </p:txBody>
      </p:sp>
      <p:sp>
        <p:nvSpPr>
          <p:cNvPr id="190" name="Объект 2"/>
          <p:cNvSpPr txBox="1"/>
          <p:nvPr/>
        </p:nvSpPr>
        <p:spPr>
          <a:xfrm>
            <a:off x="2181737" y="3491346"/>
            <a:ext cx="9542065" cy="25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lnSpc>
                <a:spcPct val="90000"/>
              </a:lnSpc>
              <a:defRPr sz="1500"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endParaRPr lang="uk-UA" sz="2400" dirty="0">
              <a:sym typeface="Bree CYR Variable Regular Light"/>
            </a:endParaRPr>
          </a:p>
          <a:p>
            <a:pPr algn="ctr">
              <a:lnSpc>
                <a:spcPct val="90000"/>
              </a:lnSpc>
              <a:defRPr sz="1500">
                <a:solidFill>
                  <a:srgbClr val="FFFFFF"/>
                </a:solidFill>
                <a:latin typeface="Bree CYR Variable Regular Light"/>
                <a:ea typeface="Bree CYR Variable Regular Light"/>
                <a:cs typeface="Bree CYR Variable Regular Light"/>
                <a:sym typeface="Bree CYR Variable Regular Light"/>
              </a:defRPr>
            </a:pPr>
            <a:r>
              <a:rPr lang="uk-UA" sz="2400" dirty="0">
                <a:sym typeface="Bree CYR Variable Regular Light"/>
              </a:rPr>
              <a:t>Благодійний фонд Альони Вінницької та Науково-практичний центр факультету психології КНУ ім. Шевченка презентують нову унікальну програму психологічної реабілітації, отримання професії «психолог для військових» та працевлаштування за новою спеціальністю. Програма розрахована на ветеранів російсько-української війни та членів їхніх родин </a:t>
            </a:r>
            <a:endParaRPr sz="2400" dirty="0"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26" y="6413500"/>
            <a:ext cx="1226348" cy="84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5CE8-5BAC-92F6-C81D-E61A1165F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9"/>
            <a:ext cx="12192000" cy="6831281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DF4F3683-7786-2440-79A6-445E6962DF62}"/>
              </a:ext>
            </a:extLst>
          </p:cNvPr>
          <p:cNvSpPr/>
          <p:nvPr/>
        </p:nvSpPr>
        <p:spPr>
          <a:xfrm>
            <a:off x="0" y="0"/>
            <a:ext cx="12192000" cy="6795655"/>
          </a:xfrm>
          <a:prstGeom prst="rect">
            <a:avLst/>
          </a:prstGeom>
          <a:solidFill>
            <a:srgbClr val="122D4E">
              <a:alpha val="4961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8ED610F-83C8-4ACA-52B3-F19F1EADA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17" y="699419"/>
            <a:ext cx="3884598" cy="149937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0FA38CB-00EC-CF50-4BA5-BBC61F65F83A}"/>
              </a:ext>
            </a:extLst>
          </p:cNvPr>
          <p:cNvSpPr txBox="1"/>
          <p:nvPr/>
        </p:nvSpPr>
        <p:spPr>
          <a:xfrm>
            <a:off x="468198" y="2807871"/>
            <a:ext cx="10994760" cy="3487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normAutofit/>
          </a:bodyPr>
          <a:lstStyle/>
          <a:p>
            <a:pPr algn="ctr">
              <a:lnSpc>
                <a:spcPct val="90000"/>
              </a:lnSpc>
              <a:defRPr sz="4200">
                <a:solidFill>
                  <a:srgbClr val="386FB3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lang="en-US" dirty="0"/>
              <a:t>   </a:t>
            </a:r>
            <a:r>
              <a:rPr lang="uk-UA" dirty="0"/>
              <a:t>«ВЕТЕРАНСЬКА ХАТА»  </a:t>
            </a:r>
            <a:r>
              <a:rPr dirty="0">
                <a:solidFill>
                  <a:srgbClr val="122D4E"/>
                </a:solidFill>
              </a:rPr>
              <a:t>=</a:t>
            </a:r>
            <a:r>
              <a:rPr lang="ru-RU" dirty="0">
                <a:solidFill>
                  <a:srgbClr val="F7D054"/>
                </a:solidFill>
              </a:rPr>
              <a:t> </a:t>
            </a:r>
            <a:endParaRPr dirty="0">
              <a:solidFill>
                <a:srgbClr val="F7D054"/>
              </a:solidFill>
            </a:endParaRPr>
          </a:p>
          <a:p>
            <a:pPr algn="ctr">
              <a:lnSpc>
                <a:spcPct val="90000"/>
              </a:lnSpc>
              <a:defRPr sz="4200">
                <a:solidFill>
                  <a:srgbClr val="F7D054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/>
              <a:t>МЕНТАЛЬНЕ ЗДОРОВ’Я </a:t>
            </a:r>
          </a:p>
          <a:p>
            <a:pPr algn="ctr">
              <a:lnSpc>
                <a:spcPct val="90000"/>
              </a:lnSpc>
              <a:defRPr sz="4200">
                <a:solidFill>
                  <a:srgbClr val="F7D054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/>
              <a:t>ТА ПРОФЕСІЯ ПСИХОЛОГА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4136173" y="2677128"/>
            <a:ext cx="3268897" cy="751872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5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>
                <a:hlinkClick r:id="rId2"/>
              </a:rPr>
              <a:t>ІНІЦІАТОР ПРОГРАМИ</a:t>
            </a:r>
          </a:p>
          <a:p>
            <a:pPr marL="0" indent="0" algn="ctr">
              <a:spcBef>
                <a:spcPts val="0"/>
              </a:spcBef>
              <a:buSzTx/>
              <a:buNone/>
              <a:defRPr sz="1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>
                <a:hlinkClick r:id="rId2"/>
              </a:rPr>
              <a:t>Благодійний фонд </a:t>
            </a:r>
            <a:endParaRPr lang="uk-UA" dirty="0">
              <a:hlinkClick r:id="rId2"/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1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>
                <a:hlinkClick r:id="rId2"/>
              </a:rPr>
              <a:t>Альони Вінницької </a:t>
            </a:r>
            <a:endParaRPr dirty="0"/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18" y="6413500"/>
            <a:ext cx="1226365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Объект 2"/>
          <p:cNvSpPr txBox="1"/>
          <p:nvPr/>
        </p:nvSpPr>
        <p:spPr>
          <a:xfrm>
            <a:off x="137075" y="4313543"/>
            <a:ext cx="3268894" cy="14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>
              <a:lnSpc>
                <a:spcPct val="90000"/>
              </a:lnSpc>
              <a:defRPr sz="1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uk-UA" dirty="0"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  <a:hlinkClick r:id="rId2"/>
              </a:rPr>
              <a:t>Реалізатор</a:t>
            </a:r>
            <a:r>
              <a:rPr lang="uk-UA" cap="none" dirty="0">
                <a:hlinkClick r:id="rId2"/>
              </a:rPr>
              <a:t> </a:t>
            </a:r>
          </a:p>
          <a:p>
            <a:pPr algn="ctr">
              <a:lnSpc>
                <a:spcPct val="90000"/>
              </a:lnSpc>
              <a:defRPr sz="15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uk-UA" dirty="0">
                <a:hlinkClick r:id="rId2"/>
              </a:rPr>
              <a:t>ГО «Спільна Опора»</a:t>
            </a:r>
            <a:endParaRPr lang="uk-UA" dirty="0"/>
          </a:p>
          <a:p>
            <a:pPr algn="ctr">
              <a:lnSpc>
                <a:spcPct val="90000"/>
              </a:lnSpc>
              <a:defRPr sz="15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 </a:t>
            </a:r>
          </a:p>
        </p:txBody>
      </p:sp>
      <p:sp>
        <p:nvSpPr>
          <p:cNvPr id="190" name="Объект 2"/>
          <p:cNvSpPr txBox="1"/>
          <p:nvPr/>
        </p:nvSpPr>
        <p:spPr>
          <a:xfrm>
            <a:off x="8262103" y="3908159"/>
            <a:ext cx="3268896" cy="14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 defTabSz="905255">
              <a:lnSpc>
                <a:spcPct val="80000"/>
              </a:lnSpc>
              <a:defRPr sz="15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lang="uk-UA" dirty="0">
                <a:hlinkClick r:id="rId4"/>
              </a:rPr>
              <a:t>Виконавець</a:t>
            </a:r>
          </a:p>
          <a:p>
            <a:pPr algn="ctr" defTabSz="905255">
              <a:lnSpc>
                <a:spcPct val="80000"/>
              </a:lnSpc>
              <a:defRPr sz="15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uk-UA" dirty="0">
                <a:hlinkClick r:id="rId4"/>
              </a:rPr>
              <a:t>Науково-практичний центр Київського національного університету ім. Т.Г.Шевченка</a:t>
            </a:r>
            <a:endParaRPr lang="uk-UA" dirty="0"/>
          </a:p>
        </p:txBody>
      </p:sp>
      <p:sp>
        <p:nvSpPr>
          <p:cNvPr id="191" name="Объект 2"/>
          <p:cNvSpPr txBox="1"/>
          <p:nvPr/>
        </p:nvSpPr>
        <p:spPr>
          <a:xfrm>
            <a:off x="520765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13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lvl1pPr>
          </a:lstStyle>
          <a:p>
            <a:r>
              <a:rPr lang="uk-UA" dirty="0"/>
              <a:t>НАША команда та партнери</a:t>
            </a:r>
          </a:p>
        </p:txBody>
      </p:sp>
      <p:sp>
        <p:nvSpPr>
          <p:cNvPr id="192" name="Rectangle"/>
          <p:cNvSpPr/>
          <p:nvPr/>
        </p:nvSpPr>
        <p:spPr>
          <a:xfrm>
            <a:off x="4250159" y="891465"/>
            <a:ext cx="3124579" cy="1731661"/>
          </a:xfrm>
          <a:prstGeom prst="rect">
            <a:avLst/>
          </a:prstGeom>
          <a:solidFill>
            <a:srgbClr val="222EE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93" name="Image" descr="Image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512" y="1283370"/>
            <a:ext cx="2550037" cy="984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08" y="2326328"/>
            <a:ext cx="2259102" cy="1903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2024-03-02 11.47.05.jpg" descr="2024-03-02 11.47.05.jpg"/>
          <p:cNvPicPr>
            <a:picLocks noChangeAspect="1"/>
          </p:cNvPicPr>
          <p:nvPr/>
        </p:nvPicPr>
        <p:blipFill rotWithShape="1">
          <a:blip r:embed="rId8"/>
          <a:srcRect l="39079" t="39689" r="39201" b="40002"/>
          <a:stretch/>
        </p:blipFill>
        <p:spPr>
          <a:xfrm>
            <a:off x="9071812" y="2267635"/>
            <a:ext cx="1529849" cy="1430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58BAF98A-DA65-3F9C-1BF7-28981A8DB7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99" y="3398981"/>
            <a:ext cx="2112236" cy="2091628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7677736F-1B22-B353-D3B5-D0EDA43F80EE}"/>
              </a:ext>
            </a:extLst>
          </p:cNvPr>
          <p:cNvSpPr txBox="1"/>
          <p:nvPr/>
        </p:nvSpPr>
        <p:spPr>
          <a:xfrm>
            <a:off x="5905033" y="5548684"/>
            <a:ext cx="3268894" cy="14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>
              <a:lnSpc>
                <a:spcPct val="90000"/>
              </a:lnSpc>
              <a:defRPr sz="1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>
                <a:latin typeface="Bree CYR Variable Regular" panose="02000503040000020004" pitchFamily="2" charset="77"/>
                <a:ea typeface="Bree CYR Variable Regular Bold"/>
                <a:cs typeface="Bree CYR Variable Regular Bold"/>
                <a:sym typeface="Bree CYR Variable Regular Bold"/>
                <a:hlinkClick r:id="rId10"/>
              </a:rPr>
              <a:t>Державный партнер</a:t>
            </a:r>
          </a:p>
          <a:p>
            <a:pPr algn="ctr">
              <a:lnSpc>
                <a:spcPct val="90000"/>
              </a:lnSpc>
              <a:defRPr sz="1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ru-RU" dirty="0">
                <a:latin typeface="Bree CYR Variable Regular" panose="02000503040000020004" pitchFamily="2" charset="77"/>
                <a:sym typeface="Bree CYR Variable Regular Bold"/>
                <a:hlinkClick r:id="rId10"/>
              </a:rPr>
              <a:t>«</a:t>
            </a:r>
            <a:r>
              <a:rPr lang="ru-RU" dirty="0" err="1">
                <a:latin typeface="Bree CYR Variable Regular" panose="02000503040000020004" pitchFamily="2" charset="77"/>
                <a:sym typeface="Bree CYR Variable Regular Bold"/>
                <a:hlinkClick r:id="rId10"/>
              </a:rPr>
              <a:t>державний</a:t>
            </a:r>
            <a:r>
              <a:rPr lang="ru-RU" dirty="0">
                <a:latin typeface="Bree CYR Variable Regular" panose="02000503040000020004" pitchFamily="2" charset="77"/>
                <a:sym typeface="Bree CYR Variable Regular Bold"/>
                <a:hlinkClick r:id="rId10"/>
              </a:rPr>
              <a:t> центр </a:t>
            </a:r>
            <a:r>
              <a:rPr lang="ru-RU" dirty="0" err="1">
                <a:latin typeface="Bree CYR Variable Regular" panose="02000503040000020004" pitchFamily="2" charset="77"/>
                <a:sym typeface="Bree CYR Variable Regular Bold"/>
                <a:hlinkClick r:id="rId10"/>
              </a:rPr>
              <a:t>зайнятості</a:t>
            </a:r>
            <a:r>
              <a:rPr lang="ru-RU" dirty="0">
                <a:latin typeface="Bree CYR Variable Regular" panose="02000503040000020004" pitchFamily="2" charset="77"/>
                <a:sym typeface="Bree CYR Variable Regular Bold"/>
                <a:hlinkClick r:id="rId10"/>
              </a:rPr>
              <a:t>»</a:t>
            </a:r>
            <a:endParaRPr dirty="0">
              <a:latin typeface="Bree CYR Variable Regular" panose="02000503040000020004" pitchFamily="2" charset="77"/>
            </a:endParaRPr>
          </a:p>
          <a:p>
            <a:pPr algn="ctr">
              <a:lnSpc>
                <a:spcPct val="90000"/>
              </a:lnSpc>
              <a:defRPr sz="15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 </a:t>
            </a:r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5F031721-921B-66FC-E3BC-9ADB8B3CBF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77" y="3476365"/>
            <a:ext cx="1988575" cy="1988575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4144C6C6-22F7-E9EE-1436-2E5B3B3B0AF2}"/>
              </a:ext>
            </a:extLst>
          </p:cNvPr>
          <p:cNvSpPr txBox="1"/>
          <p:nvPr/>
        </p:nvSpPr>
        <p:spPr>
          <a:xfrm>
            <a:off x="2615712" y="5548494"/>
            <a:ext cx="3268894" cy="14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>
              <a:lnSpc>
                <a:spcPct val="90000"/>
              </a:lnSpc>
              <a:defRPr sz="1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uk-UA" dirty="0">
                <a:latin typeface="Bree CYR Variable Regular" panose="02000503040000020004" pitchFamily="2" charset="77"/>
                <a:ea typeface="Bree CYR Variable Regular Bold"/>
                <a:cs typeface="Bree CYR Variable Regular Bold"/>
                <a:sym typeface="Bree CYR Variable Regular Bold"/>
                <a:hlinkClick r:id="rId12"/>
              </a:rPr>
              <a:t>науковий партнер</a:t>
            </a:r>
          </a:p>
          <a:p>
            <a:pPr algn="ctr">
              <a:lnSpc>
                <a:spcPct val="90000"/>
              </a:lnSpc>
              <a:defRPr sz="1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lang="uk-UA" dirty="0">
                <a:latin typeface="Bree CYR Variable Regular" panose="02000503040000020004" pitchFamily="2" charset="77"/>
                <a:sym typeface="Bree CYR Variable Regular Bold"/>
                <a:hlinkClick r:id="rId12"/>
              </a:rPr>
              <a:t>«Факультет психологіі Кну ім. Т.Г шевченка»</a:t>
            </a:r>
            <a:endParaRPr lang="uk-UA" dirty="0">
              <a:latin typeface="Bree CYR Variable Regular" panose="02000503040000020004" pitchFamily="2" charset="77"/>
            </a:endParaRPr>
          </a:p>
          <a:p>
            <a:pPr algn="ctr">
              <a:lnSpc>
                <a:spcPct val="90000"/>
              </a:lnSpc>
              <a:defRPr sz="15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"/>
          <p:cNvSpPr/>
          <p:nvPr/>
        </p:nvSpPr>
        <p:spPr>
          <a:xfrm>
            <a:off x="-50801" y="1521161"/>
            <a:ext cx="12293601" cy="3815678"/>
          </a:xfrm>
          <a:prstGeom prst="rect">
            <a:avLst/>
          </a:prstGeom>
          <a:solidFill>
            <a:srgbClr val="FADF4B">
              <a:alpha val="7476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98" name="Объект 2"/>
          <p:cNvSpPr txBox="1"/>
          <p:nvPr/>
        </p:nvSpPr>
        <p:spPr>
          <a:xfrm>
            <a:off x="520765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13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 err="1"/>
              <a:t>нова</a:t>
            </a:r>
            <a:r>
              <a:rPr dirty="0"/>
              <a:t> </a:t>
            </a:r>
            <a:r>
              <a:rPr dirty="0" err="1"/>
              <a:t>перспектива</a:t>
            </a:r>
            <a:r>
              <a:rPr lang="uk-UA" dirty="0"/>
              <a:t>: </a:t>
            </a:r>
            <a:r>
              <a:rPr dirty="0" err="1"/>
              <a:t>статистика</a:t>
            </a:r>
            <a:endParaRPr dirty="0"/>
          </a:p>
        </p:txBody>
      </p:sp>
      <p:sp>
        <p:nvSpPr>
          <p:cNvPr id="99" name="Объект 2"/>
          <p:cNvSpPr txBox="1"/>
          <p:nvPr/>
        </p:nvSpPr>
        <p:spPr>
          <a:xfrm>
            <a:off x="516687" y="1663239"/>
            <a:ext cx="11390565" cy="3692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>
              <a:lnSpc>
                <a:spcPct val="81000"/>
              </a:lnSpc>
              <a:defRPr sz="20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 err="1"/>
              <a:t>Згідно</a:t>
            </a:r>
            <a:r>
              <a:rPr dirty="0"/>
              <a:t> з </a:t>
            </a:r>
            <a:r>
              <a:rPr dirty="0" err="1"/>
              <a:t>даними</a:t>
            </a:r>
            <a:r>
              <a:rPr dirty="0"/>
              <a:t> </a:t>
            </a:r>
            <a:r>
              <a:rPr dirty="0" err="1"/>
              <a:t>Всесвітньої</a:t>
            </a:r>
            <a:r>
              <a:rPr dirty="0"/>
              <a:t> </a:t>
            </a:r>
            <a:r>
              <a:rPr dirty="0" err="1"/>
              <a:t>організації</a:t>
            </a:r>
            <a:r>
              <a:rPr dirty="0"/>
              <a:t> </a:t>
            </a:r>
            <a:r>
              <a:rPr dirty="0" err="1"/>
              <a:t>охорони</a:t>
            </a:r>
            <a:r>
              <a:rPr dirty="0"/>
              <a:t> </a:t>
            </a:r>
            <a:r>
              <a:rPr dirty="0" err="1"/>
              <a:t>здоров’я</a:t>
            </a:r>
            <a:r>
              <a:rPr dirty="0"/>
              <a:t> 20% </a:t>
            </a:r>
            <a:r>
              <a:rPr dirty="0" err="1"/>
              <a:t>населення</a:t>
            </a:r>
            <a:r>
              <a:rPr dirty="0"/>
              <a:t>, </a:t>
            </a:r>
            <a:r>
              <a:rPr dirty="0" err="1"/>
              <a:t>яке</a:t>
            </a:r>
            <a:r>
              <a:rPr dirty="0"/>
              <a:t> </a:t>
            </a:r>
            <a:r>
              <a:rPr dirty="0" err="1"/>
              <a:t>упродовж</a:t>
            </a:r>
            <a:r>
              <a:rPr dirty="0"/>
              <a:t> </a:t>
            </a:r>
            <a:r>
              <a:rPr dirty="0" err="1"/>
              <a:t>останніх</a:t>
            </a:r>
            <a:r>
              <a:rPr dirty="0"/>
              <a:t> 10 </a:t>
            </a:r>
            <a:r>
              <a:rPr dirty="0" err="1"/>
              <a:t>років</a:t>
            </a:r>
            <a:r>
              <a:rPr dirty="0"/>
              <a:t> </a:t>
            </a:r>
            <a:r>
              <a:rPr dirty="0" err="1"/>
              <a:t>проживає</a:t>
            </a:r>
            <a:r>
              <a:rPr dirty="0"/>
              <a:t> в </a:t>
            </a:r>
            <a:r>
              <a:rPr dirty="0" err="1"/>
              <a:t>постраждалих</a:t>
            </a:r>
            <a:r>
              <a:rPr dirty="0"/>
              <a:t> </a:t>
            </a:r>
            <a:r>
              <a:rPr dirty="0" err="1"/>
              <a:t>від</a:t>
            </a:r>
            <a:r>
              <a:rPr dirty="0"/>
              <a:t> </a:t>
            </a:r>
            <a:r>
              <a:rPr dirty="0" err="1"/>
              <a:t>військових</a:t>
            </a:r>
            <a:r>
              <a:rPr dirty="0"/>
              <a:t> </a:t>
            </a:r>
            <a:r>
              <a:rPr dirty="0" err="1"/>
              <a:t>конфліктів</a:t>
            </a:r>
            <a:r>
              <a:rPr dirty="0"/>
              <a:t> </a:t>
            </a:r>
            <a:r>
              <a:rPr dirty="0" err="1"/>
              <a:t>районах</a:t>
            </a:r>
            <a:r>
              <a:rPr dirty="0"/>
              <a:t>, </a:t>
            </a:r>
            <a:r>
              <a:rPr dirty="0" err="1"/>
              <a:t>має</a:t>
            </a:r>
            <a:r>
              <a:rPr dirty="0"/>
              <a:t> </a:t>
            </a:r>
            <a:r>
              <a:rPr dirty="0" err="1"/>
              <a:t>певну</a:t>
            </a:r>
            <a:r>
              <a:rPr dirty="0"/>
              <a:t> </a:t>
            </a:r>
            <a:r>
              <a:rPr dirty="0" err="1"/>
              <a:t>форму</a:t>
            </a:r>
            <a:r>
              <a:rPr dirty="0"/>
              <a:t> </a:t>
            </a:r>
            <a:r>
              <a:rPr dirty="0" err="1"/>
              <a:t>психічного</a:t>
            </a:r>
            <a:r>
              <a:rPr dirty="0"/>
              <a:t> </a:t>
            </a:r>
            <a:r>
              <a:rPr dirty="0" err="1"/>
              <a:t>розладу</a:t>
            </a:r>
            <a:r>
              <a:rPr dirty="0"/>
              <a:t> – </a:t>
            </a:r>
            <a:r>
              <a:rPr dirty="0" err="1"/>
              <a:t>від</a:t>
            </a:r>
            <a:r>
              <a:rPr dirty="0"/>
              <a:t> </a:t>
            </a:r>
            <a:r>
              <a:rPr dirty="0" err="1"/>
              <a:t>легкої</a:t>
            </a:r>
            <a:r>
              <a:rPr dirty="0"/>
              <a:t> </a:t>
            </a:r>
            <a:r>
              <a:rPr dirty="0" err="1"/>
              <a:t>депресії</a:t>
            </a:r>
            <a:r>
              <a:rPr dirty="0"/>
              <a:t> і </a:t>
            </a:r>
            <a:r>
              <a:rPr dirty="0" err="1"/>
              <a:t>тривожності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психозу</a:t>
            </a:r>
            <a:r>
              <a:rPr dirty="0"/>
              <a:t>, і </a:t>
            </a:r>
            <a:r>
              <a:rPr dirty="0" err="1"/>
              <a:t>майже</a:t>
            </a:r>
            <a:r>
              <a:rPr dirty="0"/>
              <a:t> </a:t>
            </a:r>
            <a:r>
              <a:rPr dirty="0" err="1"/>
              <a:t>кожна</a:t>
            </a:r>
            <a:r>
              <a:rPr dirty="0"/>
              <a:t> </a:t>
            </a:r>
            <a:r>
              <a:rPr dirty="0" err="1"/>
              <a:t>десята</a:t>
            </a:r>
            <a:r>
              <a:rPr dirty="0"/>
              <a:t> </a:t>
            </a:r>
            <a:r>
              <a:rPr dirty="0" err="1"/>
              <a:t>особа</a:t>
            </a:r>
            <a:r>
              <a:rPr dirty="0"/>
              <a:t> </a:t>
            </a:r>
            <a:r>
              <a:rPr dirty="0" err="1"/>
              <a:t>має</a:t>
            </a:r>
            <a:r>
              <a:rPr dirty="0"/>
              <a:t> </a:t>
            </a:r>
            <a:r>
              <a:rPr dirty="0" err="1"/>
              <a:t>психічний</a:t>
            </a:r>
            <a:r>
              <a:rPr dirty="0"/>
              <a:t> </a:t>
            </a:r>
            <a:r>
              <a:rPr dirty="0" err="1"/>
              <a:t>розлад</a:t>
            </a:r>
            <a:r>
              <a:rPr dirty="0"/>
              <a:t> </a:t>
            </a:r>
            <a:r>
              <a:rPr dirty="0" err="1"/>
              <a:t>помірного</a:t>
            </a:r>
            <a:r>
              <a:rPr dirty="0"/>
              <a:t> </a:t>
            </a:r>
            <a:r>
              <a:rPr dirty="0" err="1"/>
              <a:t>або</a:t>
            </a:r>
            <a:r>
              <a:rPr dirty="0"/>
              <a:t> </a:t>
            </a:r>
            <a:r>
              <a:rPr dirty="0" err="1"/>
              <a:t>тяжкого</a:t>
            </a:r>
            <a:r>
              <a:rPr dirty="0"/>
              <a:t> </a:t>
            </a:r>
            <a:r>
              <a:rPr dirty="0" err="1"/>
              <a:t>ступеня</a:t>
            </a:r>
            <a:r>
              <a:rPr dirty="0"/>
              <a:t>.</a:t>
            </a:r>
          </a:p>
          <a:p>
            <a:pPr algn="ctr">
              <a:lnSpc>
                <a:spcPct val="81000"/>
              </a:lnSpc>
              <a:defRPr sz="20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endParaRPr dirty="0"/>
          </a:p>
          <a:p>
            <a:pPr algn="ctr">
              <a:lnSpc>
                <a:spcPct val="81000"/>
              </a:lnSpc>
              <a:defRPr sz="20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«</a:t>
            </a:r>
            <a:r>
              <a:rPr dirty="0" err="1"/>
              <a:t>Mи</a:t>
            </a:r>
            <a:r>
              <a:rPr dirty="0"/>
              <a:t> </a:t>
            </a:r>
            <a:r>
              <a:rPr dirty="0" err="1"/>
              <a:t>прогнозуємо</a:t>
            </a:r>
            <a:r>
              <a:rPr dirty="0"/>
              <a:t>, </a:t>
            </a:r>
            <a:r>
              <a:rPr dirty="0" err="1"/>
              <a:t>що</a:t>
            </a:r>
            <a:r>
              <a:rPr dirty="0"/>
              <a:t> 15,7 </a:t>
            </a:r>
            <a:r>
              <a:rPr dirty="0" err="1"/>
              <a:t>млн</a:t>
            </a:r>
            <a:r>
              <a:rPr dirty="0"/>
              <a:t> </a:t>
            </a:r>
            <a:r>
              <a:rPr dirty="0" err="1"/>
              <a:t>осіб</a:t>
            </a:r>
            <a:r>
              <a:rPr dirty="0"/>
              <a:t> в </a:t>
            </a:r>
            <a:r>
              <a:rPr dirty="0" err="1"/>
              <a:t>Україні</a:t>
            </a:r>
            <a:r>
              <a:rPr dirty="0"/>
              <a:t> </a:t>
            </a:r>
            <a:r>
              <a:rPr dirty="0" err="1"/>
              <a:t>потребуватимуть</a:t>
            </a:r>
            <a:r>
              <a:rPr dirty="0"/>
              <a:t> </a:t>
            </a:r>
            <a:r>
              <a:rPr dirty="0" err="1"/>
              <a:t>психологічної</a:t>
            </a:r>
            <a:r>
              <a:rPr dirty="0"/>
              <a:t> </a:t>
            </a:r>
            <a:r>
              <a:rPr dirty="0" err="1"/>
              <a:t>допомоги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3,5 </a:t>
            </a:r>
            <a:r>
              <a:rPr dirty="0" err="1"/>
              <a:t>млн</a:t>
            </a:r>
            <a:r>
              <a:rPr dirty="0"/>
              <a:t> </a:t>
            </a:r>
            <a:r>
              <a:rPr dirty="0" err="1"/>
              <a:t>із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матимуть</a:t>
            </a:r>
            <a:r>
              <a:rPr dirty="0"/>
              <a:t> </a:t>
            </a:r>
            <a:r>
              <a:rPr dirty="0" err="1"/>
              <a:t>певний</a:t>
            </a:r>
            <a:r>
              <a:rPr dirty="0"/>
              <a:t> </a:t>
            </a:r>
            <a:r>
              <a:rPr dirty="0" err="1"/>
              <a:t>розлад</a:t>
            </a:r>
            <a:r>
              <a:rPr dirty="0"/>
              <a:t> </a:t>
            </a:r>
            <a:r>
              <a:rPr dirty="0" err="1"/>
              <a:t>психічного</a:t>
            </a:r>
            <a:r>
              <a:rPr dirty="0"/>
              <a:t> </a:t>
            </a:r>
            <a:r>
              <a:rPr dirty="0" err="1"/>
              <a:t>здоров’я</a:t>
            </a:r>
            <a:r>
              <a:rPr dirty="0"/>
              <a:t>, 800 700 </a:t>
            </a:r>
            <a:r>
              <a:rPr dirty="0" err="1"/>
              <a:t>осіб</a:t>
            </a:r>
            <a:r>
              <a:rPr dirty="0"/>
              <a:t> </a:t>
            </a:r>
            <a:r>
              <a:rPr dirty="0" err="1"/>
              <a:t>матимуть</a:t>
            </a:r>
            <a:r>
              <a:rPr dirty="0"/>
              <a:t> </a:t>
            </a:r>
            <a:r>
              <a:rPr dirty="0" err="1"/>
              <a:t>психічний</a:t>
            </a:r>
            <a:r>
              <a:rPr dirty="0"/>
              <a:t> </a:t>
            </a:r>
            <a:r>
              <a:rPr dirty="0" err="1"/>
              <a:t>розлад</a:t>
            </a:r>
            <a:r>
              <a:rPr dirty="0"/>
              <a:t> </a:t>
            </a:r>
            <a:r>
              <a:rPr dirty="0" err="1"/>
              <a:t>помірного</a:t>
            </a:r>
            <a:r>
              <a:rPr dirty="0"/>
              <a:t> </a:t>
            </a:r>
            <a:r>
              <a:rPr dirty="0" err="1"/>
              <a:t>або</a:t>
            </a:r>
            <a:r>
              <a:rPr dirty="0"/>
              <a:t> </a:t>
            </a:r>
            <a:r>
              <a:rPr dirty="0" err="1"/>
              <a:t>тяжкого</a:t>
            </a:r>
            <a:r>
              <a:rPr dirty="0"/>
              <a:t> </a:t>
            </a:r>
            <a:r>
              <a:rPr dirty="0" err="1"/>
              <a:t>ступеня</a:t>
            </a:r>
            <a:r>
              <a:rPr dirty="0"/>
              <a:t>», </a:t>
            </a:r>
            <a:r>
              <a:rPr dirty="0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– </a:t>
            </a:r>
            <a:r>
              <a:rPr dirty="0" err="1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говорить</a:t>
            </a:r>
            <a:r>
              <a:rPr dirty="0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 </a:t>
            </a:r>
            <a:r>
              <a:rPr dirty="0" err="1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генеральна</a:t>
            </a:r>
            <a:r>
              <a:rPr dirty="0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 </a:t>
            </a:r>
            <a:r>
              <a:rPr dirty="0" err="1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директорка</a:t>
            </a:r>
            <a:r>
              <a:rPr dirty="0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 </a:t>
            </a:r>
            <a:r>
              <a:rPr dirty="0" err="1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директорату</a:t>
            </a:r>
            <a:r>
              <a:rPr dirty="0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 </a:t>
            </a:r>
            <a:r>
              <a:rPr dirty="0" err="1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медичних</a:t>
            </a:r>
            <a:r>
              <a:rPr dirty="0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 </a:t>
            </a:r>
            <a:r>
              <a:rPr dirty="0" err="1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послуг</a:t>
            </a:r>
            <a:r>
              <a:rPr dirty="0"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rPr>
              <a:t> МОЗ України.*</a:t>
            </a:r>
          </a:p>
        </p:txBody>
      </p:sp>
      <p:pic>
        <p:nvPicPr>
          <p:cNvPr id="1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* джерело"/>
          <p:cNvSpPr txBox="1"/>
          <p:nvPr/>
        </p:nvSpPr>
        <p:spPr>
          <a:xfrm>
            <a:off x="5732804" y="5930121"/>
            <a:ext cx="980393" cy="60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81000"/>
              </a:lnSpc>
              <a:defRPr sz="25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endParaRPr dirty="0"/>
          </a:p>
          <a:p>
            <a:pPr algn="ctr">
              <a:lnSpc>
                <a:spcPct val="81000"/>
              </a:lnSpc>
              <a:defRPr sz="1500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джерело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exels-vladimir-berr-19097818.jpg" descr="pexels-vladimir-berr-19097818.jpg"/>
          <p:cNvPicPr>
            <a:picLocks noChangeAspect="1"/>
          </p:cNvPicPr>
          <p:nvPr/>
        </p:nvPicPr>
        <p:blipFill>
          <a:blip r:embed="rId2"/>
          <a:srcRect t="32047" b="26165"/>
          <a:stretch>
            <a:fillRect/>
          </a:stretch>
        </p:blipFill>
        <p:spPr>
          <a:xfrm>
            <a:off x="-58409" y="-1"/>
            <a:ext cx="12308817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Rectangle"/>
          <p:cNvSpPr/>
          <p:nvPr/>
        </p:nvSpPr>
        <p:spPr>
          <a:xfrm>
            <a:off x="-43194" y="0"/>
            <a:ext cx="12293601" cy="6858000"/>
          </a:xfrm>
          <a:prstGeom prst="rect">
            <a:avLst/>
          </a:prstGeom>
          <a:solidFill>
            <a:srgbClr val="122D4E">
              <a:alpha val="496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05" name="Объект 2"/>
          <p:cNvSpPr txBox="1"/>
          <p:nvPr/>
        </p:nvSpPr>
        <p:spPr>
          <a:xfrm>
            <a:off x="517259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1300" cap="all">
                <a:solidFill>
                  <a:srgbClr val="FFFFF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t>Нова перспектива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106" name="Объект 2"/>
          <p:cNvSpPr txBox="1"/>
          <p:nvPr/>
        </p:nvSpPr>
        <p:spPr>
          <a:xfrm>
            <a:off x="517259" y="1191939"/>
            <a:ext cx="5067484" cy="512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80000"/>
              </a:lnSpc>
              <a:defRPr sz="5500" cap="all">
                <a:solidFill>
                  <a:srgbClr val="FCEE4F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 err="1"/>
              <a:t>очікується</a:t>
            </a:r>
            <a:r>
              <a:rPr dirty="0"/>
              <a:t> </a:t>
            </a:r>
            <a:r>
              <a:rPr dirty="0" err="1"/>
              <a:t>повернення</a:t>
            </a:r>
            <a:r>
              <a:rPr dirty="0"/>
              <a:t> </a:t>
            </a:r>
            <a:r>
              <a:rPr dirty="0" err="1"/>
              <a:t>майже</a:t>
            </a:r>
            <a:endParaRPr dirty="0"/>
          </a:p>
          <a:p>
            <a:pPr>
              <a:lnSpc>
                <a:spcPct val="80000"/>
              </a:lnSpc>
              <a:defRPr sz="5500" cap="all">
                <a:solidFill>
                  <a:srgbClr val="FCEE4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/>
              <a:t>1 </a:t>
            </a:r>
            <a:r>
              <a:rPr dirty="0" err="1"/>
              <a:t>мільйона</a:t>
            </a:r>
            <a:r>
              <a:rPr dirty="0"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rPr>
              <a:t> </a:t>
            </a:r>
          </a:p>
          <a:p>
            <a:pPr>
              <a:lnSpc>
                <a:spcPct val="80000"/>
              </a:lnSpc>
              <a:defRPr sz="5500" cap="all">
                <a:solidFill>
                  <a:srgbClr val="FCEE4F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 err="1"/>
              <a:t>ветеранів</a:t>
            </a:r>
            <a:endParaRPr dirty="0"/>
          </a:p>
        </p:txBody>
      </p:sp>
      <p:sp>
        <p:nvSpPr>
          <p:cNvPr id="107" name="Объект 2"/>
          <p:cNvSpPr txBox="1"/>
          <p:nvPr/>
        </p:nvSpPr>
        <p:spPr>
          <a:xfrm>
            <a:off x="5301406" y="650082"/>
            <a:ext cx="6335368" cy="535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896111">
              <a:lnSpc>
                <a:spcPct val="90000"/>
              </a:lnSpc>
              <a:defRPr sz="1500">
                <a:solidFill>
                  <a:srgbClr val="FFFFFF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000" dirty="0"/>
              <a:t>З</a:t>
            </a:r>
            <a:r>
              <a:rPr lang="uk-UA" sz="2000" dirty="0"/>
              <a:t>а статистикою</a:t>
            </a:r>
            <a:r>
              <a:rPr sz="2000" dirty="0"/>
              <a:t>, </a:t>
            </a:r>
            <a:r>
              <a:rPr sz="2000" dirty="0" err="1"/>
              <a:t>посттравматичний</a:t>
            </a:r>
            <a:r>
              <a:rPr sz="2000" dirty="0"/>
              <a:t> </a:t>
            </a:r>
            <a:r>
              <a:rPr sz="2000" dirty="0" err="1"/>
              <a:t>стресовий</a:t>
            </a:r>
            <a:r>
              <a:rPr sz="2000" dirty="0"/>
              <a:t> </a:t>
            </a:r>
            <a:r>
              <a:rPr sz="2000" dirty="0" err="1"/>
              <a:t>розлад</a:t>
            </a:r>
            <a:r>
              <a:rPr lang="uk-UA" sz="2000" dirty="0"/>
              <a:t> </a:t>
            </a:r>
            <a:r>
              <a:rPr sz="2000" dirty="0"/>
              <a:t>(ПТСР)</a:t>
            </a:r>
            <a:r>
              <a:rPr lang="uk-UA" sz="2000" dirty="0"/>
              <a:t> </a:t>
            </a:r>
            <a:r>
              <a:rPr sz="2000" dirty="0" err="1"/>
              <a:t>може</a:t>
            </a:r>
            <a:r>
              <a:rPr sz="2000" dirty="0"/>
              <a:t> </a:t>
            </a:r>
            <a:r>
              <a:rPr sz="2000" dirty="0" err="1"/>
              <a:t>розвинутися</a:t>
            </a:r>
            <a:r>
              <a:rPr sz="2000" dirty="0"/>
              <a:t> у 15-20% </a:t>
            </a:r>
            <a:r>
              <a:rPr sz="2000" dirty="0" err="1"/>
              <a:t>учасників</a:t>
            </a:r>
            <a:r>
              <a:rPr sz="2000" dirty="0"/>
              <a:t> </a:t>
            </a:r>
            <a:r>
              <a:rPr sz="2000" dirty="0" err="1"/>
              <a:t>війни</a:t>
            </a:r>
            <a:r>
              <a:rPr sz="2000" dirty="0"/>
              <a:t>.</a:t>
            </a:r>
          </a:p>
          <a:p>
            <a:pPr defTabSz="896111">
              <a:lnSpc>
                <a:spcPct val="90000"/>
              </a:lnSpc>
              <a:defRPr sz="1500">
                <a:solidFill>
                  <a:srgbClr val="FFFFFF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endParaRPr sz="2000" dirty="0"/>
          </a:p>
          <a:p>
            <a:pPr defTabSz="896111">
              <a:lnSpc>
                <a:spcPct val="90000"/>
              </a:lnSpc>
              <a:defRPr sz="1500">
                <a:solidFill>
                  <a:srgbClr val="FFFFFF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000" dirty="0" err="1"/>
              <a:t>Базов</a:t>
            </a:r>
            <a:r>
              <a:rPr lang="uk-UA" sz="2000" dirty="0" err="1"/>
              <a:t>ою</a:t>
            </a:r>
            <a:r>
              <a:rPr sz="2000" dirty="0"/>
              <a:t> </a:t>
            </a:r>
            <a:r>
              <a:rPr sz="2000" dirty="0" err="1"/>
              <a:t>проблем</a:t>
            </a:r>
            <a:r>
              <a:rPr lang="uk-UA" sz="2000" dirty="0" err="1"/>
              <a:t>ою</a:t>
            </a:r>
            <a:r>
              <a:rPr sz="2000" dirty="0"/>
              <a:t> </a:t>
            </a:r>
            <a:r>
              <a:rPr sz="2000" dirty="0" err="1"/>
              <a:t>ветеранів</a:t>
            </a:r>
            <a:r>
              <a:rPr sz="2000" dirty="0"/>
              <a:t> </a:t>
            </a:r>
            <a:r>
              <a:rPr sz="2000" dirty="0" err="1"/>
              <a:t>із</a:t>
            </a:r>
            <a:r>
              <a:rPr sz="2000" dirty="0"/>
              <a:t> ПТСР </a:t>
            </a:r>
            <a:r>
              <a:rPr sz="2000" dirty="0" err="1"/>
              <a:t>та</a:t>
            </a:r>
            <a:r>
              <a:rPr sz="2000" dirty="0"/>
              <a:t> </a:t>
            </a:r>
            <a:r>
              <a:rPr sz="2000" dirty="0" err="1"/>
              <a:t>їх</a:t>
            </a:r>
            <a:r>
              <a:rPr lang="uk-UA" sz="2000" dirty="0" err="1"/>
              <a:t>ніх</a:t>
            </a:r>
            <a:r>
              <a:rPr sz="2000" dirty="0"/>
              <a:t> </a:t>
            </a:r>
            <a:r>
              <a:rPr sz="2000" dirty="0" err="1"/>
              <a:t>родин</a:t>
            </a:r>
            <a:r>
              <a:rPr sz="2000" dirty="0"/>
              <a:t> є </a:t>
            </a:r>
            <a:r>
              <a:rPr sz="2000" dirty="0" err="1"/>
              <a:t>складність</a:t>
            </a:r>
            <a:r>
              <a:rPr sz="2000" dirty="0"/>
              <a:t> </a:t>
            </a:r>
            <a:r>
              <a:rPr sz="2000" dirty="0" err="1"/>
              <a:t>адаптації</a:t>
            </a:r>
            <a:r>
              <a:rPr sz="2000" dirty="0"/>
              <a:t> </a:t>
            </a:r>
            <a:r>
              <a:rPr sz="2000" dirty="0" err="1"/>
              <a:t>до</a:t>
            </a:r>
            <a:r>
              <a:rPr sz="2000" dirty="0"/>
              <a:t> </a:t>
            </a:r>
            <a:r>
              <a:rPr sz="2000" dirty="0" err="1"/>
              <a:t>звичайного</a:t>
            </a:r>
            <a:r>
              <a:rPr sz="2000" dirty="0"/>
              <a:t> </a:t>
            </a:r>
            <a:r>
              <a:rPr sz="2000" dirty="0" err="1"/>
              <a:t>життя</a:t>
            </a:r>
            <a:r>
              <a:rPr sz="2000" dirty="0"/>
              <a:t> </a:t>
            </a:r>
            <a:r>
              <a:rPr sz="2000" dirty="0" err="1"/>
              <a:t>після</a:t>
            </a:r>
            <a:r>
              <a:rPr sz="2000" dirty="0"/>
              <a:t> </a:t>
            </a:r>
            <a:r>
              <a:rPr sz="2000" dirty="0" err="1"/>
              <a:t>повернення</a:t>
            </a:r>
            <a:r>
              <a:rPr sz="2000" dirty="0"/>
              <a:t> з </a:t>
            </a:r>
            <a:r>
              <a:rPr sz="2000" dirty="0" err="1"/>
              <a:t>військової</a:t>
            </a:r>
            <a:r>
              <a:rPr sz="2000" dirty="0"/>
              <a:t> </a:t>
            </a:r>
            <a:r>
              <a:rPr sz="2000" dirty="0" err="1"/>
              <a:t>служби</a:t>
            </a:r>
            <a:r>
              <a:rPr sz="2000" dirty="0"/>
              <a:t>. ПТСР  </a:t>
            </a:r>
            <a:r>
              <a:rPr sz="2000" dirty="0" err="1"/>
              <a:t>суттєво</a:t>
            </a:r>
            <a:r>
              <a:rPr sz="2000" dirty="0"/>
              <a:t> </a:t>
            </a:r>
            <a:r>
              <a:rPr sz="2000" dirty="0" err="1"/>
              <a:t>впливає</a:t>
            </a:r>
            <a:r>
              <a:rPr sz="2000" dirty="0"/>
              <a:t> </a:t>
            </a:r>
            <a:r>
              <a:rPr sz="2000" dirty="0" err="1"/>
              <a:t>на</a:t>
            </a:r>
            <a:r>
              <a:rPr sz="2000" dirty="0"/>
              <a:t> </a:t>
            </a:r>
            <a:r>
              <a:rPr sz="2000" dirty="0" err="1"/>
              <a:t>психологічний</a:t>
            </a:r>
            <a:r>
              <a:rPr sz="2000" dirty="0"/>
              <a:t> </a:t>
            </a:r>
            <a:r>
              <a:rPr sz="2000" dirty="0" err="1"/>
              <a:t>стан</a:t>
            </a:r>
            <a:r>
              <a:rPr sz="2000" dirty="0"/>
              <a:t>, </a:t>
            </a:r>
            <a:r>
              <a:rPr sz="2000" dirty="0" err="1"/>
              <a:t>ускладнюючи</a:t>
            </a:r>
            <a:r>
              <a:rPr sz="2000" dirty="0"/>
              <a:t>  </a:t>
            </a:r>
            <a:r>
              <a:rPr sz="2000" dirty="0" err="1"/>
              <a:t>взаємини</a:t>
            </a:r>
            <a:r>
              <a:rPr sz="2000" dirty="0"/>
              <a:t> з </a:t>
            </a:r>
            <a:r>
              <a:rPr sz="2000" dirty="0" err="1"/>
              <a:t>родиною</a:t>
            </a:r>
            <a:r>
              <a:rPr sz="2000" dirty="0"/>
              <a:t> </a:t>
            </a:r>
            <a:r>
              <a:rPr sz="2000" dirty="0" err="1"/>
              <a:t>та</a:t>
            </a:r>
            <a:r>
              <a:rPr sz="2000" dirty="0"/>
              <a:t> </a:t>
            </a:r>
            <a:r>
              <a:rPr sz="2000" dirty="0" err="1"/>
              <a:t>оточуючими</a:t>
            </a:r>
            <a:r>
              <a:rPr sz="2000" dirty="0"/>
              <a:t>, а </a:t>
            </a:r>
            <a:r>
              <a:rPr sz="2000" dirty="0" err="1"/>
              <a:t>також</a:t>
            </a:r>
            <a:r>
              <a:rPr sz="2000" dirty="0"/>
              <a:t> </a:t>
            </a:r>
            <a:r>
              <a:rPr sz="2000" dirty="0" err="1"/>
              <a:t>здатність</a:t>
            </a:r>
            <a:r>
              <a:rPr sz="2000" dirty="0"/>
              <a:t> </a:t>
            </a:r>
            <a:r>
              <a:rPr sz="2000" dirty="0" err="1"/>
              <a:t>інтегруватися</a:t>
            </a:r>
            <a:r>
              <a:rPr sz="2000" dirty="0"/>
              <a:t> в </a:t>
            </a:r>
            <a:r>
              <a:rPr sz="2000" dirty="0" err="1"/>
              <a:t>цивільне</a:t>
            </a:r>
            <a:r>
              <a:rPr sz="2000" dirty="0"/>
              <a:t> </a:t>
            </a:r>
            <a:r>
              <a:rPr sz="2000" dirty="0" err="1"/>
              <a:t>суспільство</a:t>
            </a:r>
            <a:r>
              <a:rPr sz="2000" dirty="0"/>
              <a:t>. </a:t>
            </a:r>
            <a:r>
              <a:rPr sz="2000" dirty="0" err="1"/>
              <a:t>Ветерани</a:t>
            </a:r>
            <a:r>
              <a:rPr sz="2000" dirty="0"/>
              <a:t>  </a:t>
            </a:r>
            <a:r>
              <a:rPr sz="2000" dirty="0" err="1"/>
              <a:t>зазнають</a:t>
            </a:r>
            <a:r>
              <a:rPr sz="2000" dirty="0"/>
              <a:t> </a:t>
            </a:r>
            <a:r>
              <a:rPr sz="2000" dirty="0" err="1"/>
              <a:t>фізичних</a:t>
            </a:r>
            <a:r>
              <a:rPr sz="2000" dirty="0"/>
              <a:t> </a:t>
            </a:r>
            <a:r>
              <a:rPr sz="2000" dirty="0" err="1"/>
              <a:t>та</a:t>
            </a:r>
            <a:r>
              <a:rPr sz="2000" dirty="0"/>
              <a:t> </a:t>
            </a:r>
            <a:r>
              <a:rPr sz="2000" dirty="0" err="1"/>
              <a:t>емоційних</a:t>
            </a:r>
            <a:r>
              <a:rPr sz="2000" dirty="0"/>
              <a:t> </a:t>
            </a:r>
            <a:r>
              <a:rPr sz="2000" dirty="0" err="1"/>
              <a:t>труднощів</a:t>
            </a:r>
            <a:r>
              <a:rPr sz="2000" dirty="0"/>
              <a:t>, </a:t>
            </a:r>
            <a:r>
              <a:rPr sz="2000" dirty="0" err="1"/>
              <a:t>відчувають</a:t>
            </a:r>
            <a:r>
              <a:rPr sz="2000" dirty="0"/>
              <a:t> </a:t>
            </a:r>
            <a:r>
              <a:rPr sz="2000" dirty="0" err="1"/>
              <a:t>соціальну</a:t>
            </a:r>
            <a:r>
              <a:rPr sz="2000" dirty="0"/>
              <a:t> </a:t>
            </a:r>
            <a:r>
              <a:rPr sz="2000" dirty="0" err="1"/>
              <a:t>ізоляцію</a:t>
            </a:r>
            <a:r>
              <a:rPr sz="2000" dirty="0"/>
              <a:t> </a:t>
            </a:r>
            <a:r>
              <a:rPr sz="2000" dirty="0" err="1"/>
              <a:t>та</a:t>
            </a:r>
            <a:r>
              <a:rPr lang="uk-UA" sz="2000" dirty="0"/>
              <a:t> стикаються зі складнощами з </a:t>
            </a:r>
            <a:r>
              <a:rPr lang="uk-UA" sz="2000" dirty="0" err="1"/>
              <a:t>працевшатуванням</a:t>
            </a:r>
            <a:r>
              <a:rPr lang="uk-UA" sz="2000" dirty="0"/>
              <a:t>.</a:t>
            </a:r>
            <a:r>
              <a:rPr sz="2000" dirty="0"/>
              <a:t> </a:t>
            </a:r>
            <a:r>
              <a:rPr sz="2000" dirty="0" err="1"/>
              <a:t>Це</a:t>
            </a:r>
            <a:r>
              <a:rPr sz="2000" dirty="0"/>
              <a:t> </a:t>
            </a:r>
            <a:r>
              <a:rPr sz="2000" dirty="0" err="1"/>
              <a:t>впливає</a:t>
            </a:r>
            <a:r>
              <a:rPr sz="2000" dirty="0"/>
              <a:t> </a:t>
            </a:r>
            <a:r>
              <a:rPr sz="2000" dirty="0" err="1"/>
              <a:t>на</a:t>
            </a:r>
            <a:r>
              <a:rPr sz="2000" dirty="0"/>
              <a:t> </a:t>
            </a:r>
            <a:r>
              <a:rPr sz="2000" dirty="0" err="1"/>
              <a:t>сімейні</a:t>
            </a:r>
            <a:r>
              <a:rPr sz="2000" dirty="0"/>
              <a:t> </a:t>
            </a:r>
            <a:r>
              <a:rPr sz="2000" dirty="0" err="1"/>
              <a:t>зв'язки</a:t>
            </a:r>
            <a:r>
              <a:rPr sz="2000" dirty="0"/>
              <a:t> </a:t>
            </a:r>
            <a:r>
              <a:rPr sz="2000" dirty="0" err="1"/>
              <a:t>та</a:t>
            </a:r>
            <a:r>
              <a:rPr sz="2000" dirty="0"/>
              <a:t> </a:t>
            </a:r>
            <a:r>
              <a:rPr sz="2000" dirty="0" err="1"/>
              <a:t>призводит</a:t>
            </a:r>
            <a:r>
              <a:rPr lang="uk-UA" sz="2000" dirty="0"/>
              <a:t>ь</a:t>
            </a:r>
            <a:r>
              <a:rPr sz="2000" dirty="0"/>
              <a:t> </a:t>
            </a:r>
            <a:r>
              <a:rPr sz="2000" dirty="0" err="1"/>
              <a:t>до</a:t>
            </a:r>
            <a:r>
              <a:rPr sz="2000" dirty="0"/>
              <a:t> </a:t>
            </a:r>
            <a:r>
              <a:rPr sz="2000" dirty="0" err="1"/>
              <a:t>конфліктів</a:t>
            </a:r>
            <a:r>
              <a:rPr sz="2000" dirty="0"/>
              <a:t>. ПТСР </a:t>
            </a:r>
            <a:r>
              <a:rPr sz="2000" dirty="0" err="1"/>
              <a:t>стає</a:t>
            </a:r>
            <a:r>
              <a:rPr sz="2000" dirty="0"/>
              <a:t> </a:t>
            </a:r>
            <a:r>
              <a:rPr sz="2000" dirty="0" err="1"/>
              <a:t>значною</a:t>
            </a:r>
            <a:r>
              <a:rPr sz="2000" dirty="0"/>
              <a:t> </a:t>
            </a:r>
            <a:r>
              <a:rPr sz="2000" dirty="0" err="1"/>
              <a:t>перешкодою</a:t>
            </a:r>
            <a:r>
              <a:rPr sz="2000" dirty="0"/>
              <a:t> </a:t>
            </a:r>
            <a:r>
              <a:rPr sz="2000" dirty="0" err="1"/>
              <a:t>для</a:t>
            </a:r>
            <a:r>
              <a:rPr sz="2000" dirty="0"/>
              <a:t> </a:t>
            </a:r>
            <a:r>
              <a:rPr sz="2000" dirty="0" err="1"/>
              <a:t>повноцінного</a:t>
            </a:r>
            <a:r>
              <a:rPr sz="2000" dirty="0"/>
              <a:t> </a:t>
            </a:r>
            <a:r>
              <a:rPr sz="2000" dirty="0" err="1"/>
              <a:t>адаптивного</a:t>
            </a:r>
            <a:r>
              <a:rPr sz="2000" dirty="0"/>
              <a:t> </a:t>
            </a:r>
            <a:r>
              <a:rPr sz="2000" dirty="0" err="1"/>
              <a:t>функціонування</a:t>
            </a:r>
            <a:r>
              <a:rPr sz="2000" dirty="0"/>
              <a:t> </a:t>
            </a:r>
            <a:r>
              <a:rPr sz="2000" dirty="0" err="1"/>
              <a:t>ветеранів</a:t>
            </a:r>
            <a:r>
              <a:rPr sz="2000" dirty="0"/>
              <a:t> </a:t>
            </a:r>
            <a:r>
              <a:rPr sz="2000" dirty="0" err="1"/>
              <a:t>та</a:t>
            </a:r>
            <a:r>
              <a:rPr sz="2000" dirty="0"/>
              <a:t> </a:t>
            </a:r>
            <a:r>
              <a:rPr sz="2000" dirty="0" err="1"/>
              <a:t>їх</a:t>
            </a:r>
            <a:r>
              <a:rPr sz="2000" dirty="0"/>
              <a:t> </a:t>
            </a:r>
            <a:r>
              <a:rPr sz="2000" dirty="0" err="1"/>
              <a:t>родин</a:t>
            </a:r>
            <a:r>
              <a:rPr sz="2000" dirty="0"/>
              <a:t> в </a:t>
            </a:r>
            <a:r>
              <a:rPr sz="2000" dirty="0" err="1"/>
              <a:t>повсякденному</a:t>
            </a:r>
            <a:r>
              <a:rPr sz="2000" dirty="0"/>
              <a:t> </a:t>
            </a:r>
            <a:r>
              <a:rPr sz="2000" dirty="0" err="1"/>
              <a:t>житті</a:t>
            </a:r>
            <a:r>
              <a:rPr sz="2000" dirty="0"/>
              <a:t>.</a:t>
            </a:r>
          </a:p>
          <a:p>
            <a:pPr defTabSz="896111">
              <a:lnSpc>
                <a:spcPct val="90000"/>
              </a:lnSpc>
              <a:defRPr sz="1500">
                <a:solidFill>
                  <a:srgbClr val="FFFFFF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endParaRPr sz="2000" dirty="0"/>
          </a:p>
          <a:p>
            <a:pPr defTabSz="896111">
              <a:lnSpc>
                <a:spcPct val="90000"/>
              </a:lnSpc>
              <a:defRPr sz="1500">
                <a:solidFill>
                  <a:srgbClr val="FCEE4F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000" dirty="0" err="1"/>
              <a:t>Але</a:t>
            </a:r>
            <a:r>
              <a:rPr sz="2000" dirty="0"/>
              <a:t> </a:t>
            </a:r>
            <a:r>
              <a:rPr sz="2000" dirty="0" err="1"/>
              <a:t>фах</a:t>
            </a:r>
            <a:r>
              <a:rPr lang="uk-UA" sz="2000" dirty="0"/>
              <a:t>і</a:t>
            </a:r>
            <a:r>
              <a:rPr sz="2000" dirty="0" err="1"/>
              <a:t>вці</a:t>
            </a:r>
            <a:r>
              <a:rPr sz="2000" dirty="0"/>
              <a:t> в</a:t>
            </a:r>
            <a:r>
              <a:rPr lang="uk-UA" sz="2000" dirty="0"/>
              <a:t>в</a:t>
            </a:r>
            <a:r>
              <a:rPr sz="2000" dirty="0" err="1"/>
              <a:t>ажають</a:t>
            </a:r>
            <a:r>
              <a:rPr sz="2000" dirty="0"/>
              <a:t>, </a:t>
            </a:r>
            <a:r>
              <a:rPr sz="2000" dirty="0" err="1"/>
              <a:t>що</a:t>
            </a:r>
            <a:r>
              <a:rPr sz="2000" dirty="0"/>
              <a:t> </a:t>
            </a:r>
            <a:r>
              <a:rPr sz="2000" dirty="0" err="1"/>
              <a:t>частина</a:t>
            </a:r>
            <a:r>
              <a:rPr sz="2000" dirty="0"/>
              <a:t> з </a:t>
            </a:r>
            <a:r>
              <a:rPr sz="2000" dirty="0" err="1"/>
              <a:t>них</a:t>
            </a:r>
            <a:r>
              <a:rPr sz="2000" dirty="0"/>
              <a:t> </a:t>
            </a:r>
            <a:r>
              <a:rPr sz="2000" dirty="0" err="1"/>
              <a:t>може</a:t>
            </a:r>
            <a:r>
              <a:rPr sz="2000" dirty="0"/>
              <a:t> </a:t>
            </a:r>
            <a:r>
              <a:rPr sz="2000" dirty="0" err="1"/>
              <a:t>швидко</a:t>
            </a:r>
            <a:r>
              <a:rPr sz="2000" dirty="0"/>
              <a:t> </a:t>
            </a:r>
            <a:r>
              <a:rPr sz="2000" dirty="0" err="1"/>
              <a:t>відновитись</a:t>
            </a:r>
            <a:r>
              <a:rPr sz="2000" dirty="0"/>
              <a:t> </a:t>
            </a:r>
            <a:r>
              <a:rPr sz="2000" dirty="0" err="1"/>
              <a:t>за</a:t>
            </a:r>
            <a:r>
              <a:rPr sz="2000" dirty="0"/>
              <a:t> </a:t>
            </a:r>
            <a:r>
              <a:rPr sz="2000" dirty="0" err="1"/>
              <a:t>рахунок</a:t>
            </a:r>
            <a:r>
              <a:rPr sz="2000" dirty="0"/>
              <a:t> </a:t>
            </a:r>
            <a:r>
              <a:rPr sz="2000" dirty="0" err="1"/>
              <a:t>різних</a:t>
            </a:r>
            <a:r>
              <a:rPr sz="2000" dirty="0"/>
              <a:t>  </a:t>
            </a:r>
            <a:r>
              <a:rPr sz="2000" dirty="0" err="1"/>
              <a:t>програм</a:t>
            </a:r>
            <a:r>
              <a:rPr sz="2000" dirty="0"/>
              <a:t> </a:t>
            </a:r>
            <a:r>
              <a:rPr sz="2000" dirty="0" err="1"/>
              <a:t>та</a:t>
            </a:r>
            <a:r>
              <a:rPr sz="2000" dirty="0"/>
              <a:t> </a:t>
            </a:r>
            <a:r>
              <a:rPr sz="2000" dirty="0" err="1"/>
              <a:t>проєктів</a:t>
            </a:r>
            <a:r>
              <a:rPr sz="2000" dirty="0"/>
              <a:t> з  </a:t>
            </a:r>
            <a:r>
              <a:rPr sz="2000" dirty="0" err="1"/>
              <a:t>оновлення</a:t>
            </a:r>
            <a:r>
              <a:rPr sz="2000" dirty="0"/>
              <a:t> </a:t>
            </a:r>
            <a:r>
              <a:rPr sz="2000" dirty="0" err="1"/>
              <a:t>та</a:t>
            </a:r>
            <a:r>
              <a:rPr sz="2000" dirty="0"/>
              <a:t> </a:t>
            </a:r>
            <a:r>
              <a:rPr sz="2000" dirty="0" err="1"/>
              <a:t>реабілітації</a:t>
            </a:r>
            <a:r>
              <a:rPr sz="2000" dirty="0"/>
              <a:t>.</a:t>
            </a:r>
          </a:p>
        </p:txBody>
      </p:sp>
      <p:pic>
        <p:nvPicPr>
          <p:cNvPr id="1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49BA8263-2938-BA7D-0BD5-8DE449EAA803}"/>
              </a:ext>
            </a:extLst>
          </p:cNvPr>
          <p:cNvSpPr txBox="1"/>
          <p:nvPr/>
        </p:nvSpPr>
        <p:spPr>
          <a:xfrm>
            <a:off x="520765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13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 err="1">
                <a:solidFill>
                  <a:schemeClr val="bg1"/>
                </a:solidFill>
              </a:rPr>
              <a:t>нова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перспектива</a:t>
            </a:r>
            <a:r>
              <a:rPr lang="uk-UA" dirty="0">
                <a:solidFill>
                  <a:schemeClr val="bg1"/>
                </a:solidFill>
              </a:rPr>
              <a:t>: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статистика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601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exels-anna-shvets-4586688.jpg" descr="pexels-anna-shvets-4586688.jpg"/>
          <p:cNvPicPr>
            <a:picLocks noChangeAspect="1"/>
          </p:cNvPicPr>
          <p:nvPr/>
        </p:nvPicPr>
        <p:blipFill>
          <a:blip r:embed="rId2"/>
          <a:srcRect t="23788" b="39063"/>
          <a:stretch>
            <a:fillRect/>
          </a:stretch>
        </p:blipFill>
        <p:spPr>
          <a:xfrm>
            <a:off x="-58408" y="0"/>
            <a:ext cx="1230881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tangle"/>
          <p:cNvSpPr/>
          <p:nvPr/>
        </p:nvSpPr>
        <p:spPr>
          <a:xfrm>
            <a:off x="-50800" y="0"/>
            <a:ext cx="12293600" cy="6858000"/>
          </a:xfrm>
          <a:prstGeom prst="rect">
            <a:avLst/>
          </a:prstGeom>
          <a:solidFill>
            <a:srgbClr val="FADF4B">
              <a:alpha val="7476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18" y="6413500"/>
            <a:ext cx="1226364" cy="8422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Объект 2"/>
          <p:cNvSpPr txBox="1"/>
          <p:nvPr/>
        </p:nvSpPr>
        <p:spPr>
          <a:xfrm>
            <a:off x="517260" y="470958"/>
            <a:ext cx="10583367" cy="4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13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lvl1pPr>
          </a:lstStyle>
          <a:p>
            <a:r>
              <a:t>Наша місія </a:t>
            </a:r>
          </a:p>
        </p:txBody>
      </p:sp>
      <p:sp>
        <p:nvSpPr>
          <p:cNvPr id="132" name="Объект 2"/>
          <p:cNvSpPr txBox="1"/>
          <p:nvPr/>
        </p:nvSpPr>
        <p:spPr>
          <a:xfrm>
            <a:off x="618396" y="2521793"/>
            <a:ext cx="10955208" cy="229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 err="1"/>
              <a:t>Ми</a:t>
            </a:r>
            <a:r>
              <a:rPr dirty="0"/>
              <a:t> </a:t>
            </a:r>
            <a:r>
              <a:rPr dirty="0" err="1"/>
              <a:t>прагнемо</a:t>
            </a:r>
            <a:r>
              <a:rPr dirty="0"/>
              <a:t> </a:t>
            </a:r>
            <a:r>
              <a:rPr dirty="0" err="1"/>
              <a:t>допомагати</a:t>
            </a:r>
            <a:r>
              <a:rPr dirty="0"/>
              <a:t> </a:t>
            </a:r>
            <a:r>
              <a:rPr dirty="0" err="1"/>
              <a:t>ветеранам</a:t>
            </a:r>
            <a:r>
              <a:rPr dirty="0"/>
              <a:t> </a:t>
            </a:r>
            <a:r>
              <a:rPr dirty="0" err="1"/>
              <a:t>знаходити</a:t>
            </a:r>
            <a:r>
              <a:rPr dirty="0"/>
              <a:t> </a:t>
            </a:r>
          </a:p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 err="1"/>
              <a:t>силу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опору</a:t>
            </a:r>
            <a:r>
              <a:rPr dirty="0"/>
              <a:t> </a:t>
            </a:r>
            <a:r>
              <a:rPr dirty="0" err="1"/>
              <a:t>у</a:t>
            </a:r>
            <a:r>
              <a:rPr dirty="0"/>
              <a:t> </a:t>
            </a:r>
            <a:r>
              <a:rPr dirty="0" err="1"/>
              <a:t>відновленні</a:t>
            </a:r>
            <a:r>
              <a:rPr dirty="0"/>
              <a:t> </a:t>
            </a:r>
            <a:r>
              <a:rPr dirty="0" err="1"/>
              <a:t>після</a:t>
            </a:r>
            <a:r>
              <a:rPr dirty="0"/>
              <a:t> </a:t>
            </a:r>
            <a:r>
              <a:rPr lang="ru-RU" dirty="0" err="1"/>
              <a:t>звільнення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dirty="0"/>
              <a:t> </a:t>
            </a:r>
            <a:r>
              <a:rPr dirty="0" err="1"/>
              <a:t>служби</a:t>
            </a:r>
            <a:r>
              <a:rPr dirty="0"/>
              <a:t>, </a:t>
            </a:r>
          </a:p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 err="1"/>
              <a:t>а</a:t>
            </a:r>
            <a:r>
              <a:rPr dirty="0"/>
              <a:t> </a:t>
            </a:r>
            <a:r>
              <a:rPr dirty="0" err="1"/>
              <a:t>також</a:t>
            </a:r>
            <a:r>
              <a:rPr dirty="0"/>
              <a:t> </a:t>
            </a:r>
            <a:r>
              <a:rPr dirty="0" err="1"/>
              <a:t>надавати</a:t>
            </a:r>
            <a:r>
              <a:rPr dirty="0"/>
              <a:t> </a:t>
            </a:r>
            <a:r>
              <a:rPr dirty="0" err="1"/>
              <a:t>їм</a:t>
            </a:r>
            <a:r>
              <a:rPr dirty="0"/>
              <a:t> </a:t>
            </a:r>
            <a:r>
              <a:rPr dirty="0" err="1"/>
              <a:t>можливість</a:t>
            </a:r>
            <a:r>
              <a:rPr dirty="0"/>
              <a:t> </a:t>
            </a:r>
            <a:r>
              <a:rPr dirty="0" err="1"/>
              <a:t>навчатися</a:t>
            </a:r>
            <a:r>
              <a:rPr dirty="0"/>
              <a:t> </a:t>
            </a:r>
            <a:r>
              <a:rPr dirty="0" err="1"/>
              <a:t>новому</a:t>
            </a:r>
            <a:r>
              <a:rPr dirty="0"/>
              <a:t> </a:t>
            </a:r>
          </a:p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відчути</a:t>
            </a:r>
            <a:r>
              <a:rPr dirty="0"/>
              <a:t> </a:t>
            </a:r>
            <a:r>
              <a:rPr dirty="0" err="1"/>
              <a:t>себе</a:t>
            </a:r>
            <a:r>
              <a:rPr dirty="0"/>
              <a:t> </a:t>
            </a:r>
            <a:r>
              <a:rPr dirty="0" err="1"/>
              <a:t>корисними</a:t>
            </a:r>
            <a:r>
              <a:rPr dirty="0"/>
              <a:t> </a:t>
            </a:r>
            <a:r>
              <a:rPr dirty="0" err="1"/>
              <a:t>членами</a:t>
            </a:r>
            <a:r>
              <a:rPr dirty="0"/>
              <a:t> </a:t>
            </a:r>
            <a:r>
              <a:rPr dirty="0" err="1"/>
              <a:t>суспільства</a:t>
            </a:r>
            <a:endParaRPr dirty="0"/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18" y="6413500"/>
            <a:ext cx="1226364" cy="84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exels-vladimir-berr-19097818.jpg" descr="pexels-vladimir-berr-19097818.jpg"/>
          <p:cNvPicPr>
            <a:picLocks noChangeAspect="1"/>
          </p:cNvPicPr>
          <p:nvPr/>
        </p:nvPicPr>
        <p:blipFill>
          <a:blip r:embed="rId3"/>
          <a:srcRect t="32047" b="26165"/>
          <a:stretch>
            <a:fillRect/>
          </a:stretch>
        </p:blipFill>
        <p:spPr>
          <a:xfrm>
            <a:off x="-58409" y="-1"/>
            <a:ext cx="12308817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"/>
          <p:cNvSpPr/>
          <p:nvPr/>
        </p:nvSpPr>
        <p:spPr>
          <a:xfrm>
            <a:off x="-50800" y="0"/>
            <a:ext cx="12293600" cy="6858000"/>
          </a:xfrm>
          <a:prstGeom prst="rect">
            <a:avLst/>
          </a:prstGeom>
          <a:solidFill>
            <a:srgbClr val="122D4E">
              <a:alpha val="496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sz="2800" dirty="0"/>
          </a:p>
        </p:txBody>
      </p:sp>
      <p:sp>
        <p:nvSpPr>
          <p:cNvPr id="123" name="Объект 2"/>
          <p:cNvSpPr txBox="1"/>
          <p:nvPr/>
        </p:nvSpPr>
        <p:spPr>
          <a:xfrm>
            <a:off x="517259" y="470958"/>
            <a:ext cx="10583369" cy="4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1300" cap="all">
                <a:solidFill>
                  <a:srgbClr val="FFFFFF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t>Наші цілі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124" name="Объект 2"/>
          <p:cNvSpPr txBox="1"/>
          <p:nvPr/>
        </p:nvSpPr>
        <p:spPr>
          <a:xfrm>
            <a:off x="1091037" y="1814946"/>
            <a:ext cx="10369816" cy="201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algn="r">
              <a:lnSpc>
                <a:spcPct val="80000"/>
              </a:lnSpc>
              <a:defRPr sz="5000" cap="all">
                <a:solidFill>
                  <a:srgbClr val="FCEE4F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lvl1pPr>
          </a:lstStyle>
          <a:p>
            <a:pPr algn="l"/>
            <a:r>
              <a:rPr dirty="0"/>
              <a:t>ПСИХОЛОГІЧНА</a:t>
            </a:r>
            <a:r>
              <a:rPr lang="en-US" dirty="0"/>
              <a:t>   </a:t>
            </a:r>
            <a:r>
              <a:rPr dirty="0"/>
              <a:t>РЕАБІЛІТАЦІЯ</a:t>
            </a:r>
            <a:endParaRPr lang="en-US" dirty="0"/>
          </a:p>
          <a:p>
            <a:pPr algn="l"/>
            <a:r>
              <a:rPr lang="en-GB" dirty="0"/>
              <a:t> </a:t>
            </a:r>
            <a:r>
              <a:rPr lang="ru-RU" dirty="0"/>
              <a:t>           та </a:t>
            </a:r>
            <a:r>
              <a:rPr lang="ru-RU" dirty="0" err="1"/>
              <a:t>розвантаження</a:t>
            </a:r>
            <a:endParaRPr dirty="0"/>
          </a:p>
        </p:txBody>
      </p:sp>
      <p:sp>
        <p:nvSpPr>
          <p:cNvPr id="126" name="Объект 2"/>
          <p:cNvSpPr txBox="1"/>
          <p:nvPr/>
        </p:nvSpPr>
        <p:spPr>
          <a:xfrm>
            <a:off x="1400784" y="3392808"/>
            <a:ext cx="9772667" cy="4239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841247">
              <a:lnSpc>
                <a:spcPct val="81000"/>
              </a:lnSpc>
              <a:defRPr sz="1840">
                <a:solidFill>
                  <a:srgbClr val="FFFFFF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pPr>
            <a:r>
              <a:rPr sz="2400" dirty="0" err="1">
                <a:latin typeface="Bree CYR Variable Regular" panose="02000503040000020004" pitchFamily="2" charset="77"/>
              </a:rPr>
              <a:t>Надання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індивідуальної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та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групової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психологічної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підтримки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у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посттравматичном</a:t>
            </a:r>
            <a:r>
              <a:rPr lang="ru-RU" sz="2400" dirty="0">
                <a:latin typeface="Bree CYR Variable Regular" panose="02000503040000020004" pitchFamily="2" charset="77"/>
              </a:rPr>
              <a:t>у</a:t>
            </a:r>
            <a:r>
              <a:rPr lang="en-US" sz="2400" dirty="0">
                <a:latin typeface="Bree CYR Variable Regular" panose="02000503040000020004" pitchFamily="2" charset="77"/>
              </a:rPr>
              <a:t> </a:t>
            </a:r>
            <a:r>
              <a:rPr lang="ru-RU" sz="2400" dirty="0" err="1">
                <a:latin typeface="Bree CYR Variable Regular" panose="02000503040000020004" pitchFamily="2" charset="77"/>
              </a:rPr>
              <a:t>розвитку</a:t>
            </a:r>
            <a:r>
              <a:rPr lang="ru-RU" sz="2400" dirty="0">
                <a:latin typeface="Bree CYR Variable Regular" panose="02000503040000020004" pitchFamily="2" charset="77"/>
              </a:rPr>
              <a:t>; </a:t>
            </a:r>
            <a:r>
              <a:rPr sz="2400" dirty="0" err="1">
                <a:latin typeface="Bree CYR Variable Regular" panose="02000503040000020004" pitchFamily="2" charset="77"/>
              </a:rPr>
              <a:t>зміцнення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ментального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здоров’я</a:t>
            </a:r>
            <a:r>
              <a:rPr sz="2400" dirty="0">
                <a:latin typeface="Bree CYR Variable Regular" panose="02000503040000020004" pitchFamily="2" charset="77"/>
              </a:rPr>
              <a:t>; </a:t>
            </a:r>
            <a:r>
              <a:rPr sz="2400" dirty="0" err="1">
                <a:latin typeface="Bree CYR Variable Regular" panose="02000503040000020004" pitchFamily="2" charset="77"/>
              </a:rPr>
              <a:t>допомога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учасникам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війни</a:t>
            </a:r>
            <a:r>
              <a:rPr sz="2400" dirty="0">
                <a:latin typeface="Bree CYR Variable Regular" panose="02000503040000020004" pitchFamily="2" charset="77"/>
              </a:rPr>
              <a:t> (</a:t>
            </a:r>
            <a:r>
              <a:rPr sz="2400" dirty="0" err="1">
                <a:latin typeface="Bree CYR Variable Regular" panose="02000503040000020004" pitchFamily="2" charset="77"/>
              </a:rPr>
              <a:t>чоловікам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та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жінкам</a:t>
            </a:r>
            <a:r>
              <a:rPr sz="2400" dirty="0">
                <a:latin typeface="Bree CYR Variable Regular" panose="02000503040000020004" pitchFamily="2" charset="77"/>
              </a:rPr>
              <a:t>) </a:t>
            </a:r>
            <a:r>
              <a:rPr sz="2400" dirty="0" err="1">
                <a:latin typeface="Bree CYR Variable Regular" panose="02000503040000020004" pitchFamily="2" charset="77"/>
              </a:rPr>
              <a:t>в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опануванні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травматичного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досвіду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та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розбудові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нового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  <a:r>
              <a:rPr sz="2400" dirty="0" err="1">
                <a:latin typeface="Bree CYR Variable Regular" panose="02000503040000020004" pitchFamily="2" charset="77"/>
              </a:rPr>
              <a:t>життя</a:t>
            </a:r>
            <a:r>
              <a:rPr sz="2400" dirty="0">
                <a:latin typeface="Bree CYR Variable Regular" panose="02000503040000020004" pitchFamily="2" charset="77"/>
              </a:rPr>
              <a:t> </a:t>
            </a:r>
          </a:p>
        </p:txBody>
      </p:sp>
      <p:sp>
        <p:nvSpPr>
          <p:cNvPr id="127" name="Объект 2"/>
          <p:cNvSpPr txBox="1"/>
          <p:nvPr/>
        </p:nvSpPr>
        <p:spPr>
          <a:xfrm>
            <a:off x="6287118" y="3473202"/>
            <a:ext cx="4801762" cy="190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defTabSz="896111">
              <a:lnSpc>
                <a:spcPct val="90000"/>
              </a:lnSpc>
              <a:defRPr sz="1900">
                <a:solidFill>
                  <a:srgbClr val="FFFFFF"/>
                </a:solidFill>
                <a:latin typeface="Bree CYR Variable Regular Book"/>
                <a:ea typeface="Bree CYR Variable Regular Book"/>
                <a:cs typeface="Bree CYR Variable Regular Book"/>
                <a:sym typeface="Bree CYR Variable Regular Book"/>
              </a:defRPr>
            </a:lvl1pPr>
          </a:lstStyle>
          <a:p>
            <a:endParaRPr dirty="0"/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425" y="6413500"/>
            <a:ext cx="1226349" cy="84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exels-elina-fairytale-4008822.jpg" descr="pexels-elina-fairytale-4008822.jpg"/>
          <p:cNvPicPr>
            <a:picLocks noChangeAspect="1"/>
          </p:cNvPicPr>
          <p:nvPr/>
        </p:nvPicPr>
        <p:blipFill>
          <a:blip r:embed="rId2"/>
          <a:srcRect l="11840" t="36085" r="11840" b="137"/>
          <a:stretch>
            <a:fillRect/>
          </a:stretch>
        </p:blipFill>
        <p:spPr>
          <a:xfrm>
            <a:off x="-58408" y="0"/>
            <a:ext cx="1230881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"/>
          <p:cNvSpPr/>
          <p:nvPr/>
        </p:nvSpPr>
        <p:spPr>
          <a:xfrm>
            <a:off x="-50800" y="-76200"/>
            <a:ext cx="12293600" cy="6934200"/>
          </a:xfrm>
          <a:prstGeom prst="rect">
            <a:avLst/>
          </a:prstGeom>
          <a:solidFill>
            <a:srgbClr val="FADF4B">
              <a:alpha val="7476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0" name="Объект 2"/>
          <p:cNvSpPr txBox="1"/>
          <p:nvPr/>
        </p:nvSpPr>
        <p:spPr>
          <a:xfrm>
            <a:off x="517260" y="470958"/>
            <a:ext cx="10583367" cy="4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1300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lvl1pPr>
          </a:lstStyle>
          <a:p>
            <a:r>
              <a:t>Цільова аудиторія</a:t>
            </a:r>
          </a:p>
        </p:txBody>
      </p:sp>
      <p:sp>
        <p:nvSpPr>
          <p:cNvPr id="151" name="Объект 2"/>
          <p:cNvSpPr txBox="1"/>
          <p:nvPr/>
        </p:nvSpPr>
        <p:spPr>
          <a:xfrm>
            <a:off x="491860" y="2441955"/>
            <a:ext cx="11112172" cy="2457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ВЕТЕРАНИ РОСІЙСЬКО-УКРАЇНСЬКОЇ ВІЙНИ ТА ЧЛЕНИ ЇХНІХ РОДИН, ВІЙСЬКОВІ </a:t>
            </a:r>
            <a:r>
              <a:rPr dirty="0" err="1"/>
              <a:t>та</a:t>
            </a:r>
            <a:r>
              <a:rPr dirty="0"/>
              <a:t> ЦИВІЛЬНІ (ЖІНКИ), </a:t>
            </a:r>
          </a:p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ЯКІ МАЮТЬ ТРАВМАТИЧНИЙ ДОСВІД БОЙОВИХ ДІЙ, ПОЛОНУ, </a:t>
            </a:r>
          </a:p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ОКУПАЦІЇ, ОБСТРІЛІВ, ЕВАКУАЦІЇ ТОЩО; </a:t>
            </a:r>
            <a:endParaRPr lang="uk-UA" dirty="0"/>
          </a:p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ПСИХОЛОГИ, КАПЕЛАНИ, СОЦПРАЦІВНИКИ, ЯКІ МАЮТЬ ВЛАСНИЙ ТРАВМАТИЧНИЙ ДОСВІД, </a:t>
            </a:r>
          </a:p>
          <a:p>
            <a:pPr algn="ctr">
              <a:lnSpc>
                <a:spcPct val="90000"/>
              </a:lnSpc>
              <a:defRPr sz="2500" cap="all">
                <a:solidFill>
                  <a:srgbClr val="122D4E"/>
                </a:solidFill>
                <a:latin typeface="Bree CYR Variable Regular Regular"/>
                <a:ea typeface="Bree CYR Variable Regular Regular"/>
                <a:cs typeface="Bree CYR Variable Regular Regular"/>
                <a:sym typeface="Bree CYR Variable Regular Regular"/>
              </a:defRPr>
            </a:pPr>
            <a:r>
              <a:rPr dirty="0"/>
              <a:t>А ТАКОЖ ПРОФЕСІЙНО ПРАЦЮЮТЬ З ТРАВМАМИ ВІЙНИ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418" y="6413500"/>
            <a:ext cx="1226364" cy="84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18" y="6413500"/>
            <a:ext cx="1226365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Объект 2"/>
          <p:cNvSpPr txBox="1"/>
          <p:nvPr/>
        </p:nvSpPr>
        <p:spPr>
          <a:xfrm>
            <a:off x="520765" y="429394"/>
            <a:ext cx="10583369" cy="4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786384">
              <a:lnSpc>
                <a:spcPct val="90000"/>
              </a:lnSpc>
              <a:defRPr sz="1118" b="1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 err="1"/>
              <a:t>Етапи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реалізації</a:t>
            </a:r>
            <a:r>
              <a:rPr dirty="0"/>
              <a:t> </a:t>
            </a:r>
            <a:r>
              <a:rPr lang="uk-UA" dirty="0"/>
              <a:t>програми</a:t>
            </a:r>
            <a:r>
              <a:rPr b="0" dirty="0"/>
              <a:t>:</a:t>
            </a:r>
          </a:p>
        </p:txBody>
      </p:sp>
      <p:sp>
        <p:nvSpPr>
          <p:cNvPr id="151" name="Объект 2"/>
          <p:cNvSpPr txBox="1"/>
          <p:nvPr/>
        </p:nvSpPr>
        <p:spPr>
          <a:xfrm>
            <a:off x="5440653" y="1190385"/>
            <a:ext cx="6031357" cy="3184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sz="2400" dirty="0">
                <a:latin typeface="Bree CYR Variable Light" panose="02000503040000020004" pitchFamily="2" charset="0"/>
              </a:rPr>
              <a:t>«</a:t>
            </a:r>
            <a:r>
              <a:rPr sz="2400" dirty="0" err="1">
                <a:latin typeface="Bree CYR Variable Light" panose="02000503040000020004" pitchFamily="2" charset="0"/>
              </a:rPr>
              <a:t>Благодійний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фонд</a:t>
            </a:r>
            <a:r>
              <a:rPr sz="2400" dirty="0">
                <a:latin typeface="Bree CYR Variable Light" panose="02000503040000020004" pitchFamily="2" charset="0"/>
              </a:rPr>
              <a:t> АЛЬОНИ ВІННИЦЬКОЇ» </a:t>
            </a: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sz="2400" dirty="0" err="1">
                <a:latin typeface="Bree CYR Variable Light" panose="02000503040000020004" pitchFamily="2" charset="0"/>
              </a:rPr>
              <a:t>в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рамках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благодійної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соціально-освітньої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програми</a:t>
            </a:r>
            <a:r>
              <a:rPr sz="2400" dirty="0">
                <a:latin typeface="Bree CYR Variable Light" panose="02000503040000020004" pitchFamily="2" charset="0"/>
              </a:rPr>
              <a:t> «</a:t>
            </a:r>
            <a:r>
              <a:rPr sz="2400" dirty="0" err="1">
                <a:latin typeface="Bree CYR Variable Light" panose="02000503040000020004" pitchFamily="2" charset="0"/>
              </a:rPr>
              <a:t>Нова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перспектива</a:t>
            </a:r>
            <a:r>
              <a:rPr sz="2400" dirty="0">
                <a:latin typeface="Bree CYR Variable Light" panose="02000503040000020004" pitchFamily="2" charset="0"/>
              </a:rPr>
              <a:t>» </a:t>
            </a:r>
            <a:r>
              <a:rPr sz="2400" dirty="0" err="1">
                <a:latin typeface="Bree CYR Variable Light" panose="02000503040000020004" pitchFamily="2" charset="0"/>
              </a:rPr>
              <a:t>та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Науково-практичний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центр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факультету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психології</a:t>
            </a:r>
            <a:r>
              <a:rPr sz="2400" dirty="0">
                <a:latin typeface="Bree CYR Variable Light" panose="02000503040000020004" pitchFamily="2" charset="0"/>
              </a:rPr>
              <a:t> КНУ </a:t>
            </a:r>
            <a:r>
              <a:rPr sz="2400" dirty="0" err="1">
                <a:latin typeface="Bree CYR Variable Light" panose="02000503040000020004" pitchFamily="2" charset="0"/>
              </a:rPr>
              <a:t>імені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Т.Г.Шевченка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реалізують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lang="en-US"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проєкт</a:t>
            </a:r>
            <a:endParaRPr lang="uk-UA" sz="2400" dirty="0">
              <a:latin typeface="Bree CYR Variable Light" panose="02000503040000020004" pitchFamily="2" charset="0"/>
            </a:endParaRP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sz="2400" dirty="0">
                <a:latin typeface="Bree CYR Variable Light" panose="02000503040000020004" pitchFamily="2" charset="0"/>
              </a:rPr>
              <a:t> «</a:t>
            </a:r>
            <a:r>
              <a:rPr sz="2400" dirty="0" err="1">
                <a:latin typeface="Bree CYR Variable Light" panose="02000503040000020004" pitchFamily="2" charset="0"/>
              </a:rPr>
              <a:t>Ветеранська</a:t>
            </a:r>
            <a:r>
              <a:rPr sz="2400" dirty="0">
                <a:latin typeface="Bree CYR Variable Light" panose="02000503040000020004" pitchFamily="2" charset="0"/>
              </a:rPr>
              <a:t> </a:t>
            </a:r>
            <a:r>
              <a:rPr sz="2400" dirty="0" err="1">
                <a:latin typeface="Bree CYR Variable Light" panose="02000503040000020004" pitchFamily="2" charset="0"/>
              </a:rPr>
              <a:t>Хата</a:t>
            </a:r>
            <a:r>
              <a:rPr sz="2400" dirty="0">
                <a:latin typeface="Bree CYR Variable Light" panose="02000503040000020004" pitchFamily="2" charset="0"/>
              </a:rPr>
              <a:t>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F8734-885F-94A5-4808-A37BFFAFA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549" y="161282"/>
            <a:ext cx="10164308" cy="572163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DFB07E1-2CB2-57DF-E8D3-641E8B511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7" y="4752182"/>
            <a:ext cx="3026094" cy="17034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18" y="6413500"/>
            <a:ext cx="1226365" cy="8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Объект 2"/>
          <p:cNvSpPr txBox="1"/>
          <p:nvPr/>
        </p:nvSpPr>
        <p:spPr>
          <a:xfrm>
            <a:off x="520765" y="429394"/>
            <a:ext cx="10583369" cy="4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786384">
              <a:lnSpc>
                <a:spcPct val="90000"/>
              </a:lnSpc>
              <a:defRPr sz="1118" b="1" cap="all">
                <a:solidFill>
                  <a:srgbClr val="122D4E"/>
                </a:solidFill>
                <a:latin typeface="Bree CYR Variable Regular Bold"/>
                <a:ea typeface="Bree CYR Variable Regular Bold"/>
                <a:cs typeface="Bree CYR Variable Regular Bold"/>
                <a:sym typeface="Bree CYR Variable Regular Bold"/>
              </a:defRPr>
            </a:pPr>
            <a:r>
              <a:rPr dirty="0" err="1"/>
              <a:t>Етапи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реалізації</a:t>
            </a:r>
            <a:r>
              <a:rPr dirty="0"/>
              <a:t> </a:t>
            </a:r>
            <a:r>
              <a:rPr lang="uk-UA" dirty="0"/>
              <a:t>програми</a:t>
            </a:r>
            <a:r>
              <a:rPr b="0" dirty="0"/>
              <a:t>:</a:t>
            </a:r>
          </a:p>
        </p:txBody>
      </p:sp>
      <p:sp>
        <p:nvSpPr>
          <p:cNvPr id="151" name="Объект 2"/>
          <p:cNvSpPr txBox="1"/>
          <p:nvPr/>
        </p:nvSpPr>
        <p:spPr>
          <a:xfrm>
            <a:off x="4879224" y="672633"/>
            <a:ext cx="7208001" cy="629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lang="uk-UA" sz="2400" dirty="0">
                <a:latin typeface="Bree CYR Variable Light" panose="02000503040000020004" pitchFamily="2" charset="77"/>
              </a:rPr>
              <a:t>   Проект "</a:t>
            </a:r>
            <a:r>
              <a:rPr lang="uk-UA" sz="2400" b="1" dirty="0">
                <a:latin typeface="Bree CYR Variable Light" panose="02000503040000020004" pitchFamily="2" charset="77"/>
              </a:rPr>
              <a:t>Ветеранська Хата</a:t>
            </a:r>
            <a:r>
              <a:rPr lang="uk-UA" sz="2400" dirty="0">
                <a:latin typeface="Bree CYR Variable Light" panose="02000503040000020004" pitchFamily="2" charset="77"/>
              </a:rPr>
              <a:t>" є частиною програми "Нова перспектива".</a:t>
            </a: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endParaRPr lang="uk-UA" sz="2400" dirty="0">
              <a:latin typeface="Bree CYR Variable Light" panose="02000503040000020004" pitchFamily="2" charset="77"/>
            </a:endParaRP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lang="uk-UA" sz="2400" dirty="0">
                <a:latin typeface="Bree CYR Variable Light" panose="02000503040000020004" pitchFamily="2" charset="77"/>
              </a:rPr>
              <a:t>      Мета проекту - створення спеціалізованого </a:t>
            </a:r>
            <a:r>
              <a:rPr lang="uk-UA" sz="2400" b="1" dirty="0" err="1">
                <a:latin typeface="Bree CYR Variable Light" panose="02000503040000020004" pitchFamily="2" charset="77"/>
              </a:rPr>
              <a:t>ребілітаційного</a:t>
            </a:r>
            <a:r>
              <a:rPr lang="uk-UA" sz="2400" b="1" dirty="0">
                <a:latin typeface="Bree CYR Variable Light" panose="02000503040000020004" pitchFamily="2" charset="77"/>
              </a:rPr>
              <a:t> центру для ветеранів</a:t>
            </a:r>
            <a:r>
              <a:rPr lang="uk-UA" sz="2400" dirty="0">
                <a:latin typeface="Bree CYR Variable Light" panose="02000503040000020004" pitchFamily="2" charset="77"/>
              </a:rPr>
              <a:t>, де вони зможуть зустрічатися, </a:t>
            </a:r>
            <a:r>
              <a:rPr lang="uk-UA" sz="2400" dirty="0" err="1">
                <a:latin typeface="Bree CYR Variable Light" panose="02000503040000020004" pitchFamily="2" charset="77"/>
              </a:rPr>
              <a:t>навчатіись</a:t>
            </a:r>
            <a:r>
              <a:rPr lang="uk-UA" sz="2400" dirty="0">
                <a:latin typeface="Bree CYR Variable Light" panose="02000503040000020004" pitchFamily="2" charset="77"/>
              </a:rPr>
              <a:t>, обмінюватися досвідом та отримувати </a:t>
            </a:r>
            <a:r>
              <a:rPr lang="uk-UA" sz="2400" dirty="0" err="1">
                <a:latin typeface="Bree CYR Variable Light" panose="02000503040000020004" pitchFamily="2" charset="77"/>
              </a:rPr>
              <a:t>психологичну</a:t>
            </a:r>
            <a:r>
              <a:rPr lang="uk-UA" sz="2400" dirty="0">
                <a:latin typeface="Bree CYR Variable Light" panose="02000503040000020004" pitchFamily="2" charset="77"/>
              </a:rPr>
              <a:t> підтримку.</a:t>
            </a: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endParaRPr lang="uk-UA" sz="2400" dirty="0">
              <a:latin typeface="Bree CYR Variable Light" panose="02000503040000020004" pitchFamily="2" charset="77"/>
            </a:endParaRP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r>
              <a:rPr lang="uk-UA" sz="2400" dirty="0">
                <a:latin typeface="Bree CYR Variable Light" panose="02000503040000020004" pitchFamily="2" charset="77"/>
              </a:rPr>
              <a:t>       Ветеранська хата спрямована на зміцнення психологічного та соціального благополуччя ветеранів, надання їм можливості активної соціалізації </a:t>
            </a:r>
            <a:r>
              <a:rPr lang="uk-UA" sz="2400" b="1" dirty="0">
                <a:latin typeface="Bree CYR Variable Light" panose="02000503040000020004" pitchFamily="2" charset="77"/>
              </a:rPr>
              <a:t>набуття нового фаху</a:t>
            </a:r>
            <a:r>
              <a:rPr lang="uk-UA" sz="2400" dirty="0">
                <a:latin typeface="Bree CYR Variable Light" panose="02000503040000020004" pitchFamily="2" charset="77"/>
              </a:rPr>
              <a:t> та реінтеграції в цивільне життя. </a:t>
            </a: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endParaRPr lang="ru-RU" sz="2400" dirty="0">
              <a:latin typeface="Bree CYR Variable Light" panose="02000503040000020004" pitchFamily="2" charset="77"/>
            </a:endParaRPr>
          </a:p>
          <a:p>
            <a:pPr>
              <a:lnSpc>
                <a:spcPct val="90000"/>
              </a:lnSpc>
              <a:defRPr sz="2000">
                <a:solidFill>
                  <a:srgbClr val="122D4E"/>
                </a:solidFill>
                <a:latin typeface="Bree CYR Variable Regular Semibold"/>
                <a:ea typeface="Bree CYR Variable Regular Semibold"/>
                <a:cs typeface="Bree CYR Variable Regular Semibold"/>
                <a:sym typeface="Bree CYR Variable Regular Semibold"/>
              </a:defRPr>
            </a:pPr>
            <a:endParaRPr dirty="0">
              <a:latin typeface="Bree CYR Variable Regular" panose="02000503040000020004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F8734-885F-94A5-4808-A37BFFAFA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000" y="-136108"/>
            <a:ext cx="10164308" cy="572163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DB555E1-6AF3-2676-99B7-3770EF1E1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7" y="4752182"/>
            <a:ext cx="3026094" cy="17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117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1642</Words>
  <Application>Microsoft Macintosh PowerPoint</Application>
  <PresentationFormat>Широкоэкранный</PresentationFormat>
  <Paragraphs>194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Bree CYR Variable Bold</vt:lpstr>
      <vt:lpstr>Bree CYR Variable Light</vt:lpstr>
      <vt:lpstr>Bree CYR Variable Regular</vt:lpstr>
      <vt:lpstr>Bree CYR Variable Regular Bold</vt:lpstr>
      <vt:lpstr>Bree CYR Variable Regular Book</vt:lpstr>
      <vt:lpstr>Bree CYR Variable Regular Light</vt:lpstr>
      <vt:lpstr>Bree CYR Variable Regular Regular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Alisa</dc:creator>
  <cp:lastModifiedBy>Microsoft Office User</cp:lastModifiedBy>
  <cp:revision>57</cp:revision>
  <dcterms:modified xsi:type="dcterms:W3CDTF">2024-04-11T14:49:03Z</dcterms:modified>
</cp:coreProperties>
</file>