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2.svg" ContentType="image/svg+xml"/>
  <Override PartName="/ppt/media/image17.svg" ContentType="image/svg+xml"/>
  <Override PartName="/ppt/media/image26.svg" ContentType="image/svg+xml"/>
  <Override PartName="/ppt/media/image2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 id="2147483682" r:id="rId4"/>
  </p:sldMasterIdLst>
  <p:notesMasterIdLst>
    <p:notesMasterId r:id="rId6"/>
  </p:notesMasterIdLst>
  <p:handoutMasterIdLst>
    <p:handoutMasterId r:id="rId25"/>
  </p:handoutMasterIdLst>
  <p:sldIdLst>
    <p:sldId id="944" r:id="rId5"/>
    <p:sldId id="959" r:id="rId7"/>
    <p:sldId id="960" r:id="rId8"/>
    <p:sldId id="921" r:id="rId9"/>
    <p:sldId id="940" r:id="rId10"/>
    <p:sldId id="961" r:id="rId11"/>
    <p:sldId id="938" r:id="rId12"/>
    <p:sldId id="948" r:id="rId13"/>
    <p:sldId id="950" r:id="rId14"/>
    <p:sldId id="949" r:id="rId15"/>
    <p:sldId id="941" r:id="rId16"/>
    <p:sldId id="287" r:id="rId17"/>
    <p:sldId id="280" r:id="rId18"/>
    <p:sldId id="281" r:id="rId19"/>
    <p:sldId id="282" r:id="rId20"/>
    <p:sldId id="283" r:id="rId21"/>
    <p:sldId id="284" r:id="rId22"/>
    <p:sldId id="285" r:id="rId23"/>
    <p:sldId id="897"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guide id="3" orient="horz" pos="4042" userDrawn="1">
          <p15:clr>
            <a:srgbClr val="A4A3A4"/>
          </p15:clr>
        </p15:guide>
        <p15:guide id="4" orient="horz" pos="2137" userDrawn="1">
          <p15:clr>
            <a:srgbClr val="A4A3A4"/>
          </p15:clr>
        </p15:guide>
        <p15:guide id="5" pos="302" userDrawn="1">
          <p15:clr>
            <a:srgbClr val="A4A3A4"/>
          </p15:clr>
        </p15:guide>
        <p15:guide id="6" pos="7378" userDrawn="1">
          <p15:clr>
            <a:srgbClr val="A4A3A4"/>
          </p15:clr>
        </p15:guide>
        <p15:guide id="7" orient="horz" pos="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9F0"/>
    <a:srgbClr val="FCFCFB"/>
    <a:srgbClr val="F0F0F0"/>
    <a:srgbClr val="F3F3F3"/>
    <a:srgbClr val="ECECEC"/>
    <a:srgbClr val="E2E2E2"/>
    <a:srgbClr val="C7B8DE"/>
    <a:srgbClr val="704CA5"/>
    <a:srgbClr val="FFFFFF"/>
    <a:srgbClr val="B29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7" autoAdjust="0"/>
    <p:restoredTop sz="95144" autoAdjust="0"/>
  </p:normalViewPr>
  <p:slideViewPr>
    <p:cSldViewPr snapToGrid="0" showGuides="1">
      <p:cViewPr varScale="1">
        <p:scale>
          <a:sx n="104" d="100"/>
          <a:sy n="104" d="100"/>
        </p:scale>
        <p:origin x="1280" y="192"/>
      </p:cViewPr>
      <p:guideLst>
        <p:guide orient="horz" pos="459"/>
        <p:guide pos="3840"/>
        <p:guide orient="horz" pos="4042"/>
        <p:guide orient="horz" pos="2137"/>
        <p:guide pos="302"/>
        <p:guide pos="7378"/>
        <p:guide orient="horz" pos="822"/>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4.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1E3FD-637F-4552-935A-9ADE74F248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9FA51-E5F7-47A0-BFD1-C13ACDBB6CA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全部图片待替换</a:t>
            </a:r>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39FA51-E5F7-47A0-BFD1-C13ACDBB6CA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t>In Germany and some European countries, an inverter connected to the grid must be able to obey the grid dispatch instructions to feed the power to the grid as required, which we called the RCR function. The interface of this function is as follows;</a:t>
            </a:r>
            <a:endParaRPr lang="en-US" altLang="zh-CN" sz="1200" dirty="0"/>
          </a:p>
          <a:p>
            <a:endParaRPr kumimoji="1" lang="zh-CN" altLang="en-US" dirty="0"/>
          </a:p>
        </p:txBody>
      </p:sp>
      <p:sp>
        <p:nvSpPr>
          <p:cNvPr id="4" name="灯片编号占位符 3"/>
          <p:cNvSpPr>
            <a:spLocks noGrp="1"/>
          </p:cNvSpPr>
          <p:nvPr>
            <p:ph type="sldNum" sz="quarter" idx="5"/>
          </p:nvPr>
        </p:nvSpPr>
        <p:spPr/>
        <p:txBody>
          <a:bodyPr/>
          <a:lstStyle/>
          <a:p>
            <a:fld id="{4B39FA51-E5F7-47A0-BFD1-C13ACDBB6CA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a:stretch>
            <a:fillRect/>
          </a:stretch>
        </p:blipFill>
        <p:spPr>
          <a:xfrm>
            <a:off x="0" y="0"/>
            <a:ext cx="12192000" cy="6853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Solintegppt模版素材深色_3"/>
          <p:cNvPicPr>
            <a:picLocks noChangeAspect="1"/>
          </p:cNvPicPr>
          <p:nvPr userDrawn="1"/>
        </p:nvPicPr>
        <p:blipFill rotWithShape="1">
          <a:blip r:embed="rId2" cstate="hqprint"/>
          <a:srcRect l="618" r="14086"/>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a:stretch>
            <a:fillRect/>
          </a:stretch>
        </p:blipFill>
        <p:spPr>
          <a:xfrm>
            <a:off x="0" y="3761"/>
            <a:ext cx="12192000" cy="685423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Solintegppt模版素材深色_2"/>
          <p:cNvPicPr>
            <a:picLocks noChangeAspect="1"/>
          </p:cNvPicPr>
          <p:nvPr userDrawn="1"/>
        </p:nvPicPr>
        <p:blipFill rotWithShape="1">
          <a:blip r:embed="rId2" cstate="hqprint"/>
          <a:srcRect t="1235"/>
          <a:stretch>
            <a:fillRect/>
          </a:stretch>
        </p:blipFill>
        <p:spPr>
          <a:xfrm>
            <a:off x="-3414" y="0"/>
            <a:ext cx="12195414" cy="685800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509327"/>
            <a:ext cx="12206172" cy="134867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56260" y="440101"/>
            <a:ext cx="10515600" cy="535531"/>
          </a:xfrm>
        </p:spPr>
        <p:txBody>
          <a:bodyPr>
            <a:spAutoFit/>
          </a:bodyPr>
          <a:lstStyle>
            <a:lvl1pPr>
              <a:defRPr sz="3200">
                <a:solidFill>
                  <a:srgbClr val="656CC8"/>
                </a:solidFill>
                <a:latin typeface="HarmonyOS Sans SC Black" panose="00000A00000000000000" pitchFamily="2" charset="-122"/>
                <a:ea typeface="HarmonyOS Sans SC Black" panose="00000A00000000000000" pitchFamily="2" charset="-122"/>
              </a:defRPr>
            </a:lvl1pPr>
          </a:lstStyle>
          <a:p>
            <a:r>
              <a:rPr lang="zh-CN" altLang="en-US"/>
              <a:t>单击此处编辑母版标题样式</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Solintegppt模版素材深色_封底"/>
          <p:cNvPicPr>
            <a:picLocks noChangeAspect="1"/>
          </p:cNvPicPr>
          <p:nvPr userDrawn="1"/>
        </p:nvPicPr>
        <p:blipFill rotWithShape="1">
          <a:blip r:embed="rId2" cstate="hqprint"/>
          <a:srcRect t="988" r="555"/>
          <a:stretch>
            <a:fillRect/>
          </a:stretch>
        </p:blipFill>
        <p:spPr>
          <a:xfrm flipH="1">
            <a:off x="-1" y="0"/>
            <a:ext cx="12192000" cy="6858000"/>
          </a:xfrm>
          <a:prstGeom prst="rect">
            <a:avLst/>
          </a:prstGeom>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79F964-9077-479C-84FE-FD00BAF75217}" type="slidenum">
              <a:rPr lang="zh-CN" altLang="en-US" smtClean="0"/>
            </a:fld>
            <a:endParaRPr lang="zh-CN" altLang="en-US"/>
          </a:p>
        </p:txBody>
      </p:sp>
      <p:pic>
        <p:nvPicPr>
          <p:cNvPr id="5" name="图片 4" descr="黑白色的标志&#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4708187"/>
          </a:xfrm>
          <a:prstGeom prst="rect">
            <a:avLst/>
          </a:prstGeom>
          <a:gradFill>
            <a:gsLst>
              <a:gs pos="0">
                <a:schemeClr val="bg1">
                  <a:alpha val="0"/>
                </a:schemeClr>
              </a:gs>
              <a:gs pos="81000">
                <a:schemeClr val="bg1">
                  <a:lumMod val="9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6000">
              <a:srgbClr val="402E80"/>
            </a:gs>
            <a:gs pos="100000">
              <a:srgbClr val="BF7FBA"/>
            </a:gs>
          </a:gsLst>
          <a:lin ang="18900000" scaled="1"/>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60202C-2844-4993-96C2-3241C18B52D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2B7207-4AD9-43BC-B59E-52F8606FF303}"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61665"/>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75794" y="6392645"/>
            <a:ext cx="10240413" cy="279948"/>
          </a:xfrm>
        </p:spPr>
        <p:txBody>
          <a:bodyPr lIns="0" tIns="0" rIns="0" bIns="0"/>
          <a:lstStyle>
            <a:lvl1pPr>
              <a:defRPr sz="1820" b="0" i="0">
                <a:solidFill>
                  <a:srgbClr val="393C44"/>
                </a:solidFill>
                <a:latin typeface="Calibri" panose="020F0502020204030204"/>
                <a:cs typeface="Calibri" panose="020F0502020204030204"/>
              </a:defRPr>
            </a:lvl1pPr>
          </a:lstStyle>
          <a:p/>
        </p:txBody>
      </p:sp>
      <p:sp>
        <p:nvSpPr>
          <p:cNvPr id="3" name="Holder 3"/>
          <p:cNvSpPr>
            <a:spLocks noGrp="1"/>
          </p:cNvSpPr>
          <p:nvPr>
            <p:ph type="body" idx="1"/>
          </p:nvPr>
        </p:nvSpPr>
        <p:spPr/>
        <p:txBody>
          <a:bodyPr lIns="0" tIns="0" rIns="0" bIns="0"/>
          <a:lstStyle>
            <a:lvl1pPr>
              <a:defRPr b="0" i="0">
                <a:solidFill>
                  <a:schemeClr val="tx1"/>
                </a:solidFill>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a:stretch>
            <a:fillRect/>
          </a:stretch>
        </p:blipFill>
        <p:spPr>
          <a:xfrm flipH="1">
            <a:off x="0" y="0"/>
            <a:ext cx="12192000" cy="6853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75794" y="6392645"/>
            <a:ext cx="10240413" cy="279948"/>
          </a:xfrm>
        </p:spPr>
        <p:txBody>
          <a:bodyPr lIns="0" tIns="0" rIns="0" bIns="0"/>
          <a:lstStyle>
            <a:lvl1pPr>
              <a:defRPr sz="1820" b="0" i="0">
                <a:solidFill>
                  <a:srgbClr val="393C44"/>
                </a:solidFill>
                <a:latin typeface="Calibri" panose="020F0502020204030204"/>
                <a:cs typeface="Calibri" panose="020F0502020204030204"/>
              </a:defRPr>
            </a:lvl1pPr>
          </a:lstStyle>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75794" y="6392645"/>
            <a:ext cx="10240413" cy="279948"/>
          </a:xfrm>
        </p:spPr>
        <p:txBody>
          <a:bodyPr lIns="0" tIns="0" rIns="0" bIns="0"/>
          <a:lstStyle>
            <a:lvl1pPr>
              <a:defRPr sz="1820" b="0" i="0">
                <a:solidFill>
                  <a:srgbClr val="393C44"/>
                </a:solidFill>
                <a:latin typeface="Calibri" panose="020F0502020204030204"/>
                <a:cs typeface="Calibri" panose="020F050202020403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a:stretch>
            <a:fillRect/>
          </a:stretch>
        </p:blipFill>
        <p:spPr>
          <a:xfrm>
            <a:off x="0" y="0"/>
            <a:ext cx="12192000" cy="6853562"/>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Solintegppt模版素材深色_封底"/>
          <p:cNvPicPr>
            <a:picLocks noChangeAspect="1"/>
          </p:cNvPicPr>
          <p:nvPr userDrawn="1"/>
        </p:nvPicPr>
        <p:blipFill rotWithShape="1">
          <a:blip r:embed="rId2" cstate="hqprint"/>
          <a:srcRect t="988" r="555"/>
          <a:stretch>
            <a:fillRect/>
          </a:stretch>
        </p:blipFill>
        <p:spPr>
          <a:xfrm flipH="1">
            <a:off x="-1" y="0"/>
            <a:ext cx="12192000" cy="6858000"/>
          </a:xfrm>
          <a:prstGeom prst="rect">
            <a:avLst/>
          </a:prstGeom>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a:stretch>
            <a:fillRect/>
          </a:stretch>
        </p:blipFill>
        <p:spPr>
          <a:xfrm flipH="1">
            <a:off x="0" y="0"/>
            <a:ext cx="12192000" cy="6853562"/>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图片 3" descr="Solintegppt模版素材深色_封底"/>
          <p:cNvPicPr>
            <a:picLocks noChangeAspect="1"/>
          </p:cNvPicPr>
          <p:nvPr userDrawn="1"/>
        </p:nvPicPr>
        <p:blipFill rotWithShape="1">
          <a:blip r:embed="rId2" cstate="hqprint"/>
          <a:srcRect l="648" t="905" r="648" b="1593"/>
          <a:stretch>
            <a:fillRect/>
          </a:stretch>
        </p:blipFill>
        <p:spPr>
          <a:xfrm flipH="1">
            <a:off x="0" y="0"/>
            <a:ext cx="12196440" cy="68580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a:stretch>
            <a:fillRect/>
          </a:stretch>
        </p:blipFill>
        <p:spPr>
          <a:xfrm>
            <a:off x="7709" y="0"/>
            <a:ext cx="12184291" cy="6858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Solintegppt模版素材深色_6"/>
          <p:cNvPicPr>
            <a:picLocks noChangeAspect="1"/>
          </p:cNvPicPr>
          <p:nvPr userDrawn="1"/>
        </p:nvPicPr>
        <p:blipFill rotWithShape="1">
          <a:blip r:embed="rId2" cstate="hqprint"/>
          <a:srcRect l="741" t="1563" r="926" b="1915"/>
          <a:stretch>
            <a:fillRect/>
          </a:stretch>
        </p:blipFill>
        <p:spPr>
          <a:xfrm>
            <a:off x="0" y="0"/>
            <a:ext cx="12192000"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a:stretch>
            <a:fillRect/>
          </a:stretch>
        </p:blipFill>
        <p:spPr>
          <a:xfrm>
            <a:off x="0" y="0"/>
            <a:ext cx="12192000" cy="68496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图片 3" descr="Solintegppt模版素材深色_封底"/>
          <p:cNvPicPr>
            <a:picLocks noChangeAspect="1"/>
          </p:cNvPicPr>
          <p:nvPr userDrawn="1"/>
        </p:nvPicPr>
        <p:blipFill rotWithShape="1">
          <a:blip r:embed="rId2" cstate="hqprint"/>
          <a:srcRect l="648" t="905" r="648" b="1593"/>
          <a:stretch>
            <a:fillRect/>
          </a:stretch>
        </p:blipFill>
        <p:spPr>
          <a:xfrm flipH="1">
            <a:off x="0" y="0"/>
            <a:ext cx="12196440" cy="68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Solintegppt模版素材深色_4"/>
          <p:cNvPicPr>
            <a:picLocks noChangeAspect="1"/>
          </p:cNvPicPr>
          <p:nvPr userDrawn="1"/>
        </p:nvPicPr>
        <p:blipFill rotWithShape="1">
          <a:blip r:embed="rId2" cstate="hqprint"/>
          <a:srcRect l="463" t="988" r="664" b="1646"/>
          <a:stretch>
            <a:fillRect/>
          </a:stretch>
        </p:blipFill>
        <p:spPr>
          <a:xfrm>
            <a:off x="0" y="0"/>
            <a:ext cx="12192000" cy="6858000"/>
          </a:xfrm>
          <a:prstGeom prst="rect">
            <a:avLst/>
          </a:prstGeom>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a:stretch>
            <a:fillRect/>
          </a:stretch>
        </p:blipFill>
        <p:spPr>
          <a:xfrm>
            <a:off x="5353" y="0"/>
            <a:ext cx="12186647" cy="685800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Solintegppt模版素材深色_3"/>
          <p:cNvPicPr>
            <a:picLocks noChangeAspect="1"/>
          </p:cNvPicPr>
          <p:nvPr userDrawn="1"/>
        </p:nvPicPr>
        <p:blipFill rotWithShape="1">
          <a:blip r:embed="rId2" cstate="hqprint"/>
          <a:srcRect l="618"/>
          <a:stretch>
            <a:fillRect/>
          </a:stretch>
        </p:blipFill>
        <p:spPr>
          <a:xfrm>
            <a:off x="0" y="0"/>
            <a:ext cx="12192000" cy="685800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a:stretch>
            <a:fillRect/>
          </a:stretch>
        </p:blipFill>
        <p:spPr>
          <a:xfrm>
            <a:off x="0" y="3761"/>
            <a:ext cx="12192000" cy="6854239"/>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Solintegppt模版素材深色_2"/>
          <p:cNvPicPr>
            <a:picLocks noChangeAspect="1"/>
          </p:cNvPicPr>
          <p:nvPr userDrawn="1"/>
        </p:nvPicPr>
        <p:blipFill rotWithShape="1">
          <a:blip r:embed="rId2" cstate="hqprint"/>
          <a:srcRect t="1235"/>
          <a:stretch>
            <a:fillRect/>
          </a:stretch>
        </p:blipFill>
        <p:spPr>
          <a:xfrm>
            <a:off x="-3414" y="0"/>
            <a:ext cx="12195414" cy="6858000"/>
          </a:xfrm>
          <a:prstGeom prst="rect">
            <a:avLst/>
          </a:prstGeom>
          <a:ln>
            <a:noFill/>
          </a:ln>
        </p:spPr>
      </p:pic>
      <p:pic>
        <p:nvPicPr>
          <p:cNvPr id="2" name="图片 1" descr="黑白色的标志&#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283" y="6364734"/>
            <a:ext cx="1909434" cy="293759"/>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509327"/>
            <a:ext cx="12206172" cy="1348673"/>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56260" y="440101"/>
            <a:ext cx="10515600" cy="535531"/>
          </a:xfrm>
        </p:spPr>
        <p:txBody>
          <a:bodyPr>
            <a:spAutoFit/>
          </a:bodyPr>
          <a:lstStyle>
            <a:lvl1pPr>
              <a:defRPr sz="3200">
                <a:solidFill>
                  <a:srgbClr val="656CC8"/>
                </a:solidFill>
                <a:latin typeface="HarmonyOS Sans SC Black" panose="00000A00000000000000" pitchFamily="2" charset="-122"/>
                <a:ea typeface="HarmonyOS Sans SC Black" panose="00000A00000000000000" pitchFamily="2" charset="-122"/>
              </a:defRPr>
            </a:lvl1pPr>
          </a:lstStyle>
          <a:p>
            <a:r>
              <a:rPr lang="zh-CN" altLang="en-US"/>
              <a:t>单击此处编辑母版标题样式</a:t>
            </a:r>
            <a:endParaRPr lang="zh-CN" altLang="en-US"/>
          </a:p>
        </p:txBody>
      </p:sp>
      <p:pic>
        <p:nvPicPr>
          <p:cNvPr id="5" name="图片 4" descr="黑白色的标志&#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3283" y="6364734"/>
            <a:ext cx="1909434" cy="293759"/>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a:stretch>
            <a:fillRect/>
          </a:stretch>
        </p:blipFill>
        <p:spPr>
          <a:xfrm>
            <a:off x="7709" y="0"/>
            <a:ext cx="12184291" cy="68580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D8AE3A-C62D-4AF0-9E0E-4E3C49938C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79F964-9077-479C-84FE-FD00BAF75217}"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4708187"/>
          </a:xfrm>
          <a:prstGeom prst="rect">
            <a:avLst/>
          </a:prstGeom>
          <a:gradFill>
            <a:gsLst>
              <a:gs pos="0">
                <a:schemeClr val="bg1">
                  <a:alpha val="0"/>
                </a:schemeClr>
              </a:gs>
              <a:gs pos="81000">
                <a:schemeClr val="bg1">
                  <a:lumMod val="9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6000">
              <a:srgbClr val="402E80"/>
            </a:gs>
            <a:gs pos="100000">
              <a:srgbClr val="BF7FBA"/>
            </a:gs>
          </a:gsLst>
          <a:lin ang="18900000" scaled="1"/>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60202C-2844-4993-96C2-3241C18B52D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2B7207-4AD9-43BC-B59E-52F8606FF30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Solintegppt模版素材深色_6"/>
          <p:cNvPicPr>
            <a:picLocks noChangeAspect="1"/>
          </p:cNvPicPr>
          <p:nvPr userDrawn="1"/>
        </p:nvPicPr>
        <p:blipFill rotWithShape="1">
          <a:blip r:embed="rId2" cstate="hqprint"/>
          <a:srcRect l="741" t="1563" r="926" b="1915"/>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a:stretch>
            <a:fillRect/>
          </a:stretch>
        </p:blipFill>
        <p:spPr>
          <a:xfrm>
            <a:off x="0" y="0"/>
            <a:ext cx="12192000" cy="684968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Solintegppt模版素材深色_4"/>
          <p:cNvPicPr>
            <a:picLocks noChangeAspect="1"/>
          </p:cNvPicPr>
          <p:nvPr userDrawn="1"/>
        </p:nvPicPr>
        <p:blipFill rotWithShape="1">
          <a:blip r:embed="rId2" cstate="hqprint"/>
          <a:srcRect l="463" t="988" r="664" b="1646"/>
          <a:stretch>
            <a:fillRect/>
          </a:stretch>
        </p:blipFill>
        <p:spPr>
          <a:xfrm>
            <a:off x="0" y="0"/>
            <a:ext cx="12192000" cy="6858000"/>
          </a:xfrm>
          <a:prstGeom prst="rect">
            <a:avLst/>
          </a:prstGeom>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91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a:stretch>
            <a:fillRect/>
          </a:stretch>
        </p:blipFill>
        <p:spPr>
          <a:xfrm>
            <a:off x="5353" y="0"/>
            <a:ext cx="12186647"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8" Type="http://schemas.openxmlformats.org/officeDocument/2006/relationships/theme" Target="../theme/theme3.xml"/><Relationship Id="rId27" Type="http://schemas.openxmlformats.org/officeDocument/2006/relationships/slideLayout" Target="../slideLayouts/slideLayout59.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0" Type="http://schemas.openxmlformats.org/officeDocument/2006/relationships/slideLayout" Target="../slideLayouts/slideLayout52.xml"/><Relationship Id="rId2" Type="http://schemas.openxmlformats.org/officeDocument/2006/relationships/slideLayout" Target="../slideLayouts/slideLayout34.xml"/><Relationship Id="rId19" Type="http://schemas.openxmlformats.org/officeDocument/2006/relationships/slideLayout" Target="../slideLayouts/slideLayout51.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8AE3A-C62D-4AF0-9E0E-4E3C49938C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9F964-9077-479C-84FE-FD00BAF7521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5794" y="6392645"/>
            <a:ext cx="10240413" cy="461665"/>
          </a:xfrm>
          <a:prstGeom prst="rect">
            <a:avLst/>
          </a:prstGeom>
        </p:spPr>
        <p:txBody>
          <a:bodyPr wrap="square" lIns="0" tIns="0" rIns="0" bIns="0">
            <a:spAutoFit/>
          </a:bodyPr>
          <a:lstStyle>
            <a:lvl1pPr>
              <a:defRPr sz="3000" b="0" i="0">
                <a:solidFill>
                  <a:srgbClr val="393C44"/>
                </a:solidFill>
                <a:latin typeface="Calibri" panose="020F0502020204030204"/>
                <a:cs typeface="Calibri" panose="020F0502020204030204"/>
              </a:defRPr>
            </a:lvl1pPr>
          </a:lstStyle>
          <a:p/>
        </p:txBody>
      </p:sp>
      <p:sp>
        <p:nvSpPr>
          <p:cNvPr id="3" name="Holder 3"/>
          <p:cNvSpPr>
            <a:spLocks noGrp="1"/>
          </p:cNvSpPr>
          <p:nvPr>
            <p:ph type="body" idx="1"/>
          </p:nvPr>
        </p:nvSpPr>
        <p:spPr>
          <a:xfrm>
            <a:off x="432184" y="1729485"/>
            <a:ext cx="11327631" cy="276999"/>
          </a:xfrm>
          <a:prstGeom prst="rect">
            <a:avLst/>
          </a:prstGeom>
        </p:spPr>
        <p:txBody>
          <a:bodyPr wrap="square" lIns="0" tIns="0" rIns="0" bIns="0">
            <a:spAutoFit/>
          </a:bodyPr>
          <a:lstStyle>
            <a:lvl1pPr>
              <a:defRPr b="0" i="0">
                <a:solidFill>
                  <a:schemeClr val="tx1"/>
                </a:solidFill>
              </a:defRPr>
            </a:lvl1pPr>
          </a:lstStyle>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defRPr>
          <a:latin typeface="+mj-lt"/>
          <a:ea typeface="+mj-ea"/>
          <a:cs typeface="+mj-cs"/>
        </a:defRPr>
      </a:lvl1pPr>
    </p:titleStyle>
    <p:body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bodyStyle>
    <p:other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8AE3A-C62D-4AF0-9E0E-4E3C49938C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9F964-9077-479C-84FE-FD00BAF7521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0.xml"/><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jpeg"/><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0.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13.png"/><Relationship Id="rId1" Type="http://schemas.openxmlformats.org/officeDocument/2006/relationships/image" Target="../media/image40.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13.png"/><Relationship Id="rId3" Type="http://schemas.openxmlformats.org/officeDocument/2006/relationships/hyperlink" Target="https://www.solinteg-cloud.com/" TargetMode="External"/><Relationship Id="rId2" Type="http://schemas.openxmlformats.org/officeDocument/2006/relationships/image" Target="../media/image44.jpe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image" Target="../media/image4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3.png"/><Relationship Id="rId2" Type="http://schemas.openxmlformats.org/officeDocument/2006/relationships/image" Target="../media/image48.jpeg"/><Relationship Id="rId1" Type="http://schemas.openxmlformats.org/officeDocument/2006/relationships/image" Target="../media/image4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image" Target="../media/image49.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tags" Target="../tags/tag3.xml"/><Relationship Id="rId5" Type="http://schemas.openxmlformats.org/officeDocument/2006/relationships/image" Target="../media/image52.jpeg"/><Relationship Id="rId4" Type="http://schemas.openxmlformats.org/officeDocument/2006/relationships/tags" Target="../tags/tag2.xml"/><Relationship Id="rId3" Type="http://schemas.openxmlformats.org/officeDocument/2006/relationships/image" Target="../media/image51.jpeg"/><Relationship Id="rId2" Type="http://schemas.openxmlformats.org/officeDocument/2006/relationships/tags" Target="../tags/tag1.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55.jpeg"/><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image" Target="../media/image20.jpeg"/></Relationships>
</file>

<file path=ppt/slides/_rels/slide4.xml.rels><?xml version="1.0" encoding="UTF-8" standalone="yes"?>
<Relationships xmlns="http://schemas.openxmlformats.org/package/2006/relationships"><Relationship Id="rId9" Type="http://schemas.openxmlformats.org/officeDocument/2006/relationships/image" Target="../media/image29.svg"/><Relationship Id="rId8" Type="http://schemas.openxmlformats.org/officeDocument/2006/relationships/image" Target="../media/image28.jpe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jpeg"/><Relationship Id="rId2" Type="http://schemas.microsoft.com/office/2007/relationships/hdphoto" Target="../media/image22.wdp"/><Relationship Id="rId13" Type="http://schemas.openxmlformats.org/officeDocument/2006/relationships/notesSlide" Target="../notesSlides/notesSlide4.xml"/><Relationship Id="rId12" Type="http://schemas.openxmlformats.org/officeDocument/2006/relationships/slideLayout" Target="../slideLayouts/slideLayout20.xml"/><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0.xml"/><Relationship Id="rId2" Type="http://schemas.openxmlformats.org/officeDocument/2006/relationships/image" Target="../media/image33.png"/><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0.xml"/><Relationship Id="rId2" Type="http://schemas.openxmlformats.org/officeDocument/2006/relationships/image" Target="../media/image34.png"/><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0.xml"/><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0.xml"/><Relationship Id="rId2" Type="http://schemas.openxmlformats.org/officeDocument/2006/relationships/image" Target="../media/image36.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山上有雪&#10;&#10;描述已自动生成"/>
          <p:cNvPicPr>
            <a:picLocks noChangeAspect="1"/>
          </p:cNvPicPr>
          <p:nvPr/>
        </p:nvPicPr>
        <p:blipFill rotWithShape="1">
          <a:blip r:embed="rId1" cstate="hqprint"/>
          <a:srcRect/>
          <a:stretch>
            <a:fillRect/>
          </a:stretch>
        </p:blipFill>
        <p:spPr>
          <a:xfrm>
            <a:off x="0" y="0"/>
            <a:ext cx="12192000" cy="6858000"/>
          </a:xfrm>
          <a:prstGeom prst="rect">
            <a:avLst/>
          </a:prstGeom>
        </p:spPr>
      </p:pic>
      <p:pic>
        <p:nvPicPr>
          <p:cNvPr id="17" name="图形 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90" y="5516678"/>
            <a:ext cx="12192000" cy="1341322"/>
          </a:xfrm>
          <a:prstGeom prst="rect">
            <a:avLst/>
          </a:prstGeom>
        </p:spPr>
      </p:pic>
      <p:sp>
        <p:nvSpPr>
          <p:cNvPr id="2" name="文本框 1"/>
          <p:cNvSpPr txBox="1"/>
          <p:nvPr/>
        </p:nvSpPr>
        <p:spPr>
          <a:xfrm>
            <a:off x="736199" y="2812543"/>
            <a:ext cx="10719602" cy="646331"/>
          </a:xfrm>
          <a:prstGeom prst="rect">
            <a:avLst/>
          </a:prstGeom>
          <a:noFill/>
        </p:spPr>
        <p:txBody>
          <a:bodyPr wrap="none" rtlCol="0">
            <a:spAutoFit/>
          </a:bodyPr>
          <a:lstStyle/>
          <a:p>
            <a:pPr algn="ctr"/>
            <a:r>
              <a:rPr lang="en-US" altLang="zh-CN"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rPr>
              <a:t>MHT4-20kW</a:t>
            </a:r>
            <a:r>
              <a:rPr lang="zh-CN" altLang="en-US"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rPr>
              <a:t> </a:t>
            </a:r>
            <a:r>
              <a:rPr lang="en-US" altLang="zh-CN"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rPr>
              <a:t>Master-Slave</a:t>
            </a:r>
            <a:r>
              <a:rPr lang="zh-CN" altLang="en-US"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rPr>
              <a:t> </a:t>
            </a:r>
            <a:r>
              <a:rPr lang="en-US" altLang="zh-CN"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rPr>
              <a:t>Paralleling Solution</a:t>
            </a:r>
            <a:endParaRPr lang="zh-CN" altLang="en-US" sz="3600" dirty="0">
              <a:solidFill>
                <a:schemeClr val="bg1"/>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endParaRPr>
          </a:p>
        </p:txBody>
      </p:sp>
      <p:pic>
        <p:nvPicPr>
          <p:cNvPr id="3" name="图片 2" descr="卡通画&#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990" y="293242"/>
            <a:ext cx="2651859" cy="400281"/>
          </a:xfrm>
          <a:prstGeom prst="rect">
            <a:avLst/>
          </a:prstGeom>
        </p:spPr>
      </p:pic>
      <p:sp>
        <p:nvSpPr>
          <p:cNvPr id="5" name="文本框 4"/>
          <p:cNvSpPr txBox="1"/>
          <p:nvPr/>
        </p:nvSpPr>
        <p:spPr>
          <a:xfrm>
            <a:off x="10232626" y="5944194"/>
            <a:ext cx="1656223" cy="307777"/>
          </a:xfrm>
          <a:prstGeom prst="rect">
            <a:avLst/>
          </a:prstGeom>
          <a:noFill/>
        </p:spPr>
        <p:txBody>
          <a:bodyPr wrap="none" rtlCol="0">
            <a:spAutoFit/>
          </a:bodyPr>
          <a:lstStyle/>
          <a:p>
            <a:r>
              <a:rPr lang="en-US" altLang="zh-CN" sz="1400" dirty="0">
                <a:solidFill>
                  <a:schemeClr val="bg1"/>
                </a:solidFill>
                <a:latin typeface="HarmonyOS Sans SC Light" panose="00000400000000000000" pitchFamily="2" charset="-122"/>
                <a:ea typeface="HarmonyOS Sans SC Light" panose="00000400000000000000" pitchFamily="2" charset="-122"/>
              </a:rPr>
              <a:t>www.solinteg.com</a:t>
            </a:r>
            <a:endParaRPr lang="zh-CN" altLang="en-US" sz="1400" dirty="0">
              <a:solidFill>
                <a:schemeClr val="bg1"/>
              </a:solidFill>
              <a:latin typeface="HarmonyOS Sans SC Light" panose="00000400000000000000" pitchFamily="2" charset="-122"/>
              <a:ea typeface="HarmonyOS Sans SC Light" panose="00000400000000000000" pitchFamily="2" charset="-122"/>
            </a:endParaRPr>
          </a:p>
        </p:txBody>
      </p:sp>
      <p:sp>
        <p:nvSpPr>
          <p:cNvPr id="6" name="文本框 5"/>
          <p:cNvSpPr txBox="1"/>
          <p:nvPr/>
        </p:nvSpPr>
        <p:spPr>
          <a:xfrm>
            <a:off x="10237416" y="6353845"/>
            <a:ext cx="1656223" cy="307777"/>
          </a:xfrm>
          <a:prstGeom prst="rect">
            <a:avLst/>
          </a:prstGeom>
          <a:noFill/>
        </p:spPr>
        <p:txBody>
          <a:bodyPr wrap="square" rtlCol="0">
            <a:spAutoFit/>
          </a:bodyPr>
          <a:lstStyle/>
          <a:p>
            <a:pPr algn="r"/>
            <a:r>
              <a:rPr lang="en-US" altLang="zh-CN" sz="1400" dirty="0">
                <a:solidFill>
                  <a:schemeClr val="bg1"/>
                </a:solidFill>
                <a:latin typeface="HarmonyOS Sans SC Light" panose="00000400000000000000" pitchFamily="2" charset="-122"/>
                <a:ea typeface="HarmonyOS Sans SC Light" panose="00000400000000000000" pitchFamily="2" charset="-122"/>
              </a:rPr>
              <a:t>2023.5.9</a:t>
            </a:r>
            <a:r>
              <a:rPr lang="zh-CN" altLang="en-US" sz="1400" dirty="0">
                <a:solidFill>
                  <a:schemeClr val="bg1"/>
                </a:solidFill>
                <a:latin typeface="HarmonyOS Sans SC Light" panose="00000400000000000000" pitchFamily="2" charset="-122"/>
                <a:ea typeface="HarmonyOS Sans SC Light" panose="00000400000000000000" pitchFamily="2" charset="-122"/>
              </a:rPr>
              <a:t> </a:t>
            </a:r>
            <a:r>
              <a:rPr lang="en-US" altLang="zh-CN" sz="1400" dirty="0">
                <a:solidFill>
                  <a:schemeClr val="bg1"/>
                </a:solidFill>
                <a:latin typeface="HarmonyOS Sans SC Light" panose="00000400000000000000" pitchFamily="2" charset="-122"/>
                <a:ea typeface="HarmonyOS Sans SC Light" panose="00000400000000000000" pitchFamily="2" charset="-122"/>
              </a:rPr>
              <a:t>V1.0</a:t>
            </a:r>
            <a:endParaRPr lang="zh-CN" altLang="en-US" sz="1400" dirty="0">
              <a:solidFill>
                <a:schemeClr val="bg1"/>
              </a:solidFill>
              <a:latin typeface="HarmonyOS Sans SC Light" panose="00000400000000000000" pitchFamily="2" charset="-122"/>
              <a:ea typeface="HarmonyOS Sans SC Light" panose="00000400000000000000"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文本框 1127"/>
          <p:cNvSpPr txBox="1"/>
          <p:nvPr/>
        </p:nvSpPr>
        <p:spPr>
          <a:xfrm>
            <a:off x="490378" y="979352"/>
            <a:ext cx="11222197" cy="5438925"/>
          </a:xfrm>
          <a:prstGeom prst="rect">
            <a:avLst/>
          </a:prstGeom>
          <a:noFill/>
        </p:spPr>
        <p:txBody>
          <a:bodyPr wrap="square" rtlCol="0">
            <a:spAutoFit/>
          </a:bodyPr>
          <a:lstStyle/>
          <a:p>
            <a:pPr marL="342900" indent="-342900">
              <a:lnSpc>
                <a:spcPts val="2780"/>
              </a:lnSpc>
              <a:buFont typeface="+mj-lt"/>
              <a:buAutoNum type="arabicPeriod"/>
            </a:pPr>
            <a:r>
              <a:rPr lang="en-US" altLang="zh-CN" sz="1600" dirty="0"/>
              <a:t>Install the parallel system according to the system wiring diagram, especially the CAN communication between each inverter.</a:t>
            </a:r>
            <a:endParaRPr lang="en-US" altLang="zh-CN" sz="1600" dirty="0"/>
          </a:p>
          <a:p>
            <a:pPr marL="342900" indent="-342900">
              <a:lnSpc>
                <a:spcPts val="2780"/>
              </a:lnSpc>
              <a:buFont typeface="+mj-lt"/>
              <a:buAutoNum type="arabicPeriod"/>
            </a:pPr>
            <a:r>
              <a:rPr lang="en-US" altLang="zh-CN" sz="1600" dirty="0"/>
              <a:t>Each inverter</a:t>
            </a:r>
            <a:r>
              <a:rPr lang="zh-CN" altLang="en-US" sz="1600" dirty="0"/>
              <a:t> </a:t>
            </a:r>
            <a:r>
              <a:rPr lang="en-US" altLang="zh-CN" sz="1600" dirty="0"/>
              <a:t>has to equip with a </a:t>
            </a:r>
            <a:r>
              <a:rPr lang="en-US" altLang="zh-CN" sz="1600" dirty="0" err="1"/>
              <a:t>WiFi</a:t>
            </a:r>
            <a:r>
              <a:rPr lang="en-US" altLang="zh-CN" sz="1600" dirty="0"/>
              <a:t>/LAN dongle.</a:t>
            </a:r>
            <a:endParaRPr lang="en-US" altLang="zh-CN" sz="1600" dirty="0"/>
          </a:p>
          <a:p>
            <a:pPr marL="342900" indent="-342900">
              <a:lnSpc>
                <a:spcPts val="2780"/>
              </a:lnSpc>
              <a:buFont typeface="+mj-lt"/>
              <a:buAutoNum type="arabicPeriod"/>
            </a:pPr>
            <a:r>
              <a:rPr kumimoji="1" lang="en-US" altLang="zh-CN" sz="1600" dirty="0"/>
              <a:t>Batteries need to connect to each inverter separately.</a:t>
            </a:r>
            <a:endParaRPr kumimoji="1" lang="en-US" altLang="zh-CN" sz="1600" dirty="0"/>
          </a:p>
          <a:p>
            <a:pPr marL="342900" indent="-342900">
              <a:lnSpc>
                <a:spcPts val="2780"/>
              </a:lnSpc>
              <a:buFont typeface="+mj-lt"/>
              <a:buAutoNum type="arabicPeriod"/>
            </a:pPr>
            <a:r>
              <a:rPr kumimoji="1" lang="en-US" altLang="zh-CN" sz="1600" dirty="0"/>
              <a:t>Power on all the inverters (Don’t turn on the backup loads before the parallel system commissioning is completed.)</a:t>
            </a:r>
            <a:endParaRPr kumimoji="1" lang="en-US" altLang="zh-CN" sz="1600" dirty="0"/>
          </a:p>
          <a:p>
            <a:pPr marL="800100" lvl="1" indent="-342900">
              <a:lnSpc>
                <a:spcPts val="2780"/>
              </a:lnSpc>
              <a:buFont typeface="+mj-ea"/>
              <a:buAutoNum type="circleNumDbPlain"/>
            </a:pPr>
            <a:r>
              <a:rPr lang="en-US" altLang="zh-CN" sz="1400" dirty="0"/>
              <a:t>If there is a power grid connection, connect the inverter to the power grid.</a:t>
            </a:r>
            <a:endParaRPr kumimoji="1" lang="en-US" altLang="zh-CN" sz="1400" dirty="0"/>
          </a:p>
          <a:p>
            <a:pPr marL="800100" lvl="1" indent="-342900">
              <a:lnSpc>
                <a:spcPts val="2780"/>
              </a:lnSpc>
              <a:buFont typeface="+mj-ea"/>
              <a:buAutoNum type="circleNumDbPlain"/>
            </a:pPr>
            <a:r>
              <a:rPr lang="en-US" altLang="zh-CN" sz="1400" dirty="0"/>
              <a:t>If there is no power grid, switch on the battery and PV.</a:t>
            </a:r>
            <a:endParaRPr kumimoji="1" lang="en-US" altLang="zh-CN" sz="1400" dirty="0"/>
          </a:p>
          <a:p>
            <a:pPr marL="342900" indent="-342900">
              <a:lnSpc>
                <a:spcPts val="2780"/>
              </a:lnSpc>
              <a:buFont typeface="+mj-lt"/>
              <a:buAutoNum type="arabicPeriod"/>
            </a:pPr>
            <a:r>
              <a:rPr kumimoji="1" lang="en-US" altLang="zh-CN" sz="1600" dirty="0"/>
              <a:t>Configure the WIFI network for the whole system.</a:t>
            </a:r>
            <a:endParaRPr kumimoji="1" lang="zh-CN" altLang="en-US" sz="1600" dirty="0"/>
          </a:p>
          <a:p>
            <a:pPr marL="342900" indent="-342900">
              <a:lnSpc>
                <a:spcPts val="2780"/>
              </a:lnSpc>
              <a:buFont typeface="+mj-lt"/>
              <a:buAutoNum type="arabicPeriod"/>
            </a:pPr>
            <a:r>
              <a:rPr lang="en-US" altLang="zh-CN" sz="1600" dirty="0"/>
              <a:t>Create a power plant in the SOLINTEG monitoring platform and add all inverters in the plant.</a:t>
            </a:r>
            <a:endParaRPr kumimoji="1" lang="zh-CN" altLang="en-US" sz="1600" dirty="0"/>
          </a:p>
          <a:p>
            <a:pPr marL="342900" indent="-342900">
              <a:lnSpc>
                <a:spcPts val="2780"/>
              </a:lnSpc>
              <a:buFont typeface="+mj-lt"/>
              <a:buAutoNum type="arabicPeriod"/>
            </a:pPr>
            <a:r>
              <a:rPr lang="en-US" altLang="zh-CN" sz="1600" dirty="0"/>
              <a:t>Set the inverter connected to the smart meter as the Master via the monitoring platform (or the screen) and set other inverters as Slave by the same mean, turn on the terminal resistor of the Master and last Slave inverter.</a:t>
            </a:r>
            <a:endParaRPr lang="en-US" altLang="zh-CN" sz="1600" dirty="0"/>
          </a:p>
          <a:p>
            <a:pPr marL="342900" indent="-342900">
              <a:lnSpc>
                <a:spcPts val="2780"/>
              </a:lnSpc>
              <a:buFont typeface="+mj-lt"/>
              <a:buAutoNum type="arabicPeriod"/>
            </a:pPr>
            <a:r>
              <a:rPr lang="en-US" altLang="zh-CN" sz="1600" dirty="0"/>
              <a:t>Confirm that all inverters are online in the monitoring platform.</a:t>
            </a:r>
            <a:endParaRPr kumimoji="1" lang="en-US" altLang="zh-CN" sz="1600" dirty="0"/>
          </a:p>
          <a:p>
            <a:pPr marL="342900" indent="-342900">
              <a:lnSpc>
                <a:spcPts val="2780"/>
              </a:lnSpc>
              <a:buFont typeface="+mj-lt"/>
              <a:buAutoNum type="arabicPeriod"/>
            </a:pPr>
            <a:r>
              <a:rPr lang="en-US" altLang="zh-CN" sz="1600" dirty="0"/>
              <a:t>Set the necessary parameters of the master inverter via APP or screen, such as safety code, export limit, RRCR, etc.</a:t>
            </a:r>
            <a:endParaRPr kumimoji="1" lang="en-US" altLang="zh-CN" sz="1600" dirty="0"/>
          </a:p>
          <a:p>
            <a:pPr marL="342900" indent="-342900">
              <a:lnSpc>
                <a:spcPts val="2780"/>
              </a:lnSpc>
              <a:buFont typeface="+mj-lt"/>
              <a:buAutoNum type="arabicPeriod"/>
            </a:pPr>
            <a:r>
              <a:rPr lang="en-US" altLang="zh-CN" sz="1600" dirty="0"/>
              <a:t>All inverters are connected to the power grid, batteries and PV to make sure that the system can run normally.</a:t>
            </a:r>
            <a:endParaRPr kumimoji="1" lang="en-US" altLang="zh-CN" sz="1600" dirty="0"/>
          </a:p>
          <a:p>
            <a:pPr marL="342900" indent="-342900">
              <a:lnSpc>
                <a:spcPts val="2780"/>
              </a:lnSpc>
              <a:buFont typeface="+mj-lt"/>
              <a:buAutoNum type="arabicPeriod"/>
            </a:pPr>
            <a:r>
              <a:rPr lang="en-US" altLang="zh-CN" sz="1600" dirty="0"/>
              <a:t>When the parallel system runs properly, turn on the loads connected to the backup side. </a:t>
            </a:r>
            <a:endParaRPr kumimoji="1" lang="en-US" altLang="zh-CN" sz="1600" dirty="0"/>
          </a:p>
        </p:txBody>
      </p:sp>
      <p:sp>
        <p:nvSpPr>
          <p:cNvPr id="2" name="文本框 1"/>
          <p:cNvSpPr txBox="1"/>
          <p:nvPr/>
        </p:nvSpPr>
        <p:spPr>
          <a:xfrm>
            <a:off x="479425" y="296691"/>
            <a:ext cx="6564618"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System-Operation Procedures</a:t>
            </a:r>
            <a:endParaRPr kumimoji="1" lang="zh-CN" altLang="en-US" sz="2800" b="1" dirty="0">
              <a:solidFill>
                <a:schemeClr val="tx1">
                  <a:lumMod val="65000"/>
                  <a:lumOff val="35000"/>
                </a:schemeClr>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51557" y="1298710"/>
            <a:ext cx="5273419" cy="5104387"/>
            <a:chOff x="1171607" y="1344346"/>
            <a:chExt cx="5273419" cy="5104387"/>
          </a:xfrm>
        </p:grpSpPr>
        <p:sp>
          <p:nvSpPr>
            <p:cNvPr id="8" name="矩形 7"/>
            <p:cNvSpPr/>
            <p:nvPr/>
          </p:nvSpPr>
          <p:spPr>
            <a:xfrm>
              <a:off x="1171608" y="1344346"/>
              <a:ext cx="1327300" cy="431480"/>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zh-CN" altLang="zh-CN" sz="1200" b="1" dirty="0">
                  <a:solidFill>
                    <a:schemeClr val="tx1"/>
                  </a:solidFill>
                </a:rPr>
                <a:t>Advanced</a:t>
              </a:r>
              <a:endParaRPr lang="zh-CN" altLang="zh-CN" sz="1200" b="1" dirty="0">
                <a:solidFill>
                  <a:schemeClr val="tx1"/>
                </a:solidFill>
              </a:endParaRPr>
            </a:p>
            <a:p>
              <a:pPr algn="ctr"/>
              <a:r>
                <a:rPr lang="zh-CN" altLang="zh-CN" sz="1200" b="1" dirty="0">
                  <a:solidFill>
                    <a:schemeClr val="tx1"/>
                  </a:solidFill>
                </a:rPr>
                <a:t>Settings</a:t>
              </a:r>
              <a:endParaRPr lang="zh-CN" altLang="en-US" sz="1200" b="1" dirty="0">
                <a:solidFill>
                  <a:schemeClr val="tx1"/>
                </a:solidFill>
              </a:endParaRPr>
            </a:p>
          </p:txBody>
        </p:sp>
        <p:sp>
          <p:nvSpPr>
            <p:cNvPr id="9" name="矩形 8"/>
            <p:cNvSpPr/>
            <p:nvPr/>
          </p:nvSpPr>
          <p:spPr>
            <a:xfrm>
              <a:off x="1171607" y="2638067"/>
              <a:ext cx="1327302" cy="431480"/>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err="1"/>
                <a:t>InPut</a:t>
              </a:r>
              <a:r>
                <a:rPr lang="en-US" altLang="zh-CN" sz="1200" dirty="0"/>
                <a:t> Password</a:t>
              </a:r>
              <a:endParaRPr lang="en-US" altLang="zh-CN" sz="1200" dirty="0"/>
            </a:p>
            <a:p>
              <a:pPr algn="ctr"/>
              <a:r>
                <a:rPr lang="en-US" altLang="zh-CN" sz="1200" dirty="0"/>
                <a:t>1000</a:t>
              </a:r>
              <a:endParaRPr lang="zh-CN" altLang="en-US" sz="1200" dirty="0"/>
            </a:p>
          </p:txBody>
        </p:sp>
        <p:sp>
          <p:nvSpPr>
            <p:cNvPr id="10" name="矩形 9"/>
            <p:cNvSpPr/>
            <p:nvPr/>
          </p:nvSpPr>
          <p:spPr>
            <a:xfrm>
              <a:off x="1174240" y="3972571"/>
              <a:ext cx="1322037" cy="431480"/>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a:solidFill>
                    <a:schemeClr val="tx1"/>
                  </a:solidFill>
                </a:rPr>
                <a:t>Verify OK</a:t>
              </a:r>
              <a:endParaRPr lang="en-US" altLang="zh-CN" sz="1200" dirty="0">
                <a:solidFill>
                  <a:schemeClr val="tx1"/>
                </a:solidFill>
              </a:endParaRPr>
            </a:p>
          </p:txBody>
        </p:sp>
        <p:sp>
          <p:nvSpPr>
            <p:cNvPr id="11" name="矩形 10"/>
            <p:cNvSpPr/>
            <p:nvPr/>
          </p:nvSpPr>
          <p:spPr>
            <a:xfrm>
              <a:off x="3246214" y="3102048"/>
              <a:ext cx="1322034" cy="431480"/>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a:solidFill>
                    <a:schemeClr val="tx1"/>
                  </a:solidFill>
                </a:rPr>
                <a:t>Verify Fail</a:t>
              </a:r>
              <a:endParaRPr lang="en-US" altLang="zh-CN" sz="1200" dirty="0">
                <a:solidFill>
                  <a:schemeClr val="tx1"/>
                </a:solidFill>
              </a:endParaRPr>
            </a:p>
          </p:txBody>
        </p:sp>
        <p:sp>
          <p:nvSpPr>
            <p:cNvPr id="12" name="矩形 11"/>
            <p:cNvSpPr/>
            <p:nvPr/>
          </p:nvSpPr>
          <p:spPr>
            <a:xfrm>
              <a:off x="1174702" y="5767990"/>
              <a:ext cx="1321112" cy="589901"/>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a:t>&lt;Advanced&gt;</a:t>
              </a:r>
              <a:endParaRPr lang="en-US" altLang="zh-CN" sz="1200" dirty="0"/>
            </a:p>
            <a:p>
              <a:pPr algn="ctr"/>
              <a:r>
                <a:rPr lang="en-US" altLang="zh-CN" sz="1200" dirty="0"/>
                <a:t>Multi-INV Role</a:t>
              </a:r>
              <a:endParaRPr lang="en-US" altLang="zh-CN" sz="1200" dirty="0"/>
            </a:p>
            <a:p>
              <a:pPr algn="ctr"/>
              <a:r>
                <a:rPr lang="en-US" altLang="zh-CN" sz="1200" dirty="0"/>
                <a:t>Slave</a:t>
              </a:r>
              <a:endParaRPr lang="zh-CN" altLang="en-US" sz="1200" dirty="0"/>
            </a:p>
          </p:txBody>
        </p:sp>
        <p:sp>
          <p:nvSpPr>
            <p:cNvPr id="13" name="矩形 12"/>
            <p:cNvSpPr/>
            <p:nvPr/>
          </p:nvSpPr>
          <p:spPr>
            <a:xfrm>
              <a:off x="3161968" y="5767990"/>
              <a:ext cx="1316769" cy="589901"/>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a:t>&lt;Advanced&gt;</a:t>
              </a:r>
              <a:endParaRPr lang="en-US" altLang="zh-CN" sz="1200" dirty="0"/>
            </a:p>
            <a:p>
              <a:pPr algn="ctr"/>
              <a:r>
                <a:rPr lang="en-US" altLang="zh-CN" sz="1200" dirty="0"/>
                <a:t>Multi-INV Role</a:t>
              </a:r>
              <a:endParaRPr lang="en-US" altLang="zh-CN" sz="1200" dirty="0"/>
            </a:p>
            <a:p>
              <a:pPr algn="ctr"/>
              <a:r>
                <a:rPr lang="en-US" altLang="zh-CN" sz="1200" b="1" dirty="0"/>
                <a:t>Slave</a:t>
              </a:r>
              <a:endParaRPr lang="zh-CN" altLang="en-US" sz="1200" b="1" dirty="0"/>
            </a:p>
          </p:txBody>
        </p:sp>
        <p:sp>
          <p:nvSpPr>
            <p:cNvPr id="14" name="矩形 13"/>
            <p:cNvSpPr/>
            <p:nvPr/>
          </p:nvSpPr>
          <p:spPr>
            <a:xfrm>
              <a:off x="5128260" y="5767990"/>
              <a:ext cx="1316766" cy="589901"/>
            </a:xfrm>
            <a:prstGeom prst="rect">
              <a:avLst/>
            </a:prstGeom>
            <a:solidFill>
              <a:srgbClr val="DBEEF3"/>
            </a:solidFill>
            <a:ln w="9525">
              <a:solidFill>
                <a:srgbClr val="76D6FF"/>
              </a:solidFill>
              <a:miter lim="800000"/>
            </a:ln>
          </p:spPr>
          <p:txBody>
            <a:bodyPr vert="horz" wrap="square" lIns="91440" tIns="45720" rIns="91440" bIns="45720" numCol="1" anchor="ctr" anchorCtr="1" compatLnSpc="1"/>
            <a:lstStyle/>
            <a:p>
              <a:pPr algn="ctr"/>
              <a:r>
                <a:rPr lang="en-US" altLang="zh-CN" sz="1200" dirty="0"/>
                <a:t>&lt;Advanced&gt;</a:t>
              </a:r>
              <a:endParaRPr lang="en-US" altLang="zh-CN" sz="1200" dirty="0"/>
            </a:p>
            <a:p>
              <a:pPr algn="ctr"/>
              <a:r>
                <a:rPr lang="en-US" altLang="zh-CN" sz="1200" dirty="0"/>
                <a:t>Multi-INV Role</a:t>
              </a:r>
              <a:endParaRPr lang="en-US" altLang="zh-CN" sz="1200" dirty="0"/>
            </a:p>
            <a:p>
              <a:pPr algn="ctr"/>
              <a:r>
                <a:rPr lang="en-US" altLang="zh-CN" sz="1200" b="1" dirty="0"/>
                <a:t>Master</a:t>
              </a:r>
              <a:endParaRPr lang="en-US" altLang="zh-CN" sz="1200" b="1" dirty="0"/>
            </a:p>
          </p:txBody>
        </p:sp>
        <p:cxnSp>
          <p:nvCxnSpPr>
            <p:cNvPr id="16" name="直接箭头连接符 15"/>
            <p:cNvCxnSpPr>
              <a:stCxn id="8" idx="2"/>
              <a:endCxn id="9" idx="0"/>
            </p:cNvCxnSpPr>
            <p:nvPr/>
          </p:nvCxnSpPr>
          <p:spPr>
            <a:xfrm>
              <a:off x="1835258" y="1775826"/>
              <a:ext cx="0" cy="862241"/>
            </a:xfrm>
            <a:prstGeom prst="straightConnector1">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17" name="直接箭头连接符 16"/>
            <p:cNvCxnSpPr>
              <a:stCxn id="9" idx="2"/>
              <a:endCxn id="10" idx="0"/>
            </p:cNvCxnSpPr>
            <p:nvPr/>
          </p:nvCxnSpPr>
          <p:spPr>
            <a:xfrm>
              <a:off x="1835258" y="3069547"/>
              <a:ext cx="1" cy="903024"/>
            </a:xfrm>
            <a:prstGeom prst="straightConnector1">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20" name="直接箭头连接符 19"/>
            <p:cNvCxnSpPr>
              <a:stCxn id="10" idx="2"/>
              <a:endCxn id="12" idx="0"/>
            </p:cNvCxnSpPr>
            <p:nvPr/>
          </p:nvCxnSpPr>
          <p:spPr>
            <a:xfrm flipH="1">
              <a:off x="1835258" y="4404051"/>
              <a:ext cx="1" cy="1363939"/>
            </a:xfrm>
            <a:prstGeom prst="straightConnector1">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25" name="连接符: 肘形 24"/>
            <p:cNvCxnSpPr>
              <a:stCxn id="9" idx="2"/>
              <a:endCxn id="11" idx="1"/>
            </p:cNvCxnSpPr>
            <p:nvPr/>
          </p:nvCxnSpPr>
          <p:spPr>
            <a:xfrm rot="16200000" flipH="1">
              <a:off x="2416616" y="2488189"/>
              <a:ext cx="248241" cy="1410956"/>
            </a:xfrm>
            <a:prstGeom prst="bentConnector2">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28" name="连接符: 肘形 27"/>
            <p:cNvCxnSpPr>
              <a:stCxn id="11" idx="0"/>
              <a:endCxn id="9" idx="3"/>
            </p:cNvCxnSpPr>
            <p:nvPr/>
          </p:nvCxnSpPr>
          <p:spPr>
            <a:xfrm rot="16200000" flipV="1">
              <a:off x="3078950" y="2273767"/>
              <a:ext cx="248241" cy="1408322"/>
            </a:xfrm>
            <a:prstGeom prst="bentConnector2">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47" name="直接箭头连接符 46"/>
            <p:cNvCxnSpPr>
              <a:stCxn id="12" idx="3"/>
              <a:endCxn id="13" idx="1"/>
            </p:cNvCxnSpPr>
            <p:nvPr/>
          </p:nvCxnSpPr>
          <p:spPr>
            <a:xfrm>
              <a:off x="2495814" y="6062941"/>
              <a:ext cx="666154" cy="0"/>
            </a:xfrm>
            <a:prstGeom prst="straightConnector1">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cxnSp>
          <p:nvCxnSpPr>
            <p:cNvPr id="50" name="直接箭头连接符 49"/>
            <p:cNvCxnSpPr>
              <a:stCxn id="13" idx="3"/>
              <a:endCxn id="14" idx="1"/>
            </p:cNvCxnSpPr>
            <p:nvPr/>
          </p:nvCxnSpPr>
          <p:spPr>
            <a:xfrm>
              <a:off x="4478737" y="6062941"/>
              <a:ext cx="649523" cy="0"/>
            </a:xfrm>
            <a:prstGeom prst="straightConnector1">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sp>
          <p:nvSpPr>
            <p:cNvPr id="53" name="文本框 52"/>
            <p:cNvSpPr txBox="1"/>
            <p:nvPr/>
          </p:nvSpPr>
          <p:spPr>
            <a:xfrm>
              <a:off x="1795703" y="2035062"/>
              <a:ext cx="369012" cy="307777"/>
            </a:xfrm>
            <a:prstGeom prst="rect">
              <a:avLst/>
            </a:prstGeom>
            <a:noFill/>
          </p:spPr>
          <p:txBody>
            <a:bodyPr wrap="none" rtlCol="0">
              <a:spAutoFit/>
            </a:bodyPr>
            <a:lstStyle/>
            <a:p>
              <a:r>
                <a:rPr lang="en-US" altLang="zh-CN" sz="1400" dirty="0"/>
                <a:t>1s</a:t>
              </a:r>
              <a:endParaRPr lang="zh-CN" altLang="en-US" sz="1400" dirty="0"/>
            </a:p>
          </p:txBody>
        </p:sp>
        <p:sp>
          <p:nvSpPr>
            <p:cNvPr id="54" name="文本框 53"/>
            <p:cNvSpPr txBox="1"/>
            <p:nvPr/>
          </p:nvSpPr>
          <p:spPr>
            <a:xfrm>
              <a:off x="2622904" y="6106031"/>
              <a:ext cx="369012" cy="307777"/>
            </a:xfrm>
            <a:prstGeom prst="rect">
              <a:avLst/>
            </a:prstGeom>
            <a:noFill/>
          </p:spPr>
          <p:txBody>
            <a:bodyPr wrap="none" rtlCol="0">
              <a:spAutoFit/>
            </a:bodyPr>
            <a:lstStyle/>
            <a:p>
              <a:r>
                <a:rPr lang="en-US" altLang="zh-CN" sz="1400" dirty="0"/>
                <a:t>1s</a:t>
              </a:r>
              <a:endParaRPr lang="zh-CN" altLang="en-US" sz="1400" dirty="0"/>
            </a:p>
          </p:txBody>
        </p:sp>
        <p:sp>
          <p:nvSpPr>
            <p:cNvPr id="55" name="文本框 54"/>
            <p:cNvSpPr txBox="1"/>
            <p:nvPr/>
          </p:nvSpPr>
          <p:spPr>
            <a:xfrm>
              <a:off x="4636784" y="6140956"/>
              <a:ext cx="369012" cy="307777"/>
            </a:xfrm>
            <a:prstGeom prst="rect">
              <a:avLst/>
            </a:prstGeom>
            <a:noFill/>
          </p:spPr>
          <p:txBody>
            <a:bodyPr wrap="none" rtlCol="0">
              <a:spAutoFit/>
            </a:bodyPr>
            <a:lstStyle/>
            <a:p>
              <a:r>
                <a:rPr lang="en-US" altLang="zh-CN" sz="1400" dirty="0"/>
                <a:t>1s</a:t>
              </a:r>
              <a:endParaRPr lang="zh-CN" altLang="en-US" sz="1400" dirty="0"/>
            </a:p>
          </p:txBody>
        </p:sp>
        <p:cxnSp>
          <p:nvCxnSpPr>
            <p:cNvPr id="56" name="连接符: 肘形 55"/>
            <p:cNvCxnSpPr>
              <a:stCxn id="14" idx="0"/>
              <a:endCxn id="13" idx="0"/>
            </p:cNvCxnSpPr>
            <p:nvPr/>
          </p:nvCxnSpPr>
          <p:spPr>
            <a:xfrm rot="16200000" flipV="1">
              <a:off x="4803498" y="4784845"/>
              <a:ext cx="12700" cy="1966290"/>
            </a:xfrm>
            <a:prstGeom prst="bentConnector3">
              <a:avLst>
                <a:gd name="adj1" fmla="val 1800000"/>
              </a:avLst>
            </a:prstGeom>
            <a:ln w="19050">
              <a:solidFill>
                <a:schemeClr val="tx1"/>
              </a:solidFill>
              <a:tailEnd type="triangle" w="lg" len="lg"/>
            </a:ln>
          </p:spPr>
          <p:style>
            <a:lnRef idx="2">
              <a:schemeClr val="accent5"/>
            </a:lnRef>
            <a:fillRef idx="0">
              <a:schemeClr val="accent5"/>
            </a:fillRef>
            <a:effectRef idx="1">
              <a:schemeClr val="accent5"/>
            </a:effectRef>
            <a:fontRef idx="minor">
              <a:schemeClr val="tx1"/>
            </a:fontRef>
          </p:style>
        </p:cxnSp>
        <p:sp>
          <p:nvSpPr>
            <p:cNvPr id="59" name="文本框 58"/>
            <p:cNvSpPr txBox="1"/>
            <p:nvPr/>
          </p:nvSpPr>
          <p:spPr>
            <a:xfrm>
              <a:off x="4646186" y="5260967"/>
              <a:ext cx="369012" cy="307777"/>
            </a:xfrm>
            <a:prstGeom prst="rect">
              <a:avLst/>
            </a:prstGeom>
            <a:noFill/>
          </p:spPr>
          <p:txBody>
            <a:bodyPr wrap="none" rtlCol="0">
              <a:spAutoFit/>
            </a:bodyPr>
            <a:lstStyle/>
            <a:p>
              <a:r>
                <a:rPr lang="en-US" altLang="zh-CN" sz="1400" dirty="0"/>
                <a:t>1s</a:t>
              </a:r>
              <a:endParaRPr lang="zh-CN" altLang="en-US" sz="1400" dirty="0"/>
            </a:p>
          </p:txBody>
        </p:sp>
        <p:sp>
          <p:nvSpPr>
            <p:cNvPr id="60" name="文本框 59"/>
            <p:cNvSpPr txBox="1"/>
            <p:nvPr/>
          </p:nvSpPr>
          <p:spPr>
            <a:xfrm>
              <a:off x="3047678" y="2528408"/>
              <a:ext cx="564578" cy="307777"/>
            </a:xfrm>
            <a:prstGeom prst="rect">
              <a:avLst/>
            </a:prstGeom>
            <a:noFill/>
          </p:spPr>
          <p:txBody>
            <a:bodyPr wrap="none" rtlCol="0">
              <a:spAutoFit/>
            </a:bodyPr>
            <a:lstStyle/>
            <a:p>
              <a:r>
                <a:rPr lang="en-US" altLang="zh-CN" sz="1400" dirty="0"/>
                <a:t>Wait</a:t>
              </a:r>
              <a:endParaRPr lang="en-US" altLang="zh-CN" sz="1400" dirty="0"/>
            </a:p>
          </p:txBody>
        </p:sp>
        <p:sp>
          <p:nvSpPr>
            <p:cNvPr id="61" name="文本框 60"/>
            <p:cNvSpPr txBox="1"/>
            <p:nvPr/>
          </p:nvSpPr>
          <p:spPr>
            <a:xfrm>
              <a:off x="1208324" y="3298191"/>
              <a:ext cx="564578" cy="307777"/>
            </a:xfrm>
            <a:prstGeom prst="rect">
              <a:avLst/>
            </a:prstGeom>
            <a:noFill/>
          </p:spPr>
          <p:txBody>
            <a:bodyPr wrap="none" rtlCol="0">
              <a:spAutoFit/>
            </a:bodyPr>
            <a:lstStyle/>
            <a:p>
              <a:r>
                <a:rPr lang="en-US" altLang="zh-CN" sz="1400" dirty="0"/>
                <a:t>Wait</a:t>
              </a:r>
              <a:endParaRPr lang="en-US" altLang="zh-CN" sz="1400" dirty="0"/>
            </a:p>
          </p:txBody>
        </p:sp>
        <p:sp>
          <p:nvSpPr>
            <p:cNvPr id="62" name="文本框 61"/>
            <p:cNvSpPr txBox="1"/>
            <p:nvPr/>
          </p:nvSpPr>
          <p:spPr>
            <a:xfrm>
              <a:off x="1796918" y="3559541"/>
              <a:ext cx="793807" cy="307777"/>
            </a:xfrm>
            <a:prstGeom prst="rect">
              <a:avLst/>
            </a:prstGeom>
            <a:noFill/>
          </p:spPr>
          <p:txBody>
            <a:bodyPr wrap="none" rtlCol="0">
              <a:spAutoFit/>
            </a:bodyPr>
            <a:lstStyle/>
            <a:p>
              <a:r>
                <a:rPr lang="en-US" altLang="zh-CN" sz="1400" dirty="0"/>
                <a:t>Correct</a:t>
              </a:r>
              <a:endParaRPr lang="en-US" altLang="zh-CN" sz="1400" dirty="0"/>
            </a:p>
          </p:txBody>
        </p:sp>
        <p:sp>
          <p:nvSpPr>
            <p:cNvPr id="1024" name="文本框 1023"/>
            <p:cNvSpPr txBox="1"/>
            <p:nvPr/>
          </p:nvSpPr>
          <p:spPr>
            <a:xfrm>
              <a:off x="2042588" y="3291087"/>
              <a:ext cx="915635" cy="307777"/>
            </a:xfrm>
            <a:prstGeom prst="rect">
              <a:avLst/>
            </a:prstGeom>
            <a:noFill/>
          </p:spPr>
          <p:txBody>
            <a:bodyPr wrap="none" rtlCol="0">
              <a:spAutoFit/>
            </a:bodyPr>
            <a:lstStyle>
              <a:defPPr>
                <a:defRPr lang="zh-CN"/>
              </a:defPPr>
              <a:lvl1pPr>
                <a:defRPr sz="1400"/>
              </a:lvl1pPr>
            </a:lstStyle>
            <a:p>
              <a:r>
                <a:rPr lang="en-US" altLang="zh-CN" dirty="0"/>
                <a:t>Incorrect</a:t>
              </a:r>
              <a:endParaRPr lang="en-US" altLang="zh-CN" dirty="0"/>
            </a:p>
          </p:txBody>
        </p:sp>
        <p:sp>
          <p:nvSpPr>
            <p:cNvPr id="1025" name="文本框 1024"/>
            <p:cNvSpPr txBox="1"/>
            <p:nvPr/>
          </p:nvSpPr>
          <p:spPr>
            <a:xfrm>
              <a:off x="1795703" y="4608202"/>
              <a:ext cx="369012" cy="954107"/>
            </a:xfrm>
            <a:prstGeom prst="rect">
              <a:avLst/>
            </a:prstGeom>
            <a:noFill/>
          </p:spPr>
          <p:txBody>
            <a:bodyPr wrap="none" rtlCol="0">
              <a:spAutoFit/>
            </a:bodyPr>
            <a:lstStyle/>
            <a:p>
              <a:r>
                <a:rPr lang="en-US" altLang="zh-CN" sz="1400" dirty="0"/>
                <a:t>1s</a:t>
              </a:r>
              <a:endParaRPr lang="en-US" altLang="zh-CN" sz="1400" dirty="0"/>
            </a:p>
            <a:p>
              <a:r>
                <a:rPr lang="en-US" altLang="zh-CN" sz="1400" dirty="0"/>
                <a:t>…</a:t>
              </a:r>
              <a:endParaRPr lang="en-US" altLang="zh-CN" sz="1400" dirty="0"/>
            </a:p>
            <a:p>
              <a:endParaRPr lang="en-US" altLang="zh-CN" sz="1400" dirty="0"/>
            </a:p>
            <a:p>
              <a:r>
                <a:rPr lang="en-US" altLang="zh-CN" sz="1400" dirty="0"/>
                <a:t>1s</a:t>
              </a:r>
              <a:endParaRPr lang="en-US" altLang="zh-CN" sz="1400" dirty="0"/>
            </a:p>
          </p:txBody>
        </p:sp>
      </p:grpSp>
      <p:sp>
        <p:nvSpPr>
          <p:cNvPr id="2" name="文本框 1"/>
          <p:cNvSpPr txBox="1"/>
          <p:nvPr/>
        </p:nvSpPr>
        <p:spPr>
          <a:xfrm>
            <a:off x="479425" y="296691"/>
            <a:ext cx="6349815"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System-Inverter</a:t>
            </a:r>
            <a:r>
              <a:rPr kumimoji="1" lang="zh-CN" altLang="en-US" sz="2800" b="1" dirty="0">
                <a:solidFill>
                  <a:schemeClr val="tx1">
                    <a:lumMod val="65000"/>
                    <a:lumOff val="35000"/>
                  </a:schemeClr>
                </a:solidFill>
                <a:latin typeface="+mj-lt"/>
              </a:rPr>
              <a:t> </a:t>
            </a:r>
            <a:r>
              <a:rPr kumimoji="1" lang="en-US" altLang="zh-CN" sz="2800" b="1" dirty="0">
                <a:solidFill>
                  <a:schemeClr val="tx1">
                    <a:lumMod val="65000"/>
                    <a:lumOff val="35000"/>
                  </a:schemeClr>
                </a:solidFill>
                <a:latin typeface="+mj-lt"/>
              </a:rPr>
              <a:t>Role Setting</a:t>
            </a:r>
            <a:endParaRPr kumimoji="1" lang="zh-CN" altLang="en-US" sz="2800" b="1" dirty="0">
              <a:solidFill>
                <a:schemeClr val="tx1">
                  <a:lumMod val="65000"/>
                  <a:lumOff val="35000"/>
                </a:schemeClr>
              </a:solidFill>
              <a:latin typeface="+mj-lt"/>
            </a:endParaRPr>
          </a:p>
        </p:txBody>
      </p:sp>
      <p:grpSp>
        <p:nvGrpSpPr>
          <p:cNvPr id="18" name="组合 17"/>
          <p:cNvGrpSpPr/>
          <p:nvPr/>
        </p:nvGrpSpPr>
        <p:grpSpPr>
          <a:xfrm>
            <a:off x="4357065" y="1340589"/>
            <a:ext cx="2577679" cy="1439484"/>
            <a:chOff x="1541809" y="3891983"/>
            <a:chExt cx="3761122" cy="2100368"/>
          </a:xfrm>
          <a:effectLst>
            <a:outerShdw blurRad="165100" dist="63500" dir="10800000" algn="r" rotWithShape="0">
              <a:prstClr val="black">
                <a:alpha val="14857"/>
              </a:prstClr>
            </a:outerShdw>
          </a:effectLst>
        </p:grpSpPr>
        <p:sp>
          <p:nvSpPr>
            <p:cNvPr id="19" name="圆角矩形 18"/>
            <p:cNvSpPr/>
            <p:nvPr/>
          </p:nvSpPr>
          <p:spPr>
            <a:xfrm>
              <a:off x="1541809" y="3891983"/>
              <a:ext cx="3761122" cy="2100368"/>
            </a:xfrm>
            <a:prstGeom prst="roundRect">
              <a:avLst>
                <a:gd name="adj" fmla="val 709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21" name="图片 20"/>
            <p:cNvPicPr>
              <a:picLocks noChangeAspect="1"/>
            </p:cNvPicPr>
            <p:nvPr/>
          </p:nvPicPr>
          <p:blipFill rotWithShape="1">
            <a:blip r:embed="rId1"/>
            <a:srcRect l="2665" t="5690" r="3860" b="7031"/>
            <a:stretch>
              <a:fillRect/>
            </a:stretch>
          </p:blipFill>
          <p:spPr>
            <a:xfrm>
              <a:off x="1643448" y="4025580"/>
              <a:ext cx="3515727" cy="1833173"/>
            </a:xfrm>
            <a:prstGeom prst="roundRect">
              <a:avLst>
                <a:gd name="adj" fmla="val 579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grpSp>
      <p:sp>
        <p:nvSpPr>
          <p:cNvPr id="22" name="文本框 62"/>
          <p:cNvSpPr txBox="1"/>
          <p:nvPr/>
        </p:nvSpPr>
        <p:spPr>
          <a:xfrm>
            <a:off x="4888287" y="1494712"/>
            <a:ext cx="1568058" cy="115826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&lt;Advanced&gt;</a:t>
            </a:r>
            <a:endParaRPr kumimoji="1" lang="en-US" altLang="zh-CN" sz="1600" dirty="0">
              <a:solidFill>
                <a:srgbClr val="00E9F0"/>
              </a:solidFill>
              <a:effectLst>
                <a:outerShdw blurRad="63500" sx="102000" sy="102000" algn="ctr" rotWithShape="0">
                  <a:schemeClr val="bg1">
                    <a:alpha val="18000"/>
                  </a:schemeClr>
                </a:outerShdw>
              </a:effectLst>
            </a:endParaRPr>
          </a:p>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Multi-INV Role</a:t>
            </a:r>
            <a:endParaRPr kumimoji="1" lang="en-US" altLang="zh-CN" sz="1600" dirty="0">
              <a:solidFill>
                <a:srgbClr val="00E9F0"/>
              </a:solidFill>
              <a:effectLst>
                <a:outerShdw blurRad="63500" sx="102000" sy="102000" algn="ctr" rotWithShape="0">
                  <a:schemeClr val="bg1">
                    <a:alpha val="18000"/>
                  </a:schemeClr>
                </a:outerShdw>
              </a:effectLst>
            </a:endParaRPr>
          </a:p>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Master</a:t>
            </a:r>
            <a:endParaRPr kumimoji="1" lang="zh-CN" altLang="en-US" sz="1600" dirty="0">
              <a:solidFill>
                <a:srgbClr val="00E9F0"/>
              </a:solidFill>
              <a:effectLst>
                <a:outerShdw blurRad="63500" sx="102000" sy="102000" algn="ctr" rotWithShape="0">
                  <a:schemeClr val="bg1">
                    <a:alpha val="18000"/>
                  </a:schemeClr>
                </a:outerShdw>
              </a:effectLst>
            </a:endParaRPr>
          </a:p>
        </p:txBody>
      </p:sp>
      <p:grpSp>
        <p:nvGrpSpPr>
          <p:cNvPr id="30" name="组合 29"/>
          <p:cNvGrpSpPr/>
          <p:nvPr/>
        </p:nvGrpSpPr>
        <p:grpSpPr>
          <a:xfrm>
            <a:off x="4360844" y="1349513"/>
            <a:ext cx="7446311" cy="5071225"/>
            <a:chOff x="9010912" y="-333604"/>
            <a:chExt cx="7446311" cy="5071225"/>
          </a:xfrm>
        </p:grpSpPr>
        <p:grpSp>
          <p:nvGrpSpPr>
            <p:cNvPr id="23" name="组合 22"/>
            <p:cNvGrpSpPr/>
            <p:nvPr/>
          </p:nvGrpSpPr>
          <p:grpSpPr>
            <a:xfrm>
              <a:off x="9010912" y="-333604"/>
              <a:ext cx="7446311" cy="5071225"/>
              <a:chOff x="1360905" y="1340818"/>
              <a:chExt cx="10865000" cy="7399486"/>
            </a:xfrm>
            <a:effectLst>
              <a:outerShdw blurRad="165100" dist="63500" dir="10800000" algn="r" rotWithShape="0">
                <a:prstClr val="black">
                  <a:alpha val="14857"/>
                </a:prstClr>
              </a:outerShdw>
            </a:effectLst>
          </p:grpSpPr>
          <p:sp>
            <p:nvSpPr>
              <p:cNvPr id="24" name="圆角矩形 23"/>
              <p:cNvSpPr/>
              <p:nvPr/>
            </p:nvSpPr>
            <p:spPr>
              <a:xfrm>
                <a:off x="1360905" y="3891984"/>
                <a:ext cx="3761122" cy="2100369"/>
              </a:xfrm>
              <a:prstGeom prst="roundRect">
                <a:avLst>
                  <a:gd name="adj" fmla="val 709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26" name="图片 25"/>
              <p:cNvPicPr>
                <a:picLocks noChangeAspect="1"/>
              </p:cNvPicPr>
              <p:nvPr/>
            </p:nvPicPr>
            <p:blipFill rotWithShape="1">
              <a:blip r:embed="rId1"/>
              <a:srcRect l="2665" t="5690" r="3860" b="7031"/>
              <a:stretch>
                <a:fillRect/>
              </a:stretch>
            </p:blipFill>
            <p:spPr>
              <a:xfrm>
                <a:off x="1462542" y="4025580"/>
                <a:ext cx="3515727" cy="1833173"/>
              </a:xfrm>
              <a:prstGeom prst="roundRect">
                <a:avLst>
                  <a:gd name="adj" fmla="val 579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35" name="圆角矩形 34"/>
              <p:cNvSpPr/>
              <p:nvPr/>
            </p:nvSpPr>
            <p:spPr>
              <a:xfrm>
                <a:off x="5347258" y="1346326"/>
                <a:ext cx="3417160" cy="7393978"/>
              </a:xfrm>
              <a:prstGeom prst="roundRect">
                <a:avLst>
                  <a:gd name="adj" fmla="val 709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39" name="圆角矩形 38"/>
              <p:cNvSpPr/>
              <p:nvPr/>
            </p:nvSpPr>
            <p:spPr>
              <a:xfrm>
                <a:off x="8808745" y="1340818"/>
                <a:ext cx="3417160" cy="7393978"/>
              </a:xfrm>
              <a:prstGeom prst="roundRect">
                <a:avLst>
                  <a:gd name="adj" fmla="val 709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grpSp>
        <p:sp>
          <p:nvSpPr>
            <p:cNvPr id="27" name="文本框 62"/>
            <p:cNvSpPr txBox="1"/>
            <p:nvPr/>
          </p:nvSpPr>
          <p:spPr>
            <a:xfrm>
              <a:off x="9527443" y="1553368"/>
              <a:ext cx="1568058" cy="115826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&lt;Advanced&gt;</a:t>
              </a:r>
              <a:endParaRPr kumimoji="1" lang="en-US" altLang="zh-CN" sz="1600" dirty="0">
                <a:solidFill>
                  <a:srgbClr val="00E9F0"/>
                </a:solidFill>
                <a:effectLst>
                  <a:outerShdw blurRad="63500" sx="102000" sy="102000" algn="ctr" rotWithShape="0">
                    <a:schemeClr val="bg1">
                      <a:alpha val="18000"/>
                    </a:schemeClr>
                  </a:outerShdw>
                </a:effectLst>
              </a:endParaRPr>
            </a:p>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Multi-INV Role</a:t>
              </a:r>
              <a:endParaRPr kumimoji="1" lang="en-US" altLang="zh-CN" sz="1600" dirty="0">
                <a:solidFill>
                  <a:srgbClr val="00E9F0"/>
                </a:solidFill>
                <a:effectLst>
                  <a:outerShdw blurRad="63500" sx="102000" sy="102000" algn="ctr" rotWithShape="0">
                    <a:schemeClr val="bg1">
                      <a:alpha val="18000"/>
                    </a:schemeClr>
                  </a:outerShdw>
                </a:effectLst>
              </a:endParaRPr>
            </a:p>
            <a:p>
              <a:pPr algn="ctr">
                <a:lnSpc>
                  <a:spcPct val="150000"/>
                </a:lnSpc>
              </a:pPr>
              <a:r>
                <a:rPr kumimoji="1" lang="en-US" altLang="zh-CN" sz="1600" dirty="0">
                  <a:solidFill>
                    <a:srgbClr val="00E9F0"/>
                  </a:solidFill>
                  <a:effectLst>
                    <a:outerShdw blurRad="63500" sx="102000" sy="102000" algn="ctr" rotWithShape="0">
                      <a:schemeClr val="bg1">
                        <a:alpha val="18000"/>
                      </a:schemeClr>
                    </a:outerShdw>
                  </a:effectLst>
                </a:rPr>
                <a:t>Slave</a:t>
              </a:r>
              <a:endParaRPr kumimoji="1" lang="zh-CN" altLang="en-US" sz="1600" dirty="0">
                <a:solidFill>
                  <a:srgbClr val="00E9F0"/>
                </a:solidFill>
                <a:effectLst>
                  <a:outerShdw blurRad="63500" sx="102000" sy="102000" algn="ctr" rotWithShape="0">
                    <a:schemeClr val="bg1">
                      <a:alpha val="18000"/>
                    </a:schemeClr>
                  </a:outerShdw>
                </a:effectLst>
              </a:endParaRPr>
            </a:p>
          </p:txBody>
        </p:sp>
      </p:grpSp>
      <p:pic>
        <p:nvPicPr>
          <p:cNvPr id="31" name="图片 30"/>
          <p:cNvPicPr>
            <a:picLocks noChangeAspect="1"/>
          </p:cNvPicPr>
          <p:nvPr/>
        </p:nvPicPr>
        <p:blipFill>
          <a:blip r:embed="rId2"/>
          <a:stretch>
            <a:fillRect/>
          </a:stretch>
        </p:blipFill>
        <p:spPr>
          <a:xfrm>
            <a:off x="9547147" y="1597587"/>
            <a:ext cx="2183612" cy="4589629"/>
          </a:xfrm>
          <a:prstGeom prst="rect">
            <a:avLst/>
          </a:prstGeom>
          <a:effectLst>
            <a:outerShdw blurRad="50800" dist="38100" dir="10800000" algn="r" rotWithShape="0">
              <a:prstClr val="black">
                <a:alpha val="40000"/>
              </a:prstClr>
            </a:outerShdw>
          </a:effectLst>
        </p:spPr>
      </p:pic>
      <p:pic>
        <p:nvPicPr>
          <p:cNvPr id="32" name="图片 31"/>
          <p:cNvPicPr>
            <a:picLocks noChangeAspect="1"/>
          </p:cNvPicPr>
          <p:nvPr/>
        </p:nvPicPr>
        <p:blipFill>
          <a:blip r:embed="rId3"/>
          <a:stretch>
            <a:fillRect/>
          </a:stretch>
        </p:blipFill>
        <p:spPr>
          <a:xfrm>
            <a:off x="7179406" y="1593658"/>
            <a:ext cx="2183612" cy="4589629"/>
          </a:xfrm>
          <a:prstGeom prst="rect">
            <a:avLst/>
          </a:prstGeom>
          <a:effectLst>
            <a:outerShdw blurRad="50800" dist="38100" dir="8100000" algn="tr" rotWithShape="0">
              <a:prstClr val="black">
                <a:alpha val="40000"/>
              </a:prstClr>
            </a:outerShdw>
          </a:effectLst>
        </p:spPr>
      </p:pic>
      <p:sp>
        <p:nvSpPr>
          <p:cNvPr id="40" name="文本框 39"/>
          <p:cNvSpPr txBox="1"/>
          <p:nvPr/>
        </p:nvSpPr>
        <p:spPr>
          <a:xfrm>
            <a:off x="589565" y="863771"/>
            <a:ext cx="2863284" cy="369332"/>
          </a:xfrm>
          <a:prstGeom prst="rect">
            <a:avLst/>
          </a:prstGeom>
          <a:noFill/>
        </p:spPr>
        <p:txBody>
          <a:bodyPr wrap="none" rtlCol="0">
            <a:spAutoFit/>
          </a:bodyPr>
          <a:lstStyle/>
          <a:p>
            <a:r>
              <a:rPr kumimoji="1" lang="en-US" altLang="zh-CN" b="1" dirty="0">
                <a:solidFill>
                  <a:schemeClr val="tx1">
                    <a:lumMod val="65000"/>
                    <a:lumOff val="35000"/>
                  </a:schemeClr>
                </a:solidFill>
              </a:rPr>
              <a:t>Inverter Screen Settings</a:t>
            </a:r>
            <a:endParaRPr kumimoji="1" lang="zh-CN" altLang="en-US" b="1" dirty="0">
              <a:solidFill>
                <a:schemeClr val="tx1">
                  <a:lumMod val="65000"/>
                  <a:lumOff val="35000"/>
                </a:schemeClr>
              </a:solidFill>
            </a:endParaRPr>
          </a:p>
        </p:txBody>
      </p:sp>
      <p:sp>
        <p:nvSpPr>
          <p:cNvPr id="41" name="文本框 40"/>
          <p:cNvSpPr txBox="1"/>
          <p:nvPr/>
        </p:nvSpPr>
        <p:spPr>
          <a:xfrm>
            <a:off x="7023347" y="863771"/>
            <a:ext cx="2574744" cy="369332"/>
          </a:xfrm>
          <a:prstGeom prst="rect">
            <a:avLst/>
          </a:prstGeom>
          <a:noFill/>
        </p:spPr>
        <p:txBody>
          <a:bodyPr wrap="none" rtlCol="0">
            <a:spAutoFit/>
          </a:bodyPr>
          <a:lstStyle/>
          <a:p>
            <a:r>
              <a:rPr kumimoji="1" lang="en-US" altLang="zh-CN" b="1" dirty="0">
                <a:solidFill>
                  <a:schemeClr val="tx1">
                    <a:lumMod val="65000"/>
                    <a:lumOff val="35000"/>
                  </a:schemeClr>
                </a:solidFill>
              </a:rPr>
              <a:t>Inverter App Settings</a:t>
            </a:r>
            <a:endParaRPr kumimoji="1" lang="zh-CN" altLang="en-US" b="1" dirty="0">
              <a:solidFill>
                <a:schemeClr val="tx1">
                  <a:lumMod val="65000"/>
                  <a:lumOff val="3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9280712" y="669598"/>
            <a:ext cx="143628" cy="216791"/>
          </a:xfrm>
          <a:custGeom>
            <a:avLst/>
            <a:gdLst/>
            <a:ahLst/>
            <a:cxnLst/>
            <a:rect l="l" t="t" r="r" b="b"/>
            <a:pathLst>
              <a:path w="236855" h="357505">
                <a:moveTo>
                  <a:pt x="205196" y="0"/>
                </a:moveTo>
                <a:lnTo>
                  <a:pt x="169421" y="17808"/>
                </a:lnTo>
                <a:lnTo>
                  <a:pt x="4578" y="303244"/>
                </a:lnTo>
                <a:lnTo>
                  <a:pt x="0" y="316850"/>
                </a:lnTo>
                <a:lnTo>
                  <a:pt x="963" y="330676"/>
                </a:lnTo>
                <a:lnTo>
                  <a:pt x="7043" y="343135"/>
                </a:lnTo>
                <a:lnTo>
                  <a:pt x="17813" y="352635"/>
                </a:lnTo>
                <a:lnTo>
                  <a:pt x="31418" y="357208"/>
                </a:lnTo>
                <a:lnTo>
                  <a:pt x="45241" y="356242"/>
                </a:lnTo>
                <a:lnTo>
                  <a:pt x="57695" y="350164"/>
                </a:lnTo>
                <a:lnTo>
                  <a:pt x="67194" y="339400"/>
                </a:lnTo>
                <a:lnTo>
                  <a:pt x="232027" y="53963"/>
                </a:lnTo>
                <a:lnTo>
                  <a:pt x="236607" y="40358"/>
                </a:lnTo>
                <a:lnTo>
                  <a:pt x="235647" y="26531"/>
                </a:lnTo>
                <a:lnTo>
                  <a:pt x="229571" y="14073"/>
                </a:lnTo>
                <a:lnTo>
                  <a:pt x="218802" y="4572"/>
                </a:lnTo>
                <a:lnTo>
                  <a:pt x="205196" y="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p:nvPr/>
        </p:nvSpPr>
        <p:spPr>
          <a:xfrm>
            <a:off x="506559" y="2369663"/>
            <a:ext cx="6058952" cy="2984287"/>
          </a:xfrm>
          <a:prstGeom prst="rect">
            <a:avLst/>
          </a:prstGeom>
          <a:blipFill>
            <a:blip r:embed="rId1" cstate="print"/>
            <a:stretch>
              <a:fillRect l="-2019"/>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a:solidFill>
                <a:prstClr val="black"/>
              </a:solidFill>
              <a:latin typeface="Trebuchet MS" panose="020B0603020202020204"/>
              <a:cs typeface="Trebuchet MS" panose="020B0603020202020204"/>
            </a:endParaRPr>
          </a:p>
        </p:txBody>
      </p:sp>
      <p:grpSp>
        <p:nvGrpSpPr>
          <p:cNvPr id="27" name="组合 26"/>
          <p:cNvGrpSpPr/>
          <p:nvPr/>
        </p:nvGrpSpPr>
        <p:grpSpPr>
          <a:xfrm>
            <a:off x="606575" y="1599056"/>
            <a:ext cx="11106000" cy="511087"/>
            <a:chOff x="606575" y="1599056"/>
            <a:chExt cx="9629625" cy="511087"/>
          </a:xfrm>
        </p:grpSpPr>
        <p:sp>
          <p:nvSpPr>
            <p:cNvPr id="28" name="object 19"/>
            <p:cNvSpPr txBox="1"/>
            <p:nvPr/>
          </p:nvSpPr>
          <p:spPr>
            <a:xfrm>
              <a:off x="991618" y="1643506"/>
              <a:ext cx="9244582" cy="466637"/>
            </a:xfrm>
            <a:prstGeom prst="rect">
              <a:avLst/>
            </a:prstGeom>
          </p:spPr>
          <p:txBody>
            <a:bodyPr vert="horz" wrap="square" lIns="0" tIns="9242" rIns="0" bIns="0" rtlCol="0">
              <a:spAutoFit/>
            </a:bodyPr>
            <a:lstStyle/>
            <a:p>
              <a:pPr marL="7620" defTabSz="554355">
                <a:spcBef>
                  <a:spcPts val="75"/>
                </a:spcBef>
              </a:pPr>
              <a:r>
                <a:rPr lang="en-US" altLang="zh-CN" sz="1485" spc="42" dirty="0">
                  <a:solidFill>
                    <a:srgbClr val="393C44"/>
                  </a:solidFill>
                  <a:cs typeface="Calibri" panose="020F0502020204030204"/>
                </a:rPr>
                <a:t>Set each inverter’s role in a parallel system in the Web portal. Click [Management], [Device Management],[      ], [Feature Parameters], [Multiple Inverter Role] to set or change the inverter role.</a:t>
              </a:r>
              <a:endParaRPr lang="en-US" altLang="zh-CN" sz="1485" dirty="0">
                <a:solidFill>
                  <a:prstClr val="black"/>
                </a:solidFill>
                <a:cs typeface="Calibri" panose="020F0502020204030204"/>
              </a:endParaRPr>
            </a:p>
          </p:txBody>
        </p:sp>
        <p:sp>
          <p:nvSpPr>
            <p:cNvPr id="29"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pic>
        <p:nvPicPr>
          <p:cNvPr id="2" name="图片 1" descr="黑白色的标志&#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
        <p:nvSpPr>
          <p:cNvPr id="3" name="文本框 2"/>
          <p:cNvSpPr txBox="1"/>
          <p:nvPr/>
        </p:nvSpPr>
        <p:spPr>
          <a:xfrm>
            <a:off x="479425" y="296691"/>
            <a:ext cx="6336991" cy="523220"/>
          </a:xfrm>
          <a:prstGeom prst="rect">
            <a:avLst/>
          </a:prstGeom>
          <a:noFill/>
        </p:spPr>
        <p:txBody>
          <a:bodyPr wrap="none" rtlCol="0">
            <a:spAutoFit/>
          </a:bodyPr>
          <a:lstStyle>
            <a:defPPr>
              <a:defRPr lang="zh-CN"/>
            </a:defPPr>
            <a:lvl1pPr>
              <a:defRPr kumimoji="1" sz="2800" b="1">
                <a:solidFill>
                  <a:schemeClr val="tx1">
                    <a:lumMod val="65000"/>
                    <a:lumOff val="35000"/>
                  </a:schemeClr>
                </a:solidFill>
                <a:latin typeface="+mj-lt"/>
              </a:defRPr>
            </a:lvl1pPr>
          </a:lstStyle>
          <a:p>
            <a:r>
              <a:rPr lang="en-US" altLang="zh-CN" dirty="0">
                <a:latin typeface="HarmonyOS Sans SC Medium" panose="00000600000000000000" pitchFamily="2" charset="-122"/>
                <a:ea typeface="HarmonyOS Sans SC Medium" panose="00000600000000000000" pitchFamily="2" charset="-122"/>
              </a:rPr>
              <a:t>Parallel System-Inverter Role Setting</a:t>
            </a:r>
            <a:endParaRPr lang="zh-CN" altLang="en-US" dirty="0">
              <a:latin typeface="HarmonyOS Sans SC Medium" panose="00000600000000000000" pitchFamily="2" charset="-122"/>
              <a:ea typeface="HarmonyOS Sans SC Medium" panose="00000600000000000000"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578" y="1613570"/>
            <a:ext cx="228602" cy="285752"/>
          </a:xfrm>
          <a:prstGeom prst="rect">
            <a:avLst/>
          </a:prstGeom>
        </p:spPr>
      </p:pic>
      <p:sp>
        <p:nvSpPr>
          <p:cNvPr id="7" name="文本框 6"/>
          <p:cNvSpPr txBox="1"/>
          <p:nvPr/>
        </p:nvSpPr>
        <p:spPr>
          <a:xfrm>
            <a:off x="589565" y="863771"/>
            <a:ext cx="2064155" cy="369332"/>
          </a:xfrm>
          <a:prstGeom prst="rect">
            <a:avLst/>
          </a:prstGeom>
          <a:noFill/>
        </p:spPr>
        <p:txBody>
          <a:bodyPr wrap="none" rtlCol="0">
            <a:spAutoFit/>
          </a:bodyPr>
          <a:lstStyle/>
          <a:p>
            <a:r>
              <a:rPr kumimoji="1" lang="en-US" altLang="zh-CN" b="1" dirty="0">
                <a:solidFill>
                  <a:schemeClr val="tx1">
                    <a:lumMod val="65000"/>
                    <a:lumOff val="35000"/>
                  </a:schemeClr>
                </a:solidFill>
              </a:rPr>
              <a:t>Web Portal Settings</a:t>
            </a:r>
            <a:endParaRPr kumimoji="1" lang="zh-CN" altLang="en-US" b="1" dirty="0">
              <a:solidFill>
                <a:schemeClr val="tx1">
                  <a:lumMod val="65000"/>
                  <a:lumOff val="35000"/>
                </a:schemeClr>
              </a:solidFill>
            </a:endParaRPr>
          </a:p>
        </p:txBody>
      </p:sp>
      <p:pic>
        <p:nvPicPr>
          <p:cNvPr id="8" name="图片 7"/>
          <p:cNvPicPr>
            <a:picLocks noChangeAspect="1"/>
          </p:cNvPicPr>
          <p:nvPr/>
        </p:nvPicPr>
        <p:blipFill rotWithShape="1">
          <a:blip r:embed="rId4"/>
          <a:srcRect r="1314"/>
          <a:stretch>
            <a:fillRect/>
          </a:stretch>
        </p:blipFill>
        <p:spPr>
          <a:xfrm>
            <a:off x="6565511" y="2374372"/>
            <a:ext cx="5147064" cy="28401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9280712" y="669598"/>
            <a:ext cx="143628" cy="216791"/>
          </a:xfrm>
          <a:custGeom>
            <a:avLst/>
            <a:gdLst/>
            <a:ahLst/>
            <a:cxnLst/>
            <a:rect l="l" t="t" r="r" b="b"/>
            <a:pathLst>
              <a:path w="236855" h="357505">
                <a:moveTo>
                  <a:pt x="205196" y="0"/>
                </a:moveTo>
                <a:lnTo>
                  <a:pt x="169421" y="17808"/>
                </a:lnTo>
                <a:lnTo>
                  <a:pt x="4578" y="303244"/>
                </a:lnTo>
                <a:lnTo>
                  <a:pt x="0" y="316850"/>
                </a:lnTo>
                <a:lnTo>
                  <a:pt x="963" y="330676"/>
                </a:lnTo>
                <a:lnTo>
                  <a:pt x="7043" y="343135"/>
                </a:lnTo>
                <a:lnTo>
                  <a:pt x="17813" y="352635"/>
                </a:lnTo>
                <a:lnTo>
                  <a:pt x="31418" y="357208"/>
                </a:lnTo>
                <a:lnTo>
                  <a:pt x="45241" y="356242"/>
                </a:lnTo>
                <a:lnTo>
                  <a:pt x="57695" y="350164"/>
                </a:lnTo>
                <a:lnTo>
                  <a:pt x="67194" y="339400"/>
                </a:lnTo>
                <a:lnTo>
                  <a:pt x="232027" y="53963"/>
                </a:lnTo>
                <a:lnTo>
                  <a:pt x="236607" y="40358"/>
                </a:lnTo>
                <a:lnTo>
                  <a:pt x="235647" y="26531"/>
                </a:lnTo>
                <a:lnTo>
                  <a:pt x="229571" y="14073"/>
                </a:lnTo>
                <a:lnTo>
                  <a:pt x="218802" y="4572"/>
                </a:lnTo>
                <a:lnTo>
                  <a:pt x="205196" y="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5" name="object 15"/>
          <p:cNvSpPr/>
          <p:nvPr/>
        </p:nvSpPr>
        <p:spPr>
          <a:xfrm>
            <a:off x="9084425" y="669205"/>
            <a:ext cx="206010" cy="217176"/>
          </a:xfrm>
          <a:custGeom>
            <a:avLst/>
            <a:gdLst/>
            <a:ahLst/>
            <a:cxnLst/>
            <a:rect l="l" t="t" r="r" b="b"/>
            <a:pathLst>
              <a:path w="339725" h="358140">
                <a:moveTo>
                  <a:pt x="31413" y="0"/>
                </a:moveTo>
                <a:lnTo>
                  <a:pt x="17809" y="4578"/>
                </a:lnTo>
                <a:lnTo>
                  <a:pt x="7040" y="14071"/>
                </a:lnTo>
                <a:lnTo>
                  <a:pt x="963" y="26524"/>
                </a:lnTo>
                <a:lnTo>
                  <a:pt x="0" y="40349"/>
                </a:lnTo>
                <a:lnTo>
                  <a:pt x="4574" y="53959"/>
                </a:lnTo>
                <a:lnTo>
                  <a:pt x="171166" y="341322"/>
                </a:lnTo>
                <a:lnTo>
                  <a:pt x="172097" y="342401"/>
                </a:lnTo>
                <a:lnTo>
                  <a:pt x="173207" y="343898"/>
                </a:lnTo>
                <a:lnTo>
                  <a:pt x="174558" y="345657"/>
                </a:lnTo>
                <a:lnTo>
                  <a:pt x="176035" y="347249"/>
                </a:lnTo>
                <a:lnTo>
                  <a:pt x="177815" y="348851"/>
                </a:lnTo>
                <a:lnTo>
                  <a:pt x="178129" y="349154"/>
                </a:lnTo>
                <a:lnTo>
                  <a:pt x="179773" y="350578"/>
                </a:lnTo>
                <a:lnTo>
                  <a:pt x="181521" y="351824"/>
                </a:lnTo>
                <a:lnTo>
                  <a:pt x="183542" y="353029"/>
                </a:lnTo>
                <a:lnTo>
                  <a:pt x="183678" y="353175"/>
                </a:lnTo>
                <a:lnTo>
                  <a:pt x="183971" y="353343"/>
                </a:lnTo>
                <a:lnTo>
                  <a:pt x="185888" y="354369"/>
                </a:lnTo>
                <a:lnTo>
                  <a:pt x="187647" y="355144"/>
                </a:lnTo>
                <a:lnTo>
                  <a:pt x="190013" y="356002"/>
                </a:lnTo>
                <a:lnTo>
                  <a:pt x="190547" y="356243"/>
                </a:lnTo>
                <a:lnTo>
                  <a:pt x="192579" y="356861"/>
                </a:lnTo>
                <a:lnTo>
                  <a:pt x="194065" y="357165"/>
                </a:lnTo>
                <a:lnTo>
                  <a:pt x="196474" y="357583"/>
                </a:lnTo>
                <a:lnTo>
                  <a:pt x="197353" y="357782"/>
                </a:lnTo>
                <a:lnTo>
                  <a:pt x="199447" y="357992"/>
                </a:lnTo>
                <a:lnTo>
                  <a:pt x="200641" y="357971"/>
                </a:lnTo>
                <a:lnTo>
                  <a:pt x="204442" y="357971"/>
                </a:lnTo>
                <a:lnTo>
                  <a:pt x="206327" y="357782"/>
                </a:lnTo>
                <a:lnTo>
                  <a:pt x="207206" y="357583"/>
                </a:lnTo>
                <a:lnTo>
                  <a:pt x="209615" y="357165"/>
                </a:lnTo>
                <a:lnTo>
                  <a:pt x="211102" y="356861"/>
                </a:lnTo>
                <a:lnTo>
                  <a:pt x="213133" y="356243"/>
                </a:lnTo>
                <a:lnTo>
                  <a:pt x="213667" y="356002"/>
                </a:lnTo>
                <a:lnTo>
                  <a:pt x="216033" y="355144"/>
                </a:lnTo>
                <a:lnTo>
                  <a:pt x="217792" y="354369"/>
                </a:lnTo>
                <a:lnTo>
                  <a:pt x="219593" y="353364"/>
                </a:lnTo>
                <a:lnTo>
                  <a:pt x="220002" y="353175"/>
                </a:lnTo>
                <a:lnTo>
                  <a:pt x="220148" y="353018"/>
                </a:lnTo>
                <a:lnTo>
                  <a:pt x="222169" y="351824"/>
                </a:lnTo>
                <a:lnTo>
                  <a:pt x="223907" y="350578"/>
                </a:lnTo>
                <a:lnTo>
                  <a:pt x="225719" y="349008"/>
                </a:lnTo>
                <a:lnTo>
                  <a:pt x="226044" y="348694"/>
                </a:lnTo>
                <a:lnTo>
                  <a:pt x="227646" y="347249"/>
                </a:lnTo>
                <a:lnTo>
                  <a:pt x="229122" y="345657"/>
                </a:lnTo>
                <a:lnTo>
                  <a:pt x="231583" y="342401"/>
                </a:lnTo>
                <a:lnTo>
                  <a:pt x="232515" y="341322"/>
                </a:lnTo>
                <a:lnTo>
                  <a:pt x="285488" y="250110"/>
                </a:lnTo>
                <a:lnTo>
                  <a:pt x="201866" y="250110"/>
                </a:lnTo>
                <a:lnTo>
                  <a:pt x="67190" y="17803"/>
                </a:lnTo>
                <a:lnTo>
                  <a:pt x="57691" y="7039"/>
                </a:lnTo>
                <a:lnTo>
                  <a:pt x="45236" y="962"/>
                </a:lnTo>
                <a:lnTo>
                  <a:pt x="31413" y="0"/>
                </a:lnTo>
                <a:close/>
              </a:path>
              <a:path w="339725" h="358140">
                <a:moveTo>
                  <a:pt x="204442" y="357971"/>
                </a:moveTo>
                <a:lnTo>
                  <a:pt x="203039" y="357971"/>
                </a:lnTo>
                <a:lnTo>
                  <a:pt x="204233" y="357992"/>
                </a:lnTo>
                <a:lnTo>
                  <a:pt x="204442" y="357971"/>
                </a:lnTo>
                <a:close/>
              </a:path>
              <a:path w="339725" h="358140">
                <a:moveTo>
                  <a:pt x="308068" y="111060"/>
                </a:moveTo>
                <a:lnTo>
                  <a:pt x="294243" y="112025"/>
                </a:lnTo>
                <a:lnTo>
                  <a:pt x="281788" y="118103"/>
                </a:lnTo>
                <a:lnTo>
                  <a:pt x="272293" y="128868"/>
                </a:lnTo>
                <a:lnTo>
                  <a:pt x="201866" y="250110"/>
                </a:lnTo>
                <a:lnTo>
                  <a:pt x="285488" y="250110"/>
                </a:lnTo>
                <a:lnTo>
                  <a:pt x="334909" y="165013"/>
                </a:lnTo>
                <a:lnTo>
                  <a:pt x="339482" y="151408"/>
                </a:lnTo>
                <a:lnTo>
                  <a:pt x="338517" y="137582"/>
                </a:lnTo>
                <a:lnTo>
                  <a:pt x="332438" y="125127"/>
                </a:lnTo>
                <a:lnTo>
                  <a:pt x="321674" y="115633"/>
                </a:lnTo>
                <a:lnTo>
                  <a:pt x="308068" y="11106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a:solidFill>
                <a:prstClr val="black"/>
              </a:solidFill>
              <a:latin typeface="Trebuchet MS" panose="020B0603020202020204"/>
              <a:cs typeface="Trebuchet MS" panose="020B0603020202020204"/>
            </a:endParaRPr>
          </a:p>
        </p:txBody>
      </p:sp>
      <p:sp>
        <p:nvSpPr>
          <p:cNvPr id="20" name="object 20"/>
          <p:cNvSpPr/>
          <p:nvPr/>
        </p:nvSpPr>
        <p:spPr>
          <a:xfrm>
            <a:off x="677352" y="2392131"/>
            <a:ext cx="5409585" cy="2984289"/>
          </a:xfrm>
          <a:prstGeom prst="rect">
            <a:avLst/>
          </a:prstGeom>
          <a:blipFill>
            <a:blip r:embed="rId1" cstate="print"/>
            <a:stretch>
              <a:fillRect/>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21" name="object 21"/>
          <p:cNvSpPr/>
          <p:nvPr/>
        </p:nvSpPr>
        <p:spPr>
          <a:xfrm>
            <a:off x="6186289" y="2392131"/>
            <a:ext cx="5326698" cy="2982696"/>
          </a:xfrm>
          <a:prstGeom prst="rect">
            <a:avLst/>
          </a:prstGeom>
          <a:blipFill>
            <a:blip r:embed="rId2" cstate="print"/>
            <a:stretch>
              <a:fillRect/>
            </a:stretch>
          </a:blipFill>
        </p:spPr>
        <p:txBody>
          <a:bodyPr wrap="square" lIns="0" tIns="0" rIns="0" bIns="0" rtlCol="0"/>
          <a:lstStyle/>
          <a:p>
            <a:pPr defTabSz="554355"/>
            <a:endParaRPr sz="1090">
              <a:solidFill>
                <a:prstClr val="black"/>
              </a:solidFill>
              <a:latin typeface="Calibri" panose="020F0502020204030204"/>
            </a:endParaRPr>
          </a:p>
        </p:txBody>
      </p:sp>
      <p:grpSp>
        <p:nvGrpSpPr>
          <p:cNvPr id="37" name="组合 36"/>
          <p:cNvGrpSpPr/>
          <p:nvPr/>
        </p:nvGrpSpPr>
        <p:grpSpPr>
          <a:xfrm>
            <a:off x="606575" y="1599056"/>
            <a:ext cx="9574033" cy="302308"/>
            <a:chOff x="606575" y="1599056"/>
            <a:chExt cx="9574033" cy="302308"/>
          </a:xfrm>
        </p:grpSpPr>
        <p:sp>
          <p:nvSpPr>
            <p:cNvPr id="19" name="object 19"/>
            <p:cNvSpPr txBox="1"/>
            <p:nvPr/>
          </p:nvSpPr>
          <p:spPr>
            <a:xfrm>
              <a:off x="997967" y="1663379"/>
              <a:ext cx="9182641" cy="237985"/>
            </a:xfrm>
            <a:prstGeom prst="rect">
              <a:avLst/>
            </a:prstGeom>
          </p:spPr>
          <p:txBody>
            <a:bodyPr vert="horz" wrap="square" lIns="0" tIns="9242" rIns="0" bIns="0" rtlCol="0">
              <a:spAutoFit/>
            </a:bodyPr>
            <a:lstStyle/>
            <a:p>
              <a:pPr marL="7620" defTabSz="554355">
                <a:spcBef>
                  <a:spcPts val="75"/>
                </a:spcBef>
              </a:pPr>
              <a:r>
                <a:rPr sz="1485" spc="18" dirty="0">
                  <a:solidFill>
                    <a:srgbClr val="393C44"/>
                  </a:solidFill>
                  <a:latin typeface="Calibri" panose="020F0502020204030204"/>
                  <a:cs typeface="Calibri" panose="020F0502020204030204"/>
                </a:rPr>
                <a:t>Login </a:t>
              </a:r>
              <a:r>
                <a:rPr lang="en-US" sz="1485" spc="18" dirty="0" err="1">
                  <a:solidFill>
                    <a:srgbClr val="393C44"/>
                  </a:solidFill>
                  <a:latin typeface="Calibri" panose="020F0502020204030204"/>
                  <a:cs typeface="Calibri" panose="020F0502020204030204"/>
                </a:rPr>
                <a:t>Solinteg</a:t>
              </a:r>
              <a:r>
                <a:rPr lang="en-US" sz="1485" spc="18" dirty="0">
                  <a:solidFill>
                    <a:srgbClr val="393C44"/>
                  </a:solidFill>
                  <a:latin typeface="Calibri" panose="020F0502020204030204"/>
                  <a:cs typeface="Calibri" panose="020F0502020204030204"/>
                </a:rPr>
                <a:t> </a:t>
              </a:r>
              <a:r>
                <a:rPr sz="1485" spc="-3" dirty="0">
                  <a:solidFill>
                    <a:srgbClr val="393C44"/>
                  </a:solidFill>
                  <a:latin typeface="Calibri" panose="020F0502020204030204"/>
                  <a:cs typeface="Calibri" panose="020F0502020204030204"/>
                </a:rPr>
                <a:t>cloud</a:t>
              </a:r>
              <a:r>
                <a:rPr lang="en-US" sz="1485" spc="-3" dirty="0">
                  <a:solidFill>
                    <a:srgbClr val="393C44"/>
                  </a:solidFill>
                  <a:latin typeface="Calibri" panose="020F0502020204030204"/>
                  <a:cs typeface="Calibri" panose="020F0502020204030204"/>
                </a:rPr>
                <a:t> @ </a:t>
              </a:r>
              <a:r>
                <a:rPr lang="en-US" sz="1485" spc="-3" dirty="0">
                  <a:solidFill>
                    <a:srgbClr val="393C44"/>
                  </a:solidFill>
                  <a:latin typeface="Calibri" panose="020F0502020204030204"/>
                  <a:cs typeface="Calibri" panose="020F0502020204030204"/>
                  <a:hlinkClick r:id="rId3"/>
                </a:rPr>
                <a:t>https://www.solinteg-cloud.com</a:t>
              </a:r>
              <a:r>
                <a:rPr lang="en-US" sz="1485" spc="-3" dirty="0">
                  <a:solidFill>
                    <a:srgbClr val="393C44"/>
                  </a:solidFill>
                  <a:latin typeface="Calibri" panose="020F0502020204030204"/>
                  <a:cs typeface="Calibri" panose="020F0502020204030204"/>
                </a:rPr>
                <a:t> </a:t>
              </a:r>
              <a:r>
                <a:rPr sz="1485" spc="52" dirty="0">
                  <a:solidFill>
                    <a:srgbClr val="393C44"/>
                  </a:solidFill>
                  <a:latin typeface="Calibri" panose="020F0502020204030204"/>
                  <a:cs typeface="Calibri" panose="020F0502020204030204"/>
                </a:rPr>
                <a:t>and </a:t>
              </a:r>
              <a:r>
                <a:rPr sz="1485" spc="24" dirty="0">
                  <a:solidFill>
                    <a:srgbClr val="393C44"/>
                  </a:solidFill>
                  <a:latin typeface="Calibri" panose="020F0502020204030204"/>
                  <a:cs typeface="Calibri" panose="020F0502020204030204"/>
                </a:rPr>
                <a:t>click</a:t>
              </a:r>
              <a:r>
                <a:rPr lang="en-US" sz="1485" spc="24" dirty="0">
                  <a:solidFill>
                    <a:srgbClr val="393C44"/>
                  </a:solidFill>
                  <a:latin typeface="Calibri" panose="020F0502020204030204"/>
                  <a:cs typeface="Calibri" panose="020F0502020204030204"/>
                </a:rPr>
                <a:t> </a:t>
              </a:r>
              <a:r>
                <a:rPr sz="1485" spc="24" dirty="0">
                  <a:solidFill>
                    <a:srgbClr val="393C44"/>
                  </a:solidFill>
                  <a:latin typeface="Calibri" panose="020F0502020204030204"/>
                  <a:cs typeface="Calibri" panose="020F0502020204030204"/>
                </a:rPr>
                <a:t>[Plant </a:t>
              </a:r>
              <a:r>
                <a:rPr sz="1485" spc="9" dirty="0">
                  <a:solidFill>
                    <a:srgbClr val="393C44"/>
                  </a:solidFill>
                  <a:latin typeface="Calibri" panose="020F0502020204030204"/>
                  <a:cs typeface="Calibri" panose="020F0502020204030204"/>
                </a:rPr>
                <a:t>Management]—</a:t>
              </a:r>
              <a:r>
                <a:rPr lang="en-US" sz="1485" spc="9" dirty="0">
                  <a:solidFill>
                    <a:srgbClr val="393C44"/>
                  </a:solidFill>
                  <a:latin typeface="Calibri" panose="020F0502020204030204"/>
                  <a:cs typeface="Calibri" panose="020F0502020204030204"/>
                </a:rPr>
                <a:t>[</a:t>
              </a:r>
              <a:r>
                <a:rPr sz="1485" spc="9" dirty="0">
                  <a:solidFill>
                    <a:srgbClr val="393C44"/>
                  </a:solidFill>
                  <a:latin typeface="Calibri" panose="020F0502020204030204"/>
                  <a:cs typeface="Calibri" panose="020F0502020204030204"/>
                </a:rPr>
                <a:t>Add</a:t>
              </a:r>
              <a:r>
                <a:rPr sz="1485" spc="-197" dirty="0">
                  <a:solidFill>
                    <a:srgbClr val="393C44"/>
                  </a:solidFill>
                  <a:latin typeface="Calibri" panose="020F0502020204030204"/>
                  <a:cs typeface="Calibri" panose="020F0502020204030204"/>
                </a:rPr>
                <a:t> </a:t>
              </a:r>
              <a:r>
                <a:rPr sz="1485" spc="-12" dirty="0">
                  <a:solidFill>
                    <a:srgbClr val="393C44"/>
                  </a:solidFill>
                  <a:latin typeface="Calibri" panose="020F0502020204030204"/>
                  <a:cs typeface="Calibri" panose="020F0502020204030204"/>
                </a:rPr>
                <a:t>Plant</a:t>
              </a:r>
              <a:r>
                <a:rPr lang="en-US" sz="1485" spc="-12" dirty="0">
                  <a:solidFill>
                    <a:srgbClr val="393C44"/>
                  </a:solidFill>
                  <a:latin typeface="Calibri" panose="020F0502020204030204"/>
                  <a:cs typeface="Calibri" panose="020F0502020204030204"/>
                </a:rPr>
                <a:t>]</a:t>
              </a:r>
              <a:r>
                <a:rPr sz="1485" spc="-12" dirty="0">
                  <a:solidFill>
                    <a:srgbClr val="393C44"/>
                  </a:solidFill>
                  <a:latin typeface="Calibri" panose="020F0502020204030204"/>
                  <a:cs typeface="Calibri" panose="020F0502020204030204"/>
                </a:rPr>
                <a:t>.</a:t>
              </a:r>
              <a:endParaRPr sz="1485" dirty="0">
                <a:solidFill>
                  <a:prstClr val="black"/>
                </a:solidFill>
                <a:latin typeface="Calibri" panose="020F0502020204030204"/>
                <a:cs typeface="Calibri" panose="020F0502020204030204"/>
              </a:endParaRPr>
            </a:p>
          </p:txBody>
        </p:sp>
        <p:sp>
          <p:nvSpPr>
            <p:cNvPr id="35"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38" name="矩形 37"/>
          <p:cNvSpPr/>
          <p:nvPr/>
        </p:nvSpPr>
        <p:spPr>
          <a:xfrm>
            <a:off x="10978126" y="3014183"/>
            <a:ext cx="469900" cy="184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79425" y="296691"/>
            <a:ext cx="9182642"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System-Create A Parallel Plant in </a:t>
            </a:r>
            <a:r>
              <a:rPr kumimoji="1" lang="en-US" altLang="zh-CN" sz="2800" b="1" dirty="0" err="1">
                <a:solidFill>
                  <a:schemeClr val="tx1">
                    <a:lumMod val="65000"/>
                    <a:lumOff val="35000"/>
                  </a:schemeClr>
                </a:solidFill>
                <a:latin typeface="+mj-lt"/>
              </a:rPr>
              <a:t>Solinteg</a:t>
            </a:r>
            <a:r>
              <a:rPr kumimoji="1" lang="en-US" altLang="zh-CN" sz="2800" b="1" dirty="0">
                <a:solidFill>
                  <a:schemeClr val="tx1">
                    <a:lumMod val="65000"/>
                    <a:lumOff val="35000"/>
                  </a:schemeClr>
                </a:solidFill>
                <a:latin typeface="+mj-lt"/>
              </a:rPr>
              <a:t> Monitoring</a:t>
            </a:r>
            <a:endParaRPr kumimoji="1" lang="zh-CN" altLang="en-US" sz="2800" b="1" dirty="0">
              <a:solidFill>
                <a:schemeClr val="tx1">
                  <a:lumMod val="65000"/>
                  <a:lumOff val="35000"/>
                </a:schemeClr>
              </a:solidFill>
              <a:latin typeface="+mj-lt"/>
            </a:endParaRPr>
          </a:p>
        </p:txBody>
      </p:sp>
      <p:pic>
        <p:nvPicPr>
          <p:cNvPr id="5" name="图片 4" descr="黑白色的标志&#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9280712" y="669598"/>
            <a:ext cx="143628" cy="216791"/>
          </a:xfrm>
          <a:custGeom>
            <a:avLst/>
            <a:gdLst/>
            <a:ahLst/>
            <a:cxnLst/>
            <a:rect l="l" t="t" r="r" b="b"/>
            <a:pathLst>
              <a:path w="236855" h="357505">
                <a:moveTo>
                  <a:pt x="205196" y="0"/>
                </a:moveTo>
                <a:lnTo>
                  <a:pt x="169421" y="17808"/>
                </a:lnTo>
                <a:lnTo>
                  <a:pt x="4578" y="303244"/>
                </a:lnTo>
                <a:lnTo>
                  <a:pt x="0" y="316850"/>
                </a:lnTo>
                <a:lnTo>
                  <a:pt x="963" y="330676"/>
                </a:lnTo>
                <a:lnTo>
                  <a:pt x="7043" y="343135"/>
                </a:lnTo>
                <a:lnTo>
                  <a:pt x="17813" y="352635"/>
                </a:lnTo>
                <a:lnTo>
                  <a:pt x="31418" y="357208"/>
                </a:lnTo>
                <a:lnTo>
                  <a:pt x="45241" y="356242"/>
                </a:lnTo>
                <a:lnTo>
                  <a:pt x="57695" y="350164"/>
                </a:lnTo>
                <a:lnTo>
                  <a:pt x="67194" y="339400"/>
                </a:lnTo>
                <a:lnTo>
                  <a:pt x="232027" y="53963"/>
                </a:lnTo>
                <a:lnTo>
                  <a:pt x="236607" y="40358"/>
                </a:lnTo>
                <a:lnTo>
                  <a:pt x="235647" y="26531"/>
                </a:lnTo>
                <a:lnTo>
                  <a:pt x="229571" y="14073"/>
                </a:lnTo>
                <a:lnTo>
                  <a:pt x="218802" y="4572"/>
                </a:lnTo>
                <a:lnTo>
                  <a:pt x="205196" y="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p:nvPr/>
        </p:nvSpPr>
        <p:spPr>
          <a:xfrm>
            <a:off x="500309" y="2392131"/>
            <a:ext cx="5269209" cy="2984290"/>
          </a:xfrm>
          <a:prstGeom prst="rect">
            <a:avLst/>
          </a:prstGeom>
          <a:blipFill>
            <a:blip r:embed="rId1" cstate="print"/>
            <a:stretch>
              <a:fillRect/>
            </a:stretch>
          </a:blipFill>
        </p:spPr>
        <p:txBody>
          <a:bodyPr wrap="square" lIns="0" tIns="0" rIns="0" bIns="0" rtlCol="0"/>
          <a:lstStyle/>
          <a:p>
            <a:pPr defTabSz="554355"/>
            <a:endParaRPr sz="1090">
              <a:solidFill>
                <a:prstClr val="black"/>
              </a:solidFill>
              <a:latin typeface="Calibri" panose="020F0502020204030204"/>
            </a:endParaRPr>
          </a:p>
        </p:txBody>
      </p:sp>
      <p:sp>
        <p:nvSpPr>
          <p:cNvPr id="19" name="object 19"/>
          <p:cNvSpPr>
            <a:spLocks noChangeAspect="1"/>
          </p:cNvSpPr>
          <p:nvPr/>
        </p:nvSpPr>
        <p:spPr>
          <a:xfrm>
            <a:off x="6113928" y="2392131"/>
            <a:ext cx="5590679" cy="2981220"/>
          </a:xfrm>
          <a:prstGeom prst="rect">
            <a:avLst/>
          </a:prstGeom>
          <a:blipFill>
            <a:blip r:embed="rId2" cstate="print"/>
            <a:stretch>
              <a:fillRect r="-2346"/>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dirty="0">
              <a:solidFill>
                <a:prstClr val="black"/>
              </a:solidFill>
              <a:latin typeface="Trebuchet MS" panose="020B0603020202020204"/>
              <a:cs typeface="Trebuchet MS" panose="020B0603020202020204"/>
            </a:endParaRPr>
          </a:p>
        </p:txBody>
      </p:sp>
      <p:grpSp>
        <p:nvGrpSpPr>
          <p:cNvPr id="34" name="组合 33"/>
          <p:cNvGrpSpPr/>
          <p:nvPr/>
        </p:nvGrpSpPr>
        <p:grpSpPr>
          <a:xfrm>
            <a:off x="606575" y="1599056"/>
            <a:ext cx="7929557" cy="302308"/>
            <a:chOff x="606575" y="1599056"/>
            <a:chExt cx="7929557" cy="302308"/>
          </a:xfrm>
        </p:grpSpPr>
        <p:sp>
          <p:nvSpPr>
            <p:cNvPr id="35" name="object 19"/>
            <p:cNvSpPr txBox="1"/>
            <p:nvPr/>
          </p:nvSpPr>
          <p:spPr>
            <a:xfrm>
              <a:off x="997968" y="1663379"/>
              <a:ext cx="7538164" cy="237985"/>
            </a:xfrm>
            <a:prstGeom prst="rect">
              <a:avLst/>
            </a:prstGeom>
          </p:spPr>
          <p:txBody>
            <a:bodyPr vert="horz" wrap="square" lIns="0" tIns="9242" rIns="0" bIns="0" rtlCol="0">
              <a:spAutoFit/>
            </a:bodyPr>
            <a:lstStyle/>
            <a:p>
              <a:pPr marL="7620" defTabSz="554355">
                <a:spcBef>
                  <a:spcPts val="75"/>
                </a:spcBef>
              </a:pPr>
              <a:r>
                <a:rPr lang="en-US" altLang="zh-CN" sz="1485" spc="-3" dirty="0">
                  <a:solidFill>
                    <a:srgbClr val="393C44"/>
                  </a:solidFill>
                  <a:cs typeface="Calibri" panose="020F0502020204030204"/>
                </a:rPr>
                <a:t>Fill </a:t>
              </a:r>
              <a:r>
                <a:rPr lang="en-US" altLang="zh-CN" sz="1485" spc="-64" dirty="0">
                  <a:solidFill>
                    <a:srgbClr val="393C44"/>
                  </a:solidFill>
                  <a:cs typeface="Calibri" panose="020F0502020204030204"/>
                </a:rPr>
                <a:t>in </a:t>
              </a:r>
              <a:r>
                <a:rPr lang="en-US" altLang="zh-CN" sz="1485" spc="15" dirty="0">
                  <a:solidFill>
                    <a:srgbClr val="393C44"/>
                  </a:solidFill>
                  <a:cs typeface="Calibri" panose="020F0502020204030204"/>
                </a:rPr>
                <a:t>the </a:t>
              </a:r>
              <a:r>
                <a:rPr lang="en-US" altLang="zh-CN" sz="1485" spc="-12" dirty="0">
                  <a:solidFill>
                    <a:srgbClr val="393C44"/>
                  </a:solidFill>
                  <a:cs typeface="Calibri" panose="020F0502020204030204"/>
                </a:rPr>
                <a:t>required fields which are marked with </a:t>
              </a:r>
              <a:r>
                <a:rPr lang="en-US" altLang="zh-CN" sz="1485" spc="-12" dirty="0">
                  <a:solidFill>
                    <a:srgbClr val="FF0000"/>
                  </a:solidFill>
                  <a:cs typeface="Calibri" panose="020F0502020204030204"/>
                </a:rPr>
                <a:t>*</a:t>
              </a:r>
              <a:r>
                <a:rPr lang="en-US" altLang="zh-CN" sz="1485" spc="-12" dirty="0">
                  <a:solidFill>
                    <a:srgbClr val="393C44"/>
                  </a:solidFill>
                  <a:cs typeface="Calibri" panose="020F0502020204030204"/>
                </a:rPr>
                <a:t> in Installation Info and Location menu.</a:t>
              </a:r>
              <a:endParaRPr lang="en-US" altLang="zh-CN" sz="1485" dirty="0">
                <a:solidFill>
                  <a:prstClr val="black"/>
                </a:solidFill>
                <a:cs typeface="Calibri" panose="020F0502020204030204"/>
              </a:endParaRPr>
            </a:p>
          </p:txBody>
        </p:sp>
        <p:sp>
          <p:nvSpPr>
            <p:cNvPr id="36"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 name="文本框 1"/>
          <p:cNvSpPr txBox="1"/>
          <p:nvPr/>
        </p:nvSpPr>
        <p:spPr>
          <a:xfrm>
            <a:off x="479425" y="296691"/>
            <a:ext cx="9182642"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System-Create A Parallel Plant in </a:t>
            </a:r>
            <a:r>
              <a:rPr kumimoji="1" lang="en-US" altLang="zh-CN" sz="2800" b="1" dirty="0" err="1">
                <a:solidFill>
                  <a:schemeClr val="tx1">
                    <a:lumMod val="65000"/>
                    <a:lumOff val="35000"/>
                  </a:schemeClr>
                </a:solidFill>
                <a:latin typeface="+mj-lt"/>
              </a:rPr>
              <a:t>Solinteg</a:t>
            </a:r>
            <a:r>
              <a:rPr kumimoji="1" lang="en-US" altLang="zh-CN" sz="2800" b="1" dirty="0">
                <a:solidFill>
                  <a:schemeClr val="tx1">
                    <a:lumMod val="65000"/>
                    <a:lumOff val="35000"/>
                  </a:schemeClr>
                </a:solidFill>
                <a:latin typeface="+mj-lt"/>
              </a:rPr>
              <a:t> Monitoring</a:t>
            </a:r>
            <a:endParaRPr kumimoji="1" lang="zh-CN" altLang="en-US" sz="2800" b="1" dirty="0">
              <a:solidFill>
                <a:schemeClr val="tx1">
                  <a:lumMod val="65000"/>
                  <a:lumOff val="35000"/>
                </a:schemeClr>
              </a:solidFill>
              <a:latin typeface="+mj-lt"/>
            </a:endParaRPr>
          </a:p>
        </p:txBody>
      </p:sp>
      <p:pic>
        <p:nvPicPr>
          <p:cNvPr id="3" name="图片 2" descr="黑白色的标志&#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bject 19"/>
          <p:cNvSpPr txBox="1"/>
          <p:nvPr/>
        </p:nvSpPr>
        <p:spPr>
          <a:xfrm>
            <a:off x="991617" y="1643506"/>
            <a:ext cx="10466091" cy="936766"/>
          </a:xfrm>
          <a:prstGeom prst="rect">
            <a:avLst/>
          </a:prstGeom>
        </p:spPr>
        <p:txBody>
          <a:bodyPr vert="horz" wrap="square" lIns="0" tIns="9242" rIns="0" bIns="0" rtlCol="0">
            <a:spAutoFit/>
          </a:bodyPr>
          <a:lstStyle/>
          <a:p>
            <a:pPr marL="7620" defTabSz="554355">
              <a:spcBef>
                <a:spcPts val="75"/>
              </a:spcBef>
            </a:pPr>
            <a:r>
              <a:rPr lang="en-US" altLang="zh-CN" sz="1485" spc="-3" dirty="0">
                <a:solidFill>
                  <a:srgbClr val="393C44"/>
                </a:solidFill>
                <a:cs typeface="Calibri" panose="020F0502020204030204"/>
              </a:rPr>
              <a:t>Once </a:t>
            </a:r>
            <a:r>
              <a:rPr lang="en-US" altLang="zh-CN" sz="1485" spc="18" dirty="0">
                <a:solidFill>
                  <a:srgbClr val="393C44"/>
                </a:solidFill>
                <a:cs typeface="Calibri" panose="020F0502020204030204"/>
              </a:rPr>
              <a:t>one</a:t>
            </a:r>
            <a:r>
              <a:rPr lang="en-US" altLang="zh-CN" sz="1485" spc="-9" dirty="0">
                <a:solidFill>
                  <a:srgbClr val="393C44"/>
                </a:solidFill>
                <a:cs typeface="Calibri" panose="020F0502020204030204"/>
              </a:rPr>
              <a:t> </a:t>
            </a:r>
            <a:r>
              <a:rPr lang="en-US" altLang="zh-CN" sz="1485" spc="49" dirty="0">
                <a:solidFill>
                  <a:srgbClr val="393C44"/>
                </a:solidFill>
                <a:cs typeface="Calibri" panose="020F0502020204030204"/>
              </a:rPr>
              <a:t>device information</a:t>
            </a:r>
            <a:r>
              <a:rPr lang="en-US" altLang="zh-CN" sz="1485" spc="-9" dirty="0">
                <a:solidFill>
                  <a:srgbClr val="393C44"/>
                </a:solidFill>
                <a:cs typeface="Calibri" panose="020F0502020204030204"/>
              </a:rPr>
              <a:t> </a:t>
            </a:r>
            <a:r>
              <a:rPr lang="en-US" altLang="zh-CN" sz="1485" spc="18" dirty="0">
                <a:solidFill>
                  <a:srgbClr val="393C44"/>
                </a:solidFill>
                <a:cs typeface="Calibri" panose="020F0502020204030204"/>
              </a:rPr>
              <a:t>from </a:t>
            </a:r>
            <a:r>
              <a:rPr lang="en-US" altLang="zh-CN" sz="1485" spc="118" dirty="0">
                <a:solidFill>
                  <a:srgbClr val="393C44"/>
                </a:solidFill>
                <a:cs typeface="Calibri" panose="020F0502020204030204"/>
              </a:rPr>
              <a:t>the</a:t>
            </a:r>
            <a:r>
              <a:rPr lang="en-US" altLang="zh-CN" sz="1485" spc="-9" dirty="0">
                <a:solidFill>
                  <a:srgbClr val="393C44"/>
                </a:solidFill>
                <a:cs typeface="Calibri" panose="020F0502020204030204"/>
              </a:rPr>
              <a:t> </a:t>
            </a:r>
            <a:r>
              <a:rPr lang="en-US" altLang="zh-CN" sz="1485" spc="-6" dirty="0">
                <a:solidFill>
                  <a:srgbClr val="393C44"/>
                </a:solidFill>
                <a:cs typeface="Calibri" panose="020F0502020204030204"/>
              </a:rPr>
              <a:t>paralleling system is filled in,</a:t>
            </a:r>
            <a:r>
              <a:rPr lang="en-US" altLang="zh-CN" sz="1485" spc="-12" dirty="0">
                <a:solidFill>
                  <a:srgbClr val="393C44"/>
                </a:solidFill>
                <a:cs typeface="Calibri" panose="020F0502020204030204"/>
              </a:rPr>
              <a:t> </a:t>
            </a:r>
            <a:r>
              <a:rPr lang="en-US" altLang="zh-CN" sz="1485" spc="15" dirty="0">
                <a:solidFill>
                  <a:srgbClr val="393C44"/>
                </a:solidFill>
                <a:cs typeface="Calibri" panose="020F0502020204030204"/>
              </a:rPr>
              <a:t>the</a:t>
            </a:r>
            <a:r>
              <a:rPr lang="en-US" altLang="zh-CN" sz="1485" spc="-6" dirty="0">
                <a:solidFill>
                  <a:srgbClr val="393C44"/>
                </a:solidFill>
                <a:cs typeface="Calibri" panose="020F0502020204030204"/>
              </a:rPr>
              <a:t> </a:t>
            </a:r>
            <a:r>
              <a:rPr lang="en-US" altLang="zh-CN" sz="1485" spc="12" dirty="0">
                <a:solidFill>
                  <a:srgbClr val="393C44"/>
                </a:solidFill>
                <a:cs typeface="Calibri" panose="020F0502020204030204"/>
              </a:rPr>
              <a:t>others</a:t>
            </a:r>
            <a:r>
              <a:rPr lang="en-US" altLang="zh-CN" sz="1485" spc="-9" dirty="0">
                <a:solidFill>
                  <a:srgbClr val="393C44"/>
                </a:solidFill>
                <a:cs typeface="Calibri" panose="020F0502020204030204"/>
              </a:rPr>
              <a:t> in this parallel system </a:t>
            </a:r>
            <a:r>
              <a:rPr lang="en-US" altLang="zh-CN" sz="1485" spc="-67" dirty="0">
                <a:solidFill>
                  <a:srgbClr val="393C44"/>
                </a:solidFill>
                <a:cs typeface="Calibri" panose="020F0502020204030204"/>
              </a:rPr>
              <a:t>will</a:t>
            </a:r>
            <a:r>
              <a:rPr lang="en-US" altLang="zh-CN" sz="1485" spc="-12" dirty="0">
                <a:solidFill>
                  <a:srgbClr val="393C44"/>
                </a:solidFill>
                <a:cs typeface="Calibri" panose="020F0502020204030204"/>
              </a:rPr>
              <a:t> </a:t>
            </a:r>
            <a:r>
              <a:rPr lang="en-US" altLang="zh-CN" sz="1485" spc="9" dirty="0">
                <a:solidFill>
                  <a:srgbClr val="393C44"/>
                </a:solidFill>
                <a:cs typeface="Calibri" panose="020F0502020204030204"/>
              </a:rPr>
              <a:t>automatically </a:t>
            </a:r>
            <a:r>
              <a:rPr lang="en-US" altLang="zh-CN" sz="1485" spc="6" dirty="0">
                <a:solidFill>
                  <a:srgbClr val="393C44"/>
                </a:solidFill>
                <a:cs typeface="Calibri" panose="020F0502020204030204"/>
              </a:rPr>
              <a:t>pop up</a:t>
            </a:r>
            <a:r>
              <a:rPr lang="en-US" altLang="zh-CN" sz="1485" spc="9" dirty="0">
                <a:solidFill>
                  <a:srgbClr val="393C44"/>
                </a:solidFill>
                <a:cs typeface="Calibri" panose="020F0502020204030204"/>
              </a:rPr>
              <a:t>.</a:t>
            </a:r>
            <a:r>
              <a:rPr lang="en-US" altLang="zh-CN" sz="1485" spc="-9" dirty="0">
                <a:solidFill>
                  <a:srgbClr val="393C44"/>
                </a:solidFill>
                <a:cs typeface="Calibri" panose="020F0502020204030204"/>
              </a:rPr>
              <a:t> </a:t>
            </a:r>
            <a:r>
              <a:rPr lang="en-US" altLang="zh-CN" sz="1485" spc="45" dirty="0">
                <a:solidFill>
                  <a:srgbClr val="393C44"/>
                </a:solidFill>
                <a:cs typeface="Calibri" panose="020F0502020204030204"/>
              </a:rPr>
              <a:t>Click [Batch]</a:t>
            </a:r>
            <a:r>
              <a:rPr lang="en-US" altLang="zh-CN" sz="1485" spc="-9" dirty="0">
                <a:solidFill>
                  <a:srgbClr val="393C44"/>
                </a:solidFill>
                <a:cs typeface="Calibri" panose="020F0502020204030204"/>
              </a:rPr>
              <a:t> </a:t>
            </a:r>
            <a:r>
              <a:rPr lang="en-US" altLang="zh-CN" sz="1485" spc="-143" dirty="0">
                <a:solidFill>
                  <a:srgbClr val="393C44"/>
                </a:solidFill>
                <a:cs typeface="Calibri" panose="020F0502020204030204"/>
              </a:rPr>
              <a:t>to</a:t>
            </a:r>
            <a:r>
              <a:rPr lang="en-US" altLang="zh-CN" sz="1485" spc="-9" dirty="0">
                <a:solidFill>
                  <a:srgbClr val="393C44"/>
                </a:solidFill>
                <a:cs typeface="Calibri" panose="020F0502020204030204"/>
              </a:rPr>
              <a:t> </a:t>
            </a:r>
            <a:r>
              <a:rPr lang="en-US" altLang="zh-CN" sz="1485" spc="82" dirty="0">
                <a:solidFill>
                  <a:srgbClr val="393C44"/>
                </a:solidFill>
                <a:cs typeface="Calibri" panose="020F0502020204030204"/>
              </a:rPr>
              <a:t>add</a:t>
            </a:r>
            <a:r>
              <a:rPr lang="en-US" altLang="zh-CN" sz="1485" spc="-9" dirty="0">
                <a:solidFill>
                  <a:srgbClr val="393C44"/>
                </a:solidFill>
                <a:cs typeface="Calibri" panose="020F0502020204030204"/>
              </a:rPr>
              <a:t> </a:t>
            </a:r>
            <a:r>
              <a:rPr lang="en-US" altLang="zh-CN" sz="1485" spc="-18" dirty="0">
                <a:solidFill>
                  <a:srgbClr val="393C44"/>
                </a:solidFill>
                <a:cs typeface="Calibri" panose="020F0502020204030204"/>
              </a:rPr>
              <a:t>all</a:t>
            </a:r>
            <a:r>
              <a:rPr lang="en-US" altLang="zh-CN" sz="1485" spc="-9" dirty="0">
                <a:solidFill>
                  <a:srgbClr val="393C44"/>
                </a:solidFill>
                <a:cs typeface="Calibri" panose="020F0502020204030204"/>
              </a:rPr>
              <a:t> </a:t>
            </a:r>
            <a:r>
              <a:rPr lang="en-US" altLang="zh-CN" sz="1485" spc="15" dirty="0">
                <a:solidFill>
                  <a:srgbClr val="393C44"/>
                </a:solidFill>
                <a:cs typeface="Calibri" panose="020F0502020204030204"/>
              </a:rPr>
              <a:t>the</a:t>
            </a:r>
            <a:r>
              <a:rPr lang="en-US" altLang="zh-CN" sz="1485" spc="-6" dirty="0">
                <a:solidFill>
                  <a:srgbClr val="393C44"/>
                </a:solidFill>
                <a:cs typeface="Calibri" panose="020F0502020204030204"/>
              </a:rPr>
              <a:t> </a:t>
            </a:r>
            <a:r>
              <a:rPr lang="en-US" altLang="zh-CN" sz="1485" spc="12" dirty="0">
                <a:solidFill>
                  <a:srgbClr val="393C44"/>
                </a:solidFill>
                <a:cs typeface="Calibri" panose="020F0502020204030204"/>
              </a:rPr>
              <a:t>inverters. (Please</a:t>
            </a:r>
            <a:r>
              <a:rPr lang="en-US" altLang="zh-CN" sz="1485" spc="-9" dirty="0">
                <a:solidFill>
                  <a:srgbClr val="393C44"/>
                </a:solidFill>
                <a:cs typeface="Calibri" panose="020F0502020204030204"/>
              </a:rPr>
              <a:t> remember to </a:t>
            </a:r>
            <a:r>
              <a:rPr lang="en-US" altLang="zh-CN" sz="1485" spc="33" dirty="0">
                <a:solidFill>
                  <a:srgbClr val="393C44"/>
                </a:solidFill>
                <a:cs typeface="Calibri" panose="020F0502020204030204"/>
              </a:rPr>
              <a:t>set </a:t>
            </a:r>
            <a:r>
              <a:rPr lang="en-US" altLang="zh-CN" sz="1485" spc="15" dirty="0">
                <a:solidFill>
                  <a:srgbClr val="393C44"/>
                </a:solidFill>
                <a:cs typeface="Calibri" panose="020F0502020204030204"/>
              </a:rPr>
              <a:t>the</a:t>
            </a:r>
            <a:r>
              <a:rPr lang="en-US" altLang="zh-CN" sz="1485" spc="-12" dirty="0">
                <a:solidFill>
                  <a:srgbClr val="393C44"/>
                </a:solidFill>
                <a:cs typeface="Calibri" panose="020F0502020204030204"/>
              </a:rPr>
              <a:t> </a:t>
            </a:r>
            <a:r>
              <a:rPr lang="en-US" altLang="zh-CN" sz="1485" spc="6" dirty="0">
                <a:solidFill>
                  <a:srgbClr val="393C44"/>
                </a:solidFill>
                <a:cs typeface="Calibri" panose="020F0502020204030204"/>
              </a:rPr>
              <a:t>inverter’s role as </a:t>
            </a:r>
            <a:r>
              <a:rPr lang="en-US" altLang="zh-CN" sz="1485" spc="-6" dirty="0">
                <a:solidFill>
                  <a:srgbClr val="393C44"/>
                </a:solidFill>
                <a:cs typeface="Calibri" panose="020F0502020204030204"/>
              </a:rPr>
              <a:t>Master</a:t>
            </a:r>
            <a:r>
              <a:rPr lang="en-US" altLang="zh-CN" sz="1485" spc="-12" dirty="0">
                <a:solidFill>
                  <a:srgbClr val="393C44"/>
                </a:solidFill>
                <a:cs typeface="Calibri" panose="020F0502020204030204"/>
              </a:rPr>
              <a:t> </a:t>
            </a:r>
            <a:r>
              <a:rPr lang="en-US" altLang="zh-CN" sz="1485" spc="52" dirty="0">
                <a:solidFill>
                  <a:srgbClr val="393C44"/>
                </a:solidFill>
                <a:cs typeface="Calibri" panose="020F0502020204030204"/>
              </a:rPr>
              <a:t>or</a:t>
            </a:r>
            <a:r>
              <a:rPr lang="en-US" altLang="zh-CN" sz="1485" spc="-12" dirty="0">
                <a:solidFill>
                  <a:srgbClr val="393C44"/>
                </a:solidFill>
                <a:cs typeface="Calibri" panose="020F0502020204030204"/>
              </a:rPr>
              <a:t> </a:t>
            </a:r>
            <a:r>
              <a:rPr lang="en-US" altLang="zh-CN" sz="1485" spc="58" dirty="0">
                <a:solidFill>
                  <a:srgbClr val="393C44"/>
                </a:solidFill>
                <a:cs typeface="Calibri" panose="020F0502020204030204"/>
              </a:rPr>
              <a:t>Slave</a:t>
            </a:r>
            <a:r>
              <a:rPr lang="en-US" altLang="zh-CN" sz="1485" spc="-12" dirty="0">
                <a:solidFill>
                  <a:srgbClr val="393C44"/>
                </a:solidFill>
                <a:cs typeface="Calibri" panose="020F0502020204030204"/>
              </a:rPr>
              <a:t> </a:t>
            </a:r>
            <a:r>
              <a:rPr lang="en-US" altLang="zh-CN" sz="1485" spc="33" dirty="0">
                <a:solidFill>
                  <a:srgbClr val="393C44"/>
                </a:solidFill>
                <a:cs typeface="Calibri" panose="020F0502020204030204"/>
              </a:rPr>
              <a:t>via</a:t>
            </a:r>
            <a:r>
              <a:rPr lang="en-US" altLang="zh-CN" sz="1485" spc="-15" dirty="0">
                <a:solidFill>
                  <a:srgbClr val="393C44"/>
                </a:solidFill>
                <a:cs typeface="Calibri" panose="020F0502020204030204"/>
              </a:rPr>
              <a:t> the </a:t>
            </a:r>
            <a:r>
              <a:rPr lang="en-US" altLang="zh-CN" sz="1485" spc="3" dirty="0">
                <a:solidFill>
                  <a:srgbClr val="393C44"/>
                </a:solidFill>
                <a:cs typeface="Calibri" panose="020F0502020204030204"/>
              </a:rPr>
              <a:t>inverter</a:t>
            </a:r>
            <a:r>
              <a:rPr lang="en-US" altLang="zh-CN" sz="1485" spc="-12" dirty="0">
                <a:solidFill>
                  <a:srgbClr val="393C44"/>
                </a:solidFill>
                <a:cs typeface="Calibri" panose="020F0502020204030204"/>
              </a:rPr>
              <a:t> </a:t>
            </a:r>
            <a:r>
              <a:rPr lang="en-US" altLang="zh-CN" sz="1485" spc="49" dirty="0">
                <a:solidFill>
                  <a:srgbClr val="393C44"/>
                </a:solidFill>
                <a:cs typeface="Calibri" panose="020F0502020204030204"/>
              </a:rPr>
              <a:t>screen</a:t>
            </a:r>
            <a:r>
              <a:rPr lang="en-US" altLang="zh-CN" sz="1485" spc="-12" dirty="0">
                <a:solidFill>
                  <a:srgbClr val="393C44"/>
                </a:solidFill>
                <a:cs typeface="Calibri" panose="020F0502020204030204"/>
              </a:rPr>
              <a:t> </a:t>
            </a:r>
            <a:r>
              <a:rPr lang="en-US" altLang="zh-CN" sz="1485" spc="-3" dirty="0">
                <a:solidFill>
                  <a:srgbClr val="393C44"/>
                </a:solidFill>
                <a:cs typeface="Calibri" panose="020F0502020204030204"/>
              </a:rPr>
              <a:t>or</a:t>
            </a:r>
            <a:r>
              <a:rPr lang="en-US" altLang="zh-CN" sz="1485" spc="-12" dirty="0">
                <a:solidFill>
                  <a:srgbClr val="393C44"/>
                </a:solidFill>
                <a:cs typeface="Calibri" panose="020F0502020204030204"/>
              </a:rPr>
              <a:t> </a:t>
            </a:r>
            <a:r>
              <a:rPr lang="en-US" altLang="zh-CN" sz="1485" spc="12" dirty="0" err="1">
                <a:solidFill>
                  <a:srgbClr val="393C44"/>
                </a:solidFill>
                <a:cs typeface="Calibri" panose="020F0502020204030204"/>
              </a:rPr>
              <a:t>Solinteg</a:t>
            </a:r>
            <a:r>
              <a:rPr lang="en-US" altLang="zh-CN" sz="1485" spc="36" dirty="0" err="1">
                <a:solidFill>
                  <a:srgbClr val="393C44"/>
                </a:solidFill>
                <a:cs typeface="Calibri" panose="020F0502020204030204"/>
              </a:rPr>
              <a:t>Set</a:t>
            </a:r>
            <a:r>
              <a:rPr lang="en-US" altLang="zh-CN" sz="1485" spc="36" dirty="0">
                <a:solidFill>
                  <a:srgbClr val="393C44"/>
                </a:solidFill>
                <a:cs typeface="Calibri" panose="020F0502020204030204"/>
              </a:rPr>
              <a:t> APP). </a:t>
            </a:r>
            <a:endParaRPr lang="en-US" altLang="zh-CN" sz="1485" dirty="0">
              <a:solidFill>
                <a:prstClr val="black"/>
              </a:solidFill>
              <a:cs typeface="Calibri" panose="020F0502020204030204"/>
            </a:endParaRPr>
          </a:p>
          <a:p>
            <a:pPr marL="7620" defTabSz="554355">
              <a:spcBef>
                <a:spcPts val="75"/>
              </a:spcBef>
            </a:pPr>
            <a:r>
              <a:rPr lang="en-US" altLang="zh-CN" sz="1485" b="1" dirty="0">
                <a:solidFill>
                  <a:prstClr val="black"/>
                </a:solidFill>
                <a:cs typeface="Calibri" panose="020F0502020204030204"/>
              </a:rPr>
              <a:t>Note</a:t>
            </a:r>
            <a:r>
              <a:rPr lang="en-US" altLang="zh-CN" sz="1485" dirty="0">
                <a:solidFill>
                  <a:prstClr val="black"/>
                </a:solidFill>
                <a:cs typeface="Calibri" panose="020F0502020204030204"/>
              </a:rPr>
              <a:t>: The inverter connected with Smart Meter must be set as Master inverter.</a:t>
            </a:r>
            <a:endParaRPr lang="en-US" altLang="zh-CN" sz="1485" dirty="0">
              <a:solidFill>
                <a:prstClr val="black"/>
              </a:solidFill>
              <a:cs typeface="Calibri" panose="020F0502020204030204"/>
            </a:endParaRPr>
          </a:p>
        </p:txBody>
      </p:sp>
      <p:sp>
        <p:nvSpPr>
          <p:cNvPr id="32"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object 15"/>
          <p:cNvSpPr/>
          <p:nvPr/>
        </p:nvSpPr>
        <p:spPr>
          <a:xfrm>
            <a:off x="9084425" y="669205"/>
            <a:ext cx="206010" cy="217176"/>
          </a:xfrm>
          <a:custGeom>
            <a:avLst/>
            <a:gdLst/>
            <a:ahLst/>
            <a:cxnLst/>
            <a:rect l="l" t="t" r="r" b="b"/>
            <a:pathLst>
              <a:path w="339725" h="358140">
                <a:moveTo>
                  <a:pt x="31413" y="0"/>
                </a:moveTo>
                <a:lnTo>
                  <a:pt x="17809" y="4578"/>
                </a:lnTo>
                <a:lnTo>
                  <a:pt x="7040" y="14071"/>
                </a:lnTo>
                <a:lnTo>
                  <a:pt x="963" y="26524"/>
                </a:lnTo>
                <a:lnTo>
                  <a:pt x="0" y="40349"/>
                </a:lnTo>
                <a:lnTo>
                  <a:pt x="4574" y="53959"/>
                </a:lnTo>
                <a:lnTo>
                  <a:pt x="171166" y="341322"/>
                </a:lnTo>
                <a:lnTo>
                  <a:pt x="172097" y="342401"/>
                </a:lnTo>
                <a:lnTo>
                  <a:pt x="173207" y="343898"/>
                </a:lnTo>
                <a:lnTo>
                  <a:pt x="174558" y="345657"/>
                </a:lnTo>
                <a:lnTo>
                  <a:pt x="176035" y="347249"/>
                </a:lnTo>
                <a:lnTo>
                  <a:pt x="177815" y="348851"/>
                </a:lnTo>
                <a:lnTo>
                  <a:pt x="178129" y="349154"/>
                </a:lnTo>
                <a:lnTo>
                  <a:pt x="179773" y="350578"/>
                </a:lnTo>
                <a:lnTo>
                  <a:pt x="181521" y="351824"/>
                </a:lnTo>
                <a:lnTo>
                  <a:pt x="183542" y="353029"/>
                </a:lnTo>
                <a:lnTo>
                  <a:pt x="183678" y="353175"/>
                </a:lnTo>
                <a:lnTo>
                  <a:pt x="183971" y="353343"/>
                </a:lnTo>
                <a:lnTo>
                  <a:pt x="185888" y="354369"/>
                </a:lnTo>
                <a:lnTo>
                  <a:pt x="187647" y="355144"/>
                </a:lnTo>
                <a:lnTo>
                  <a:pt x="190013" y="356002"/>
                </a:lnTo>
                <a:lnTo>
                  <a:pt x="190547" y="356243"/>
                </a:lnTo>
                <a:lnTo>
                  <a:pt x="192579" y="356861"/>
                </a:lnTo>
                <a:lnTo>
                  <a:pt x="194065" y="357165"/>
                </a:lnTo>
                <a:lnTo>
                  <a:pt x="196474" y="357583"/>
                </a:lnTo>
                <a:lnTo>
                  <a:pt x="197353" y="357782"/>
                </a:lnTo>
                <a:lnTo>
                  <a:pt x="199447" y="357992"/>
                </a:lnTo>
                <a:lnTo>
                  <a:pt x="200641" y="357971"/>
                </a:lnTo>
                <a:lnTo>
                  <a:pt x="204442" y="357971"/>
                </a:lnTo>
                <a:lnTo>
                  <a:pt x="206327" y="357782"/>
                </a:lnTo>
                <a:lnTo>
                  <a:pt x="207206" y="357583"/>
                </a:lnTo>
                <a:lnTo>
                  <a:pt x="209615" y="357165"/>
                </a:lnTo>
                <a:lnTo>
                  <a:pt x="211102" y="356861"/>
                </a:lnTo>
                <a:lnTo>
                  <a:pt x="213133" y="356243"/>
                </a:lnTo>
                <a:lnTo>
                  <a:pt x="213667" y="356002"/>
                </a:lnTo>
                <a:lnTo>
                  <a:pt x="216033" y="355144"/>
                </a:lnTo>
                <a:lnTo>
                  <a:pt x="217792" y="354369"/>
                </a:lnTo>
                <a:lnTo>
                  <a:pt x="219593" y="353364"/>
                </a:lnTo>
                <a:lnTo>
                  <a:pt x="220002" y="353175"/>
                </a:lnTo>
                <a:lnTo>
                  <a:pt x="220148" y="353018"/>
                </a:lnTo>
                <a:lnTo>
                  <a:pt x="222169" y="351824"/>
                </a:lnTo>
                <a:lnTo>
                  <a:pt x="223907" y="350578"/>
                </a:lnTo>
                <a:lnTo>
                  <a:pt x="225719" y="349008"/>
                </a:lnTo>
                <a:lnTo>
                  <a:pt x="226044" y="348694"/>
                </a:lnTo>
                <a:lnTo>
                  <a:pt x="227646" y="347249"/>
                </a:lnTo>
                <a:lnTo>
                  <a:pt x="229122" y="345657"/>
                </a:lnTo>
                <a:lnTo>
                  <a:pt x="231583" y="342401"/>
                </a:lnTo>
                <a:lnTo>
                  <a:pt x="232515" y="341322"/>
                </a:lnTo>
                <a:lnTo>
                  <a:pt x="285488" y="250110"/>
                </a:lnTo>
                <a:lnTo>
                  <a:pt x="201866" y="250110"/>
                </a:lnTo>
                <a:lnTo>
                  <a:pt x="67190" y="17803"/>
                </a:lnTo>
                <a:lnTo>
                  <a:pt x="57691" y="7039"/>
                </a:lnTo>
                <a:lnTo>
                  <a:pt x="45236" y="962"/>
                </a:lnTo>
                <a:lnTo>
                  <a:pt x="31413" y="0"/>
                </a:lnTo>
                <a:close/>
              </a:path>
              <a:path w="339725" h="358140">
                <a:moveTo>
                  <a:pt x="204442" y="357971"/>
                </a:moveTo>
                <a:lnTo>
                  <a:pt x="203039" y="357971"/>
                </a:lnTo>
                <a:lnTo>
                  <a:pt x="204233" y="357992"/>
                </a:lnTo>
                <a:lnTo>
                  <a:pt x="204442" y="357971"/>
                </a:lnTo>
                <a:close/>
              </a:path>
              <a:path w="339725" h="358140">
                <a:moveTo>
                  <a:pt x="308068" y="111060"/>
                </a:moveTo>
                <a:lnTo>
                  <a:pt x="294243" y="112025"/>
                </a:lnTo>
                <a:lnTo>
                  <a:pt x="281788" y="118103"/>
                </a:lnTo>
                <a:lnTo>
                  <a:pt x="272293" y="128868"/>
                </a:lnTo>
                <a:lnTo>
                  <a:pt x="201866" y="250110"/>
                </a:lnTo>
                <a:lnTo>
                  <a:pt x="285488" y="250110"/>
                </a:lnTo>
                <a:lnTo>
                  <a:pt x="334909" y="165013"/>
                </a:lnTo>
                <a:lnTo>
                  <a:pt x="339482" y="151408"/>
                </a:lnTo>
                <a:lnTo>
                  <a:pt x="338517" y="137582"/>
                </a:lnTo>
                <a:lnTo>
                  <a:pt x="332438" y="125127"/>
                </a:lnTo>
                <a:lnTo>
                  <a:pt x="321674" y="115633"/>
                </a:lnTo>
                <a:lnTo>
                  <a:pt x="308068" y="11106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p:nvPr/>
        </p:nvSpPr>
        <p:spPr>
          <a:xfrm>
            <a:off x="490685" y="2829446"/>
            <a:ext cx="5371875" cy="2984290"/>
          </a:xfrm>
          <a:prstGeom prst="rect">
            <a:avLst/>
          </a:prstGeom>
          <a:blipFill>
            <a:blip r:embed="rId1" cstate="print"/>
            <a:stretch>
              <a:fillRect r="-1920"/>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19" name="object 19"/>
          <p:cNvSpPr/>
          <p:nvPr/>
        </p:nvSpPr>
        <p:spPr>
          <a:xfrm>
            <a:off x="6329441" y="2829446"/>
            <a:ext cx="5393794" cy="2984290"/>
          </a:xfrm>
          <a:prstGeom prst="rect">
            <a:avLst/>
          </a:prstGeom>
          <a:blipFill>
            <a:blip r:embed="rId2" cstate="print"/>
            <a:stretch>
              <a:fillRect/>
            </a:stretch>
          </a:blipFill>
        </p:spPr>
        <p:txBody>
          <a:bodyPr wrap="square" lIns="0" tIns="0" rIns="0" bIns="0" rtlCol="0"/>
          <a:lstStyle/>
          <a:p>
            <a:pPr defTabSz="554355"/>
            <a:endParaRPr sz="109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a:solidFill>
                <a:prstClr val="black"/>
              </a:solidFill>
              <a:latin typeface="Trebuchet MS" panose="020B0603020202020204"/>
              <a:cs typeface="Trebuchet MS" panose="020B0603020202020204"/>
            </a:endParaRPr>
          </a:p>
        </p:txBody>
      </p:sp>
      <p:pic>
        <p:nvPicPr>
          <p:cNvPr id="2" name="图片 1" descr="黑白色的标志&#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
        <p:nvSpPr>
          <p:cNvPr id="3" name="文本框 2"/>
          <p:cNvSpPr txBox="1"/>
          <p:nvPr/>
        </p:nvSpPr>
        <p:spPr>
          <a:xfrm>
            <a:off x="479425" y="296691"/>
            <a:ext cx="9182642"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System-Create A Parallel Plant in </a:t>
            </a:r>
            <a:r>
              <a:rPr kumimoji="1" lang="en-US" altLang="zh-CN" sz="2800" b="1" dirty="0" err="1">
                <a:solidFill>
                  <a:schemeClr val="tx1">
                    <a:lumMod val="65000"/>
                    <a:lumOff val="35000"/>
                  </a:schemeClr>
                </a:solidFill>
                <a:latin typeface="+mj-lt"/>
              </a:rPr>
              <a:t>Solinteg</a:t>
            </a:r>
            <a:r>
              <a:rPr kumimoji="1" lang="en-US" altLang="zh-CN" sz="2800" b="1" dirty="0">
                <a:solidFill>
                  <a:schemeClr val="tx1">
                    <a:lumMod val="65000"/>
                    <a:lumOff val="35000"/>
                  </a:schemeClr>
                </a:solidFill>
                <a:latin typeface="+mj-lt"/>
              </a:rPr>
              <a:t> Monitoring</a:t>
            </a:r>
            <a:endParaRPr kumimoji="1" lang="zh-CN" altLang="en-US" sz="2800" b="1" dirty="0">
              <a:solidFill>
                <a:schemeClr val="tx1">
                  <a:lumMod val="65000"/>
                  <a:lumOff val="35000"/>
                </a:schemeClr>
              </a:solidFill>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9280712" y="669598"/>
            <a:ext cx="143628" cy="216791"/>
          </a:xfrm>
          <a:custGeom>
            <a:avLst/>
            <a:gdLst/>
            <a:ahLst/>
            <a:cxnLst/>
            <a:rect l="l" t="t" r="r" b="b"/>
            <a:pathLst>
              <a:path w="236855" h="357505">
                <a:moveTo>
                  <a:pt x="205196" y="0"/>
                </a:moveTo>
                <a:lnTo>
                  <a:pt x="169421" y="17808"/>
                </a:lnTo>
                <a:lnTo>
                  <a:pt x="4578" y="303244"/>
                </a:lnTo>
                <a:lnTo>
                  <a:pt x="0" y="316850"/>
                </a:lnTo>
                <a:lnTo>
                  <a:pt x="963" y="330676"/>
                </a:lnTo>
                <a:lnTo>
                  <a:pt x="7043" y="343135"/>
                </a:lnTo>
                <a:lnTo>
                  <a:pt x="17813" y="352635"/>
                </a:lnTo>
                <a:lnTo>
                  <a:pt x="31418" y="357208"/>
                </a:lnTo>
                <a:lnTo>
                  <a:pt x="45241" y="356242"/>
                </a:lnTo>
                <a:lnTo>
                  <a:pt x="57695" y="350164"/>
                </a:lnTo>
                <a:lnTo>
                  <a:pt x="67194" y="339400"/>
                </a:lnTo>
                <a:lnTo>
                  <a:pt x="232027" y="53963"/>
                </a:lnTo>
                <a:lnTo>
                  <a:pt x="236607" y="40358"/>
                </a:lnTo>
                <a:lnTo>
                  <a:pt x="235647" y="26531"/>
                </a:lnTo>
                <a:lnTo>
                  <a:pt x="229571" y="14073"/>
                </a:lnTo>
                <a:lnTo>
                  <a:pt x="218802" y="4572"/>
                </a:lnTo>
                <a:lnTo>
                  <a:pt x="205196" y="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p:nvPr/>
        </p:nvSpPr>
        <p:spPr>
          <a:xfrm>
            <a:off x="6230023" y="2392131"/>
            <a:ext cx="5485251" cy="2248866"/>
          </a:xfrm>
          <a:prstGeom prst="rect">
            <a:avLst/>
          </a:prstGeom>
          <a:blipFill>
            <a:blip r:embed="rId1" cstate="print"/>
            <a:stretch>
              <a:fillRect/>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19" name="object 19"/>
          <p:cNvSpPr/>
          <p:nvPr/>
        </p:nvSpPr>
        <p:spPr>
          <a:xfrm>
            <a:off x="498512" y="2392131"/>
            <a:ext cx="5463467" cy="2981693"/>
          </a:xfrm>
          <a:prstGeom prst="rect">
            <a:avLst/>
          </a:prstGeom>
          <a:blipFill>
            <a:blip r:embed="rId2" cstate="print"/>
            <a:stretch>
              <a:fillRect/>
            </a:stretch>
          </a:blipFill>
        </p:spPr>
        <p:txBody>
          <a:bodyPr wrap="square" lIns="0" tIns="0" rIns="0" bIns="0" rtlCol="0"/>
          <a:lstStyle/>
          <a:p>
            <a:pPr defTabSz="554355"/>
            <a:endParaRPr sz="109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dirty="0">
              <a:solidFill>
                <a:prstClr val="black"/>
              </a:solidFill>
              <a:latin typeface="Trebuchet MS" panose="020B0603020202020204"/>
              <a:cs typeface="Trebuchet MS" panose="020B0603020202020204"/>
            </a:endParaRPr>
          </a:p>
        </p:txBody>
      </p:sp>
      <p:grpSp>
        <p:nvGrpSpPr>
          <p:cNvPr id="29" name="组合 28"/>
          <p:cNvGrpSpPr/>
          <p:nvPr/>
        </p:nvGrpSpPr>
        <p:grpSpPr>
          <a:xfrm>
            <a:off x="606575" y="1599056"/>
            <a:ext cx="9629625" cy="511087"/>
            <a:chOff x="606575" y="1599056"/>
            <a:chExt cx="9629625" cy="511087"/>
          </a:xfrm>
        </p:grpSpPr>
        <p:sp>
          <p:nvSpPr>
            <p:cNvPr id="30" name="object 19"/>
            <p:cNvSpPr txBox="1"/>
            <p:nvPr/>
          </p:nvSpPr>
          <p:spPr>
            <a:xfrm>
              <a:off x="991618" y="1643506"/>
              <a:ext cx="9244582" cy="466637"/>
            </a:xfrm>
            <a:prstGeom prst="rect">
              <a:avLst/>
            </a:prstGeom>
          </p:spPr>
          <p:txBody>
            <a:bodyPr vert="horz" wrap="square" lIns="0" tIns="9242" rIns="0" bIns="0" rtlCol="0">
              <a:spAutoFit/>
            </a:bodyPr>
            <a:lstStyle/>
            <a:p>
              <a:pPr marL="7620" defTabSz="554355">
                <a:spcBef>
                  <a:spcPts val="75"/>
                </a:spcBef>
              </a:pPr>
              <a:r>
                <a:rPr lang="en-US" altLang="zh-CN" sz="1485" spc="-3" dirty="0">
                  <a:solidFill>
                    <a:srgbClr val="393C44"/>
                  </a:solidFill>
                  <a:cs typeface="Calibri" panose="020F0502020204030204"/>
                </a:rPr>
                <a:t>Input the electricity price and select currency according to the local policy. Click the [Complete] button, and a notice of creating plant successfully will pop up.</a:t>
              </a:r>
              <a:endParaRPr lang="en-US" altLang="zh-CN" sz="1485" dirty="0">
                <a:solidFill>
                  <a:prstClr val="black"/>
                </a:solidFill>
                <a:cs typeface="Calibri" panose="020F0502020204030204"/>
              </a:endParaRPr>
            </a:p>
          </p:txBody>
        </p:sp>
        <p:sp>
          <p:nvSpPr>
            <p:cNvPr id="31"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pic>
        <p:nvPicPr>
          <p:cNvPr id="2" name="图片 1" descr="黑白色的标志&#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
        <p:nvSpPr>
          <p:cNvPr id="3" name="文本框 2"/>
          <p:cNvSpPr txBox="1"/>
          <p:nvPr/>
        </p:nvSpPr>
        <p:spPr>
          <a:xfrm>
            <a:off x="479425" y="296691"/>
            <a:ext cx="9182642"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System-Create A Parallel Plant in </a:t>
            </a:r>
            <a:r>
              <a:rPr kumimoji="1" lang="en-US" altLang="zh-CN" sz="2800" b="1" dirty="0" err="1">
                <a:solidFill>
                  <a:schemeClr val="tx1">
                    <a:lumMod val="65000"/>
                    <a:lumOff val="35000"/>
                  </a:schemeClr>
                </a:solidFill>
                <a:latin typeface="+mj-lt"/>
              </a:rPr>
              <a:t>Solinteg</a:t>
            </a:r>
            <a:r>
              <a:rPr kumimoji="1" lang="en-US" altLang="zh-CN" sz="2800" b="1" dirty="0">
                <a:solidFill>
                  <a:schemeClr val="tx1">
                    <a:lumMod val="65000"/>
                    <a:lumOff val="35000"/>
                  </a:schemeClr>
                </a:solidFill>
                <a:latin typeface="+mj-lt"/>
              </a:rPr>
              <a:t> Monitoring</a:t>
            </a:r>
            <a:endParaRPr kumimoji="1" lang="zh-CN" altLang="en-US" sz="2800" b="1" dirty="0">
              <a:solidFill>
                <a:schemeClr val="tx1">
                  <a:lumMod val="65000"/>
                  <a:lumOff val="35000"/>
                </a:schemeClr>
              </a:solidFill>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p:nvPr/>
        </p:nvSpPr>
        <p:spPr>
          <a:xfrm>
            <a:off x="9084425" y="669205"/>
            <a:ext cx="206010" cy="217176"/>
          </a:xfrm>
          <a:custGeom>
            <a:avLst/>
            <a:gdLst/>
            <a:ahLst/>
            <a:cxnLst/>
            <a:rect l="l" t="t" r="r" b="b"/>
            <a:pathLst>
              <a:path w="339725" h="358140">
                <a:moveTo>
                  <a:pt x="31413" y="0"/>
                </a:moveTo>
                <a:lnTo>
                  <a:pt x="17809" y="4578"/>
                </a:lnTo>
                <a:lnTo>
                  <a:pt x="7040" y="14071"/>
                </a:lnTo>
                <a:lnTo>
                  <a:pt x="963" y="26524"/>
                </a:lnTo>
                <a:lnTo>
                  <a:pt x="0" y="40349"/>
                </a:lnTo>
                <a:lnTo>
                  <a:pt x="4574" y="53959"/>
                </a:lnTo>
                <a:lnTo>
                  <a:pt x="171166" y="341322"/>
                </a:lnTo>
                <a:lnTo>
                  <a:pt x="172097" y="342401"/>
                </a:lnTo>
                <a:lnTo>
                  <a:pt x="173207" y="343898"/>
                </a:lnTo>
                <a:lnTo>
                  <a:pt x="174558" y="345657"/>
                </a:lnTo>
                <a:lnTo>
                  <a:pt x="176035" y="347249"/>
                </a:lnTo>
                <a:lnTo>
                  <a:pt x="177815" y="348851"/>
                </a:lnTo>
                <a:lnTo>
                  <a:pt x="178129" y="349154"/>
                </a:lnTo>
                <a:lnTo>
                  <a:pt x="179773" y="350578"/>
                </a:lnTo>
                <a:lnTo>
                  <a:pt x="181521" y="351824"/>
                </a:lnTo>
                <a:lnTo>
                  <a:pt x="183542" y="353029"/>
                </a:lnTo>
                <a:lnTo>
                  <a:pt x="183678" y="353175"/>
                </a:lnTo>
                <a:lnTo>
                  <a:pt x="183971" y="353343"/>
                </a:lnTo>
                <a:lnTo>
                  <a:pt x="185888" y="354369"/>
                </a:lnTo>
                <a:lnTo>
                  <a:pt x="187647" y="355144"/>
                </a:lnTo>
                <a:lnTo>
                  <a:pt x="190013" y="356002"/>
                </a:lnTo>
                <a:lnTo>
                  <a:pt x="190547" y="356243"/>
                </a:lnTo>
                <a:lnTo>
                  <a:pt x="192579" y="356861"/>
                </a:lnTo>
                <a:lnTo>
                  <a:pt x="194065" y="357165"/>
                </a:lnTo>
                <a:lnTo>
                  <a:pt x="196474" y="357583"/>
                </a:lnTo>
                <a:lnTo>
                  <a:pt x="197353" y="357782"/>
                </a:lnTo>
                <a:lnTo>
                  <a:pt x="199447" y="357992"/>
                </a:lnTo>
                <a:lnTo>
                  <a:pt x="200641" y="357971"/>
                </a:lnTo>
                <a:lnTo>
                  <a:pt x="204442" y="357971"/>
                </a:lnTo>
                <a:lnTo>
                  <a:pt x="206327" y="357782"/>
                </a:lnTo>
                <a:lnTo>
                  <a:pt x="207206" y="357583"/>
                </a:lnTo>
                <a:lnTo>
                  <a:pt x="209615" y="357165"/>
                </a:lnTo>
                <a:lnTo>
                  <a:pt x="211102" y="356861"/>
                </a:lnTo>
                <a:lnTo>
                  <a:pt x="213133" y="356243"/>
                </a:lnTo>
                <a:lnTo>
                  <a:pt x="213667" y="356002"/>
                </a:lnTo>
                <a:lnTo>
                  <a:pt x="216033" y="355144"/>
                </a:lnTo>
                <a:lnTo>
                  <a:pt x="217792" y="354369"/>
                </a:lnTo>
                <a:lnTo>
                  <a:pt x="219593" y="353364"/>
                </a:lnTo>
                <a:lnTo>
                  <a:pt x="220002" y="353175"/>
                </a:lnTo>
                <a:lnTo>
                  <a:pt x="220148" y="353018"/>
                </a:lnTo>
                <a:lnTo>
                  <a:pt x="222169" y="351824"/>
                </a:lnTo>
                <a:lnTo>
                  <a:pt x="223907" y="350578"/>
                </a:lnTo>
                <a:lnTo>
                  <a:pt x="225719" y="349008"/>
                </a:lnTo>
                <a:lnTo>
                  <a:pt x="226044" y="348694"/>
                </a:lnTo>
                <a:lnTo>
                  <a:pt x="227646" y="347249"/>
                </a:lnTo>
                <a:lnTo>
                  <a:pt x="229122" y="345657"/>
                </a:lnTo>
                <a:lnTo>
                  <a:pt x="231583" y="342401"/>
                </a:lnTo>
                <a:lnTo>
                  <a:pt x="232515" y="341322"/>
                </a:lnTo>
                <a:lnTo>
                  <a:pt x="285488" y="250110"/>
                </a:lnTo>
                <a:lnTo>
                  <a:pt x="201866" y="250110"/>
                </a:lnTo>
                <a:lnTo>
                  <a:pt x="67190" y="17803"/>
                </a:lnTo>
                <a:lnTo>
                  <a:pt x="57691" y="7039"/>
                </a:lnTo>
                <a:lnTo>
                  <a:pt x="45236" y="962"/>
                </a:lnTo>
                <a:lnTo>
                  <a:pt x="31413" y="0"/>
                </a:lnTo>
                <a:close/>
              </a:path>
              <a:path w="339725" h="358140">
                <a:moveTo>
                  <a:pt x="204442" y="357971"/>
                </a:moveTo>
                <a:lnTo>
                  <a:pt x="203039" y="357971"/>
                </a:lnTo>
                <a:lnTo>
                  <a:pt x="204233" y="357992"/>
                </a:lnTo>
                <a:lnTo>
                  <a:pt x="204442" y="357971"/>
                </a:lnTo>
                <a:close/>
              </a:path>
              <a:path w="339725" h="358140">
                <a:moveTo>
                  <a:pt x="308068" y="111060"/>
                </a:moveTo>
                <a:lnTo>
                  <a:pt x="294243" y="112025"/>
                </a:lnTo>
                <a:lnTo>
                  <a:pt x="281788" y="118103"/>
                </a:lnTo>
                <a:lnTo>
                  <a:pt x="272293" y="128868"/>
                </a:lnTo>
                <a:lnTo>
                  <a:pt x="201866" y="250110"/>
                </a:lnTo>
                <a:lnTo>
                  <a:pt x="285488" y="250110"/>
                </a:lnTo>
                <a:lnTo>
                  <a:pt x="334909" y="165013"/>
                </a:lnTo>
                <a:lnTo>
                  <a:pt x="339482" y="151408"/>
                </a:lnTo>
                <a:lnTo>
                  <a:pt x="338517" y="137582"/>
                </a:lnTo>
                <a:lnTo>
                  <a:pt x="332438" y="125127"/>
                </a:lnTo>
                <a:lnTo>
                  <a:pt x="321674" y="115633"/>
                </a:lnTo>
                <a:lnTo>
                  <a:pt x="308068" y="11106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dirty="0">
              <a:solidFill>
                <a:prstClr val="black"/>
              </a:solidFill>
              <a:latin typeface="Trebuchet MS" panose="020B0603020202020204"/>
              <a:cs typeface="Trebuchet MS" panose="020B0603020202020204"/>
            </a:endParaRPr>
          </a:p>
        </p:txBody>
      </p:sp>
      <p:grpSp>
        <p:nvGrpSpPr>
          <p:cNvPr id="27" name="组合 26"/>
          <p:cNvGrpSpPr/>
          <p:nvPr/>
        </p:nvGrpSpPr>
        <p:grpSpPr>
          <a:xfrm>
            <a:off x="606575" y="1599056"/>
            <a:ext cx="9629625" cy="520700"/>
            <a:chOff x="606575" y="1599056"/>
            <a:chExt cx="9629625" cy="520700"/>
          </a:xfrm>
        </p:grpSpPr>
        <p:sp>
          <p:nvSpPr>
            <p:cNvPr id="28" name="object 19"/>
            <p:cNvSpPr txBox="1"/>
            <p:nvPr/>
          </p:nvSpPr>
          <p:spPr>
            <a:xfrm>
              <a:off x="991618" y="1643506"/>
              <a:ext cx="9244582" cy="476250"/>
            </a:xfrm>
            <a:prstGeom prst="rect">
              <a:avLst/>
            </a:prstGeom>
          </p:spPr>
          <p:txBody>
            <a:bodyPr vert="horz" wrap="square" lIns="0" tIns="9242" rIns="0" bIns="0" rtlCol="0">
              <a:spAutoFit/>
            </a:bodyPr>
            <a:lstStyle/>
            <a:p>
              <a:pPr marL="7620" defTabSz="554355">
                <a:spcBef>
                  <a:spcPts val="75"/>
                </a:spcBef>
              </a:pPr>
              <a:r>
                <a:rPr lang="en-US" altLang="zh-CN" sz="1485" spc="18" dirty="0">
                  <a:solidFill>
                    <a:srgbClr val="393C44"/>
                  </a:solidFill>
                  <a:cs typeface="Calibri" panose="020F0502020204030204"/>
                </a:rPr>
                <a:t>Login</a:t>
              </a:r>
              <a:r>
                <a:rPr lang="en-US" altLang="zh-CN" sz="1485" spc="-9" dirty="0">
                  <a:solidFill>
                    <a:srgbClr val="393C44"/>
                  </a:solidFill>
                  <a:cs typeface="Calibri" panose="020F0502020204030204"/>
                </a:rPr>
                <a:t> </a:t>
              </a:r>
              <a:r>
                <a:rPr lang="en-US" altLang="zh-CN" sz="1485" spc="15" dirty="0" err="1">
                  <a:solidFill>
                    <a:srgbClr val="393C44"/>
                  </a:solidFill>
                  <a:cs typeface="Calibri" panose="020F0502020204030204"/>
                </a:rPr>
                <a:t>Solinteg</a:t>
              </a:r>
              <a:r>
                <a:rPr lang="en-US" altLang="zh-CN" sz="1485" spc="-9" dirty="0">
                  <a:solidFill>
                    <a:srgbClr val="393C44"/>
                  </a:solidFill>
                  <a:cs typeface="Calibri" panose="020F0502020204030204"/>
                </a:rPr>
                <a:t> </a:t>
              </a:r>
              <a:r>
                <a:rPr lang="en-US" altLang="zh-CN" sz="1485" spc="21" dirty="0">
                  <a:solidFill>
                    <a:srgbClr val="393C44"/>
                  </a:solidFill>
                  <a:cs typeface="Calibri" panose="020F0502020204030204"/>
                </a:rPr>
                <a:t>cloud</a:t>
              </a:r>
              <a:r>
                <a:rPr lang="en-US" altLang="zh-CN" sz="1485" spc="-9" dirty="0">
                  <a:solidFill>
                    <a:srgbClr val="393C44"/>
                  </a:solidFill>
                  <a:cs typeface="Calibri" panose="020F0502020204030204"/>
                </a:rPr>
                <a:t> </a:t>
              </a:r>
              <a:r>
                <a:rPr lang="en-US" altLang="zh-CN" sz="1485" spc="-143" dirty="0">
                  <a:solidFill>
                    <a:srgbClr val="393C44"/>
                  </a:solidFill>
                  <a:cs typeface="Calibri" panose="020F0502020204030204"/>
                </a:rPr>
                <a:t>,</a:t>
              </a:r>
              <a:r>
                <a:rPr lang="en-US" altLang="zh-CN" sz="1485" spc="-9" dirty="0">
                  <a:solidFill>
                    <a:srgbClr val="393C44"/>
                  </a:solidFill>
                  <a:cs typeface="Calibri" panose="020F0502020204030204"/>
                </a:rPr>
                <a:t> </a:t>
              </a:r>
              <a:r>
                <a:rPr lang="en-US" altLang="zh-CN" sz="1485" spc="24" dirty="0">
                  <a:solidFill>
                    <a:srgbClr val="393C44"/>
                  </a:solidFill>
                  <a:cs typeface="Calibri" panose="020F0502020204030204"/>
                </a:rPr>
                <a:t>enter [Device</a:t>
              </a:r>
              <a:r>
                <a:rPr lang="en-US" altLang="zh-CN" sz="1485" spc="-6" dirty="0">
                  <a:solidFill>
                    <a:srgbClr val="393C44"/>
                  </a:solidFill>
                  <a:cs typeface="Calibri" panose="020F0502020204030204"/>
                </a:rPr>
                <a:t> </a:t>
              </a:r>
              <a:r>
                <a:rPr lang="en-US" altLang="zh-CN" sz="1485" spc="18" dirty="0">
                  <a:solidFill>
                    <a:srgbClr val="393C44"/>
                  </a:solidFill>
                  <a:cs typeface="Calibri" panose="020F0502020204030204"/>
                </a:rPr>
                <a:t>Management] menu,</a:t>
              </a:r>
              <a:r>
                <a:rPr lang="en-US" altLang="zh-CN" sz="1485" spc="-12" dirty="0">
                  <a:solidFill>
                    <a:srgbClr val="393C44"/>
                  </a:solidFill>
                  <a:cs typeface="Calibri" panose="020F0502020204030204"/>
                </a:rPr>
                <a:t> and then click </a:t>
              </a:r>
              <a:r>
                <a:rPr lang="en-US" altLang="zh-CN" sz="1485" spc="52" dirty="0">
                  <a:solidFill>
                    <a:srgbClr val="393C44"/>
                  </a:solidFill>
                  <a:cs typeface="Calibri" panose="020F0502020204030204"/>
                </a:rPr>
                <a:t>[Add</a:t>
              </a:r>
              <a:r>
                <a:rPr lang="en-US" altLang="zh-CN" sz="1485" spc="-12" dirty="0">
                  <a:solidFill>
                    <a:srgbClr val="393C44"/>
                  </a:solidFill>
                  <a:cs typeface="Calibri" panose="020F0502020204030204"/>
                </a:rPr>
                <a:t> </a:t>
              </a:r>
              <a:r>
                <a:rPr lang="en-US" altLang="zh-CN" sz="1485" spc="21" dirty="0">
                  <a:solidFill>
                    <a:srgbClr val="393C44"/>
                  </a:solidFill>
                  <a:cs typeface="Calibri" panose="020F0502020204030204"/>
                </a:rPr>
                <a:t>Device].</a:t>
              </a:r>
              <a:endParaRPr lang="en-US" altLang="zh-CN" sz="1485" dirty="0">
                <a:solidFill>
                  <a:prstClr val="black"/>
                </a:solidFill>
                <a:cs typeface="Calibri" panose="020F0502020204030204"/>
              </a:endParaRPr>
            </a:p>
            <a:p>
              <a:pPr marL="7620" defTabSz="554355">
                <a:spcBef>
                  <a:spcPts val="75"/>
                </a:spcBef>
              </a:pPr>
              <a:endParaRPr lang="en-US" altLang="zh-CN" sz="1485" dirty="0">
                <a:solidFill>
                  <a:prstClr val="black"/>
                </a:solidFill>
                <a:cs typeface="Calibri" panose="020F0502020204030204"/>
              </a:endParaRPr>
            </a:p>
          </p:txBody>
        </p:sp>
        <p:sp>
          <p:nvSpPr>
            <p:cNvPr id="29"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pic>
        <p:nvPicPr>
          <p:cNvPr id="2" name="图片 1" descr="黑白色的标志&#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
        <p:nvSpPr>
          <p:cNvPr id="3" name="文本框 2"/>
          <p:cNvSpPr txBox="1"/>
          <p:nvPr/>
        </p:nvSpPr>
        <p:spPr>
          <a:xfrm>
            <a:off x="479425" y="296691"/>
            <a:ext cx="7230634"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System-Add Device to An Existing Plant</a:t>
            </a:r>
            <a:endParaRPr kumimoji="1" lang="zh-CN" altLang="en-US" sz="2800" b="1" dirty="0">
              <a:solidFill>
                <a:schemeClr val="tx1">
                  <a:lumMod val="65000"/>
                  <a:lumOff val="35000"/>
                </a:schemeClr>
              </a:solidFill>
              <a:latin typeface="+mj-lt"/>
            </a:endParaRPr>
          </a:p>
        </p:txBody>
      </p:sp>
      <p:pic>
        <p:nvPicPr>
          <p:cNvPr id="5" name="图片 4"/>
          <p:cNvPicPr>
            <a:picLocks noChangeAspect="1"/>
          </p:cNvPicPr>
          <p:nvPr>
            <p:custDataLst>
              <p:tags r:id="rId2"/>
            </p:custDataLst>
          </p:nvPr>
        </p:nvPicPr>
        <p:blipFill>
          <a:blip r:embed="rId3"/>
          <a:srcRect b="2505"/>
          <a:stretch>
            <a:fillRect/>
          </a:stretch>
        </p:blipFill>
        <p:spPr>
          <a:xfrm>
            <a:off x="606425" y="2392045"/>
            <a:ext cx="5400000" cy="2868340"/>
          </a:xfrm>
          <a:prstGeom prst="rect">
            <a:avLst/>
          </a:prstGeom>
        </p:spPr>
      </p:pic>
      <p:sp>
        <p:nvSpPr>
          <p:cNvPr id="30" name="矩形 29"/>
          <p:cNvSpPr/>
          <p:nvPr/>
        </p:nvSpPr>
        <p:spPr>
          <a:xfrm>
            <a:off x="2487295" y="2812415"/>
            <a:ext cx="704850" cy="262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4"/>
            </p:custDataLst>
          </p:nvPr>
        </p:nvPicPr>
        <p:blipFill>
          <a:blip r:embed="rId5"/>
          <a:srcRect b="2504"/>
          <a:stretch>
            <a:fillRect/>
          </a:stretch>
        </p:blipFill>
        <p:spPr>
          <a:xfrm>
            <a:off x="6158865" y="2392045"/>
            <a:ext cx="5400040" cy="2868295"/>
          </a:xfrm>
          <a:prstGeom prst="rect">
            <a:avLst/>
          </a:prstGeom>
        </p:spPr>
      </p:pic>
      <p:sp>
        <p:nvSpPr>
          <p:cNvPr id="7" name="矩形 6"/>
          <p:cNvSpPr/>
          <p:nvPr>
            <p:custDataLst>
              <p:tags r:id="rId6"/>
            </p:custDataLst>
          </p:nvPr>
        </p:nvSpPr>
        <p:spPr>
          <a:xfrm>
            <a:off x="10293350" y="3026410"/>
            <a:ext cx="594360" cy="262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object 19"/>
          <p:cNvSpPr txBox="1"/>
          <p:nvPr/>
        </p:nvSpPr>
        <p:spPr>
          <a:xfrm>
            <a:off x="991617" y="1643506"/>
            <a:ext cx="10341401" cy="1178242"/>
          </a:xfrm>
          <a:prstGeom prst="rect">
            <a:avLst/>
          </a:prstGeom>
        </p:spPr>
        <p:txBody>
          <a:bodyPr vert="horz" wrap="square" lIns="0" tIns="9242" rIns="0" bIns="0" rtlCol="0">
            <a:spAutoFit/>
          </a:bodyPr>
          <a:lstStyle/>
          <a:p>
            <a:pPr marL="7620" defTabSz="554355">
              <a:spcBef>
                <a:spcPts val="75"/>
              </a:spcBef>
            </a:pPr>
            <a:r>
              <a:rPr lang="en-US" altLang="zh-CN" sz="1485" spc="-3" dirty="0">
                <a:solidFill>
                  <a:srgbClr val="393C44"/>
                </a:solidFill>
                <a:cs typeface="Calibri" panose="020F0502020204030204"/>
              </a:rPr>
              <a:t>Once </a:t>
            </a:r>
            <a:r>
              <a:rPr lang="en-US" altLang="zh-CN" sz="1485" spc="18" dirty="0">
                <a:solidFill>
                  <a:srgbClr val="393C44"/>
                </a:solidFill>
                <a:cs typeface="Calibri" panose="020F0502020204030204"/>
              </a:rPr>
              <a:t>one</a:t>
            </a:r>
            <a:r>
              <a:rPr lang="en-US" altLang="zh-CN" sz="1485" spc="-9" dirty="0">
                <a:solidFill>
                  <a:srgbClr val="393C44"/>
                </a:solidFill>
                <a:cs typeface="Calibri" panose="020F0502020204030204"/>
              </a:rPr>
              <a:t> </a:t>
            </a:r>
            <a:r>
              <a:rPr lang="en-US" altLang="zh-CN" sz="1485" spc="49" dirty="0">
                <a:solidFill>
                  <a:srgbClr val="393C44"/>
                </a:solidFill>
                <a:cs typeface="Calibri" panose="020F0502020204030204"/>
              </a:rPr>
              <a:t>device information</a:t>
            </a:r>
            <a:r>
              <a:rPr lang="en-US" altLang="zh-CN" sz="1485" spc="-9" dirty="0">
                <a:solidFill>
                  <a:srgbClr val="393C44"/>
                </a:solidFill>
                <a:cs typeface="Calibri" panose="020F0502020204030204"/>
              </a:rPr>
              <a:t> </a:t>
            </a:r>
            <a:r>
              <a:rPr lang="en-US" altLang="zh-CN" sz="1485" spc="18" dirty="0">
                <a:solidFill>
                  <a:srgbClr val="393C44"/>
                </a:solidFill>
                <a:cs typeface="Calibri" panose="020F0502020204030204"/>
              </a:rPr>
              <a:t>from </a:t>
            </a:r>
            <a:r>
              <a:rPr lang="en-US" altLang="zh-CN" sz="1485" spc="118" dirty="0">
                <a:solidFill>
                  <a:srgbClr val="393C44"/>
                </a:solidFill>
                <a:cs typeface="Calibri" panose="020F0502020204030204"/>
              </a:rPr>
              <a:t>the</a:t>
            </a:r>
            <a:r>
              <a:rPr lang="en-US" altLang="zh-CN" sz="1485" spc="-9" dirty="0">
                <a:solidFill>
                  <a:srgbClr val="393C44"/>
                </a:solidFill>
                <a:cs typeface="Calibri" panose="020F0502020204030204"/>
              </a:rPr>
              <a:t> </a:t>
            </a:r>
            <a:r>
              <a:rPr lang="en-US" altLang="zh-CN" sz="1485" spc="-6" dirty="0">
                <a:solidFill>
                  <a:srgbClr val="393C44"/>
                </a:solidFill>
                <a:cs typeface="Calibri" panose="020F0502020204030204"/>
              </a:rPr>
              <a:t>paralleling system is filled in,</a:t>
            </a:r>
            <a:r>
              <a:rPr lang="en-US" altLang="zh-CN" sz="1485" spc="-12" dirty="0">
                <a:solidFill>
                  <a:srgbClr val="393C44"/>
                </a:solidFill>
                <a:cs typeface="Calibri" panose="020F0502020204030204"/>
              </a:rPr>
              <a:t> </a:t>
            </a:r>
            <a:r>
              <a:rPr lang="en-US" altLang="zh-CN" sz="1485" spc="15" dirty="0">
                <a:solidFill>
                  <a:srgbClr val="393C44"/>
                </a:solidFill>
                <a:cs typeface="Calibri" panose="020F0502020204030204"/>
              </a:rPr>
              <a:t>the</a:t>
            </a:r>
            <a:r>
              <a:rPr lang="en-US" altLang="zh-CN" sz="1485" spc="-6" dirty="0">
                <a:solidFill>
                  <a:srgbClr val="393C44"/>
                </a:solidFill>
                <a:cs typeface="Calibri" panose="020F0502020204030204"/>
              </a:rPr>
              <a:t> </a:t>
            </a:r>
            <a:r>
              <a:rPr lang="en-US" altLang="zh-CN" sz="1485" spc="12" dirty="0">
                <a:solidFill>
                  <a:srgbClr val="393C44"/>
                </a:solidFill>
                <a:cs typeface="Calibri" panose="020F0502020204030204"/>
              </a:rPr>
              <a:t>others</a:t>
            </a:r>
            <a:r>
              <a:rPr lang="en-US" altLang="zh-CN" sz="1485" spc="-9" dirty="0">
                <a:solidFill>
                  <a:srgbClr val="393C44"/>
                </a:solidFill>
                <a:cs typeface="Calibri" panose="020F0502020204030204"/>
              </a:rPr>
              <a:t> in this parallel system </a:t>
            </a:r>
            <a:r>
              <a:rPr lang="en-US" altLang="zh-CN" sz="1485" spc="-67" dirty="0">
                <a:solidFill>
                  <a:srgbClr val="393C44"/>
                </a:solidFill>
                <a:cs typeface="Calibri" panose="020F0502020204030204"/>
              </a:rPr>
              <a:t>will</a:t>
            </a:r>
            <a:r>
              <a:rPr lang="en-US" altLang="zh-CN" sz="1485" spc="-12" dirty="0">
                <a:solidFill>
                  <a:srgbClr val="393C44"/>
                </a:solidFill>
                <a:cs typeface="Calibri" panose="020F0502020204030204"/>
              </a:rPr>
              <a:t> </a:t>
            </a:r>
            <a:r>
              <a:rPr lang="en-US" altLang="zh-CN" sz="1485" spc="9" dirty="0">
                <a:solidFill>
                  <a:srgbClr val="393C44"/>
                </a:solidFill>
                <a:cs typeface="Calibri" panose="020F0502020204030204"/>
              </a:rPr>
              <a:t>automatically </a:t>
            </a:r>
            <a:r>
              <a:rPr lang="en-US" altLang="zh-CN" sz="1485" spc="6" dirty="0">
                <a:solidFill>
                  <a:srgbClr val="393C44"/>
                </a:solidFill>
                <a:cs typeface="Calibri" panose="020F0502020204030204"/>
              </a:rPr>
              <a:t>pop up</a:t>
            </a:r>
            <a:r>
              <a:rPr lang="en-US" altLang="zh-CN" sz="1485" spc="9" dirty="0">
                <a:solidFill>
                  <a:srgbClr val="393C44"/>
                </a:solidFill>
                <a:cs typeface="Calibri" panose="020F0502020204030204"/>
              </a:rPr>
              <a:t>.</a:t>
            </a:r>
            <a:r>
              <a:rPr lang="en-US" altLang="zh-CN" sz="1485" spc="-9" dirty="0">
                <a:solidFill>
                  <a:srgbClr val="393C44"/>
                </a:solidFill>
                <a:cs typeface="Calibri" panose="020F0502020204030204"/>
              </a:rPr>
              <a:t> </a:t>
            </a:r>
            <a:r>
              <a:rPr lang="en-US" altLang="zh-CN" sz="1485" spc="45" dirty="0">
                <a:solidFill>
                  <a:srgbClr val="393C44"/>
                </a:solidFill>
                <a:cs typeface="Calibri" panose="020F0502020204030204"/>
              </a:rPr>
              <a:t>Click [Batch]</a:t>
            </a:r>
            <a:r>
              <a:rPr lang="en-US" altLang="zh-CN" sz="1485" spc="-9" dirty="0">
                <a:solidFill>
                  <a:srgbClr val="393C44"/>
                </a:solidFill>
                <a:cs typeface="Calibri" panose="020F0502020204030204"/>
              </a:rPr>
              <a:t> </a:t>
            </a:r>
            <a:r>
              <a:rPr lang="en-US" altLang="zh-CN" sz="1485" spc="-143" dirty="0">
                <a:solidFill>
                  <a:srgbClr val="393C44"/>
                </a:solidFill>
                <a:cs typeface="Calibri" panose="020F0502020204030204"/>
              </a:rPr>
              <a:t>to</a:t>
            </a:r>
            <a:r>
              <a:rPr lang="en-US" altLang="zh-CN" sz="1485" spc="-9" dirty="0">
                <a:solidFill>
                  <a:srgbClr val="393C44"/>
                </a:solidFill>
                <a:cs typeface="Calibri" panose="020F0502020204030204"/>
              </a:rPr>
              <a:t> </a:t>
            </a:r>
            <a:r>
              <a:rPr lang="en-US" altLang="zh-CN" sz="1485" spc="82" dirty="0">
                <a:solidFill>
                  <a:srgbClr val="393C44"/>
                </a:solidFill>
                <a:cs typeface="Calibri" panose="020F0502020204030204"/>
              </a:rPr>
              <a:t>add</a:t>
            </a:r>
            <a:r>
              <a:rPr lang="en-US" altLang="zh-CN" sz="1485" spc="-9" dirty="0">
                <a:solidFill>
                  <a:srgbClr val="393C44"/>
                </a:solidFill>
                <a:cs typeface="Calibri" panose="020F0502020204030204"/>
              </a:rPr>
              <a:t> </a:t>
            </a:r>
            <a:r>
              <a:rPr lang="en-US" altLang="zh-CN" sz="1485" spc="-18" dirty="0">
                <a:solidFill>
                  <a:srgbClr val="393C44"/>
                </a:solidFill>
                <a:cs typeface="Calibri" panose="020F0502020204030204"/>
              </a:rPr>
              <a:t>all</a:t>
            </a:r>
            <a:r>
              <a:rPr lang="en-US" altLang="zh-CN" sz="1485" spc="-9" dirty="0">
                <a:solidFill>
                  <a:srgbClr val="393C44"/>
                </a:solidFill>
                <a:cs typeface="Calibri" panose="020F0502020204030204"/>
              </a:rPr>
              <a:t> </a:t>
            </a:r>
            <a:r>
              <a:rPr lang="en-US" altLang="zh-CN" sz="1485" spc="15" dirty="0">
                <a:solidFill>
                  <a:srgbClr val="393C44"/>
                </a:solidFill>
                <a:cs typeface="Calibri" panose="020F0502020204030204"/>
              </a:rPr>
              <a:t>the</a:t>
            </a:r>
            <a:r>
              <a:rPr lang="en-US" altLang="zh-CN" sz="1485" spc="-6" dirty="0">
                <a:solidFill>
                  <a:srgbClr val="393C44"/>
                </a:solidFill>
                <a:cs typeface="Calibri" panose="020F0502020204030204"/>
              </a:rPr>
              <a:t> </a:t>
            </a:r>
            <a:r>
              <a:rPr lang="en-US" altLang="zh-CN" sz="1485" spc="12" dirty="0">
                <a:solidFill>
                  <a:srgbClr val="393C44"/>
                </a:solidFill>
                <a:cs typeface="Calibri" panose="020F0502020204030204"/>
              </a:rPr>
              <a:t>inverters. (Please</a:t>
            </a:r>
            <a:r>
              <a:rPr lang="en-US" altLang="zh-CN" sz="1485" spc="-9" dirty="0">
                <a:solidFill>
                  <a:srgbClr val="393C44"/>
                </a:solidFill>
                <a:cs typeface="Calibri" panose="020F0502020204030204"/>
              </a:rPr>
              <a:t> remember to </a:t>
            </a:r>
            <a:r>
              <a:rPr lang="en-US" altLang="zh-CN" sz="1485" spc="33" dirty="0">
                <a:solidFill>
                  <a:srgbClr val="393C44"/>
                </a:solidFill>
                <a:cs typeface="Calibri" panose="020F0502020204030204"/>
              </a:rPr>
              <a:t>set </a:t>
            </a:r>
            <a:r>
              <a:rPr lang="en-US" altLang="zh-CN" sz="1485" spc="15" dirty="0">
                <a:solidFill>
                  <a:srgbClr val="393C44"/>
                </a:solidFill>
                <a:cs typeface="Calibri" panose="020F0502020204030204"/>
              </a:rPr>
              <a:t>the</a:t>
            </a:r>
            <a:r>
              <a:rPr lang="en-US" altLang="zh-CN" sz="1485" spc="-12" dirty="0">
                <a:solidFill>
                  <a:srgbClr val="393C44"/>
                </a:solidFill>
                <a:cs typeface="Calibri" panose="020F0502020204030204"/>
              </a:rPr>
              <a:t> </a:t>
            </a:r>
            <a:r>
              <a:rPr lang="en-US" altLang="zh-CN" sz="1485" spc="6" dirty="0">
                <a:solidFill>
                  <a:srgbClr val="393C44"/>
                </a:solidFill>
                <a:cs typeface="Calibri" panose="020F0502020204030204"/>
              </a:rPr>
              <a:t>inverter’s role as </a:t>
            </a:r>
            <a:r>
              <a:rPr lang="en-US" altLang="zh-CN" sz="1485" spc="-6" dirty="0">
                <a:solidFill>
                  <a:srgbClr val="393C44"/>
                </a:solidFill>
                <a:cs typeface="Calibri" panose="020F0502020204030204"/>
              </a:rPr>
              <a:t>Master</a:t>
            </a:r>
            <a:r>
              <a:rPr lang="en-US" altLang="zh-CN" sz="1485" spc="-12" dirty="0">
                <a:solidFill>
                  <a:srgbClr val="393C44"/>
                </a:solidFill>
                <a:cs typeface="Calibri" panose="020F0502020204030204"/>
              </a:rPr>
              <a:t> </a:t>
            </a:r>
            <a:r>
              <a:rPr lang="en-US" altLang="zh-CN" sz="1485" spc="52" dirty="0">
                <a:solidFill>
                  <a:srgbClr val="393C44"/>
                </a:solidFill>
                <a:cs typeface="Calibri" panose="020F0502020204030204"/>
              </a:rPr>
              <a:t>or</a:t>
            </a:r>
            <a:r>
              <a:rPr lang="en-US" altLang="zh-CN" sz="1485" spc="-12" dirty="0">
                <a:solidFill>
                  <a:srgbClr val="393C44"/>
                </a:solidFill>
                <a:cs typeface="Calibri" panose="020F0502020204030204"/>
              </a:rPr>
              <a:t> </a:t>
            </a:r>
            <a:r>
              <a:rPr lang="en-US" altLang="zh-CN" sz="1485" spc="58" dirty="0">
                <a:solidFill>
                  <a:srgbClr val="393C44"/>
                </a:solidFill>
                <a:cs typeface="Calibri" panose="020F0502020204030204"/>
              </a:rPr>
              <a:t>Slave</a:t>
            </a:r>
            <a:r>
              <a:rPr lang="en-US" altLang="zh-CN" sz="1485" spc="-12" dirty="0">
                <a:solidFill>
                  <a:srgbClr val="393C44"/>
                </a:solidFill>
                <a:cs typeface="Calibri" panose="020F0502020204030204"/>
              </a:rPr>
              <a:t> </a:t>
            </a:r>
            <a:r>
              <a:rPr lang="en-US" altLang="zh-CN" sz="1485" spc="33" dirty="0">
                <a:solidFill>
                  <a:srgbClr val="393C44"/>
                </a:solidFill>
                <a:cs typeface="Calibri" panose="020F0502020204030204"/>
              </a:rPr>
              <a:t>via</a:t>
            </a:r>
            <a:r>
              <a:rPr lang="en-US" altLang="zh-CN" sz="1485" spc="-15" dirty="0">
                <a:solidFill>
                  <a:srgbClr val="393C44"/>
                </a:solidFill>
                <a:cs typeface="Calibri" panose="020F0502020204030204"/>
              </a:rPr>
              <a:t> the </a:t>
            </a:r>
            <a:r>
              <a:rPr lang="en-US" altLang="zh-CN" sz="1485" spc="3" dirty="0">
                <a:solidFill>
                  <a:srgbClr val="393C44"/>
                </a:solidFill>
                <a:cs typeface="Calibri" panose="020F0502020204030204"/>
              </a:rPr>
              <a:t>inverter</a:t>
            </a:r>
            <a:r>
              <a:rPr lang="en-US" altLang="zh-CN" sz="1485" spc="-12" dirty="0">
                <a:solidFill>
                  <a:srgbClr val="393C44"/>
                </a:solidFill>
                <a:cs typeface="Calibri" panose="020F0502020204030204"/>
              </a:rPr>
              <a:t> </a:t>
            </a:r>
            <a:r>
              <a:rPr lang="en-US" altLang="zh-CN" sz="1485" spc="49" dirty="0">
                <a:solidFill>
                  <a:srgbClr val="393C44"/>
                </a:solidFill>
                <a:cs typeface="Calibri" panose="020F0502020204030204"/>
              </a:rPr>
              <a:t>screen</a:t>
            </a:r>
            <a:r>
              <a:rPr lang="en-US" altLang="zh-CN" sz="1485" spc="-12" dirty="0">
                <a:solidFill>
                  <a:srgbClr val="393C44"/>
                </a:solidFill>
                <a:cs typeface="Calibri" panose="020F0502020204030204"/>
              </a:rPr>
              <a:t> </a:t>
            </a:r>
            <a:r>
              <a:rPr lang="en-US" altLang="zh-CN" sz="1485" spc="-3" dirty="0">
                <a:solidFill>
                  <a:srgbClr val="393C44"/>
                </a:solidFill>
                <a:cs typeface="Calibri" panose="020F0502020204030204"/>
              </a:rPr>
              <a:t>or</a:t>
            </a:r>
            <a:r>
              <a:rPr lang="en-US" altLang="zh-CN" sz="1485" spc="-12" dirty="0">
                <a:solidFill>
                  <a:srgbClr val="393C44"/>
                </a:solidFill>
                <a:cs typeface="Calibri" panose="020F0502020204030204"/>
              </a:rPr>
              <a:t> </a:t>
            </a:r>
            <a:r>
              <a:rPr lang="en-US" altLang="zh-CN" sz="1485" spc="12" dirty="0" err="1">
                <a:solidFill>
                  <a:srgbClr val="393C44"/>
                </a:solidFill>
                <a:cs typeface="Calibri" panose="020F0502020204030204"/>
              </a:rPr>
              <a:t>Solinteg</a:t>
            </a:r>
            <a:r>
              <a:rPr lang="en-US" altLang="zh-CN" sz="1485" spc="36" dirty="0" err="1">
                <a:solidFill>
                  <a:srgbClr val="393C44"/>
                </a:solidFill>
                <a:cs typeface="Calibri" panose="020F0502020204030204"/>
              </a:rPr>
              <a:t>Set</a:t>
            </a:r>
            <a:r>
              <a:rPr lang="en-US" altLang="zh-CN" sz="1485" spc="36" dirty="0">
                <a:solidFill>
                  <a:srgbClr val="393C44"/>
                </a:solidFill>
                <a:cs typeface="Calibri" panose="020F0502020204030204"/>
              </a:rPr>
              <a:t> APP). </a:t>
            </a:r>
            <a:endParaRPr lang="en-US" altLang="zh-CN" sz="1485" dirty="0">
              <a:solidFill>
                <a:prstClr val="black"/>
              </a:solidFill>
              <a:cs typeface="Calibri" panose="020F0502020204030204"/>
            </a:endParaRPr>
          </a:p>
          <a:p>
            <a:pPr marL="7620" defTabSz="554355">
              <a:spcBef>
                <a:spcPts val="75"/>
              </a:spcBef>
            </a:pPr>
            <a:r>
              <a:rPr lang="en-US" altLang="zh-CN" sz="1485" b="1" dirty="0">
                <a:solidFill>
                  <a:prstClr val="black"/>
                </a:solidFill>
                <a:cs typeface="Calibri" panose="020F0502020204030204"/>
              </a:rPr>
              <a:t>Note</a:t>
            </a:r>
            <a:r>
              <a:rPr lang="en-US" altLang="zh-CN" sz="1485" dirty="0">
                <a:solidFill>
                  <a:prstClr val="black"/>
                </a:solidFill>
                <a:cs typeface="Calibri" panose="020F0502020204030204"/>
              </a:rPr>
              <a:t>: The inverter connected with Smart Meter must be set as Master inverter.</a:t>
            </a:r>
            <a:endParaRPr lang="en-US" altLang="zh-CN" sz="1485" dirty="0">
              <a:solidFill>
                <a:prstClr val="black"/>
              </a:solidFill>
              <a:cs typeface="Calibri" panose="020F0502020204030204"/>
            </a:endParaRPr>
          </a:p>
          <a:p>
            <a:pPr marL="7620" defTabSz="554355">
              <a:spcBef>
                <a:spcPts val="75"/>
              </a:spcBef>
            </a:pPr>
            <a:endParaRPr lang="en-US" altLang="zh-CN" sz="1485" dirty="0">
              <a:solidFill>
                <a:prstClr val="black"/>
              </a:solidFill>
              <a:cs typeface="Calibri" panose="020F0502020204030204"/>
            </a:endParaRPr>
          </a:p>
        </p:txBody>
      </p:sp>
      <p:sp>
        <p:nvSpPr>
          <p:cNvPr id="14" name="object 14"/>
          <p:cNvSpPr/>
          <p:nvPr/>
        </p:nvSpPr>
        <p:spPr>
          <a:xfrm>
            <a:off x="9280712" y="669598"/>
            <a:ext cx="143628" cy="216791"/>
          </a:xfrm>
          <a:custGeom>
            <a:avLst/>
            <a:gdLst/>
            <a:ahLst/>
            <a:cxnLst/>
            <a:rect l="l" t="t" r="r" b="b"/>
            <a:pathLst>
              <a:path w="236855" h="357505">
                <a:moveTo>
                  <a:pt x="205196" y="0"/>
                </a:moveTo>
                <a:lnTo>
                  <a:pt x="169421" y="17808"/>
                </a:lnTo>
                <a:lnTo>
                  <a:pt x="4578" y="303244"/>
                </a:lnTo>
                <a:lnTo>
                  <a:pt x="0" y="316850"/>
                </a:lnTo>
                <a:lnTo>
                  <a:pt x="963" y="330676"/>
                </a:lnTo>
                <a:lnTo>
                  <a:pt x="7043" y="343135"/>
                </a:lnTo>
                <a:lnTo>
                  <a:pt x="17813" y="352635"/>
                </a:lnTo>
                <a:lnTo>
                  <a:pt x="31418" y="357208"/>
                </a:lnTo>
                <a:lnTo>
                  <a:pt x="45241" y="356242"/>
                </a:lnTo>
                <a:lnTo>
                  <a:pt x="57695" y="350164"/>
                </a:lnTo>
                <a:lnTo>
                  <a:pt x="67194" y="339400"/>
                </a:lnTo>
                <a:lnTo>
                  <a:pt x="232027" y="53963"/>
                </a:lnTo>
                <a:lnTo>
                  <a:pt x="236607" y="40358"/>
                </a:lnTo>
                <a:lnTo>
                  <a:pt x="235647" y="26531"/>
                </a:lnTo>
                <a:lnTo>
                  <a:pt x="229571" y="14073"/>
                </a:lnTo>
                <a:lnTo>
                  <a:pt x="218802" y="4572"/>
                </a:lnTo>
                <a:lnTo>
                  <a:pt x="205196" y="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5" name="object 15"/>
          <p:cNvSpPr/>
          <p:nvPr/>
        </p:nvSpPr>
        <p:spPr>
          <a:xfrm>
            <a:off x="9084425" y="669205"/>
            <a:ext cx="206010" cy="217176"/>
          </a:xfrm>
          <a:custGeom>
            <a:avLst/>
            <a:gdLst/>
            <a:ahLst/>
            <a:cxnLst/>
            <a:rect l="l" t="t" r="r" b="b"/>
            <a:pathLst>
              <a:path w="339725" h="358140">
                <a:moveTo>
                  <a:pt x="31413" y="0"/>
                </a:moveTo>
                <a:lnTo>
                  <a:pt x="17809" y="4578"/>
                </a:lnTo>
                <a:lnTo>
                  <a:pt x="7040" y="14071"/>
                </a:lnTo>
                <a:lnTo>
                  <a:pt x="963" y="26524"/>
                </a:lnTo>
                <a:lnTo>
                  <a:pt x="0" y="40349"/>
                </a:lnTo>
                <a:lnTo>
                  <a:pt x="4574" y="53959"/>
                </a:lnTo>
                <a:lnTo>
                  <a:pt x="171166" y="341322"/>
                </a:lnTo>
                <a:lnTo>
                  <a:pt x="172097" y="342401"/>
                </a:lnTo>
                <a:lnTo>
                  <a:pt x="173207" y="343898"/>
                </a:lnTo>
                <a:lnTo>
                  <a:pt x="174558" y="345657"/>
                </a:lnTo>
                <a:lnTo>
                  <a:pt x="176035" y="347249"/>
                </a:lnTo>
                <a:lnTo>
                  <a:pt x="177815" y="348851"/>
                </a:lnTo>
                <a:lnTo>
                  <a:pt x="178129" y="349154"/>
                </a:lnTo>
                <a:lnTo>
                  <a:pt x="179773" y="350578"/>
                </a:lnTo>
                <a:lnTo>
                  <a:pt x="181521" y="351824"/>
                </a:lnTo>
                <a:lnTo>
                  <a:pt x="183542" y="353029"/>
                </a:lnTo>
                <a:lnTo>
                  <a:pt x="183678" y="353175"/>
                </a:lnTo>
                <a:lnTo>
                  <a:pt x="183971" y="353343"/>
                </a:lnTo>
                <a:lnTo>
                  <a:pt x="185888" y="354369"/>
                </a:lnTo>
                <a:lnTo>
                  <a:pt x="187647" y="355144"/>
                </a:lnTo>
                <a:lnTo>
                  <a:pt x="190013" y="356002"/>
                </a:lnTo>
                <a:lnTo>
                  <a:pt x="190547" y="356243"/>
                </a:lnTo>
                <a:lnTo>
                  <a:pt x="192579" y="356861"/>
                </a:lnTo>
                <a:lnTo>
                  <a:pt x="194065" y="357165"/>
                </a:lnTo>
                <a:lnTo>
                  <a:pt x="196474" y="357583"/>
                </a:lnTo>
                <a:lnTo>
                  <a:pt x="197353" y="357782"/>
                </a:lnTo>
                <a:lnTo>
                  <a:pt x="199447" y="357992"/>
                </a:lnTo>
                <a:lnTo>
                  <a:pt x="200641" y="357971"/>
                </a:lnTo>
                <a:lnTo>
                  <a:pt x="204442" y="357971"/>
                </a:lnTo>
                <a:lnTo>
                  <a:pt x="206327" y="357782"/>
                </a:lnTo>
                <a:lnTo>
                  <a:pt x="207206" y="357583"/>
                </a:lnTo>
                <a:lnTo>
                  <a:pt x="209615" y="357165"/>
                </a:lnTo>
                <a:lnTo>
                  <a:pt x="211102" y="356861"/>
                </a:lnTo>
                <a:lnTo>
                  <a:pt x="213133" y="356243"/>
                </a:lnTo>
                <a:lnTo>
                  <a:pt x="213667" y="356002"/>
                </a:lnTo>
                <a:lnTo>
                  <a:pt x="216033" y="355144"/>
                </a:lnTo>
                <a:lnTo>
                  <a:pt x="217792" y="354369"/>
                </a:lnTo>
                <a:lnTo>
                  <a:pt x="219593" y="353364"/>
                </a:lnTo>
                <a:lnTo>
                  <a:pt x="220002" y="353175"/>
                </a:lnTo>
                <a:lnTo>
                  <a:pt x="220148" y="353018"/>
                </a:lnTo>
                <a:lnTo>
                  <a:pt x="222169" y="351824"/>
                </a:lnTo>
                <a:lnTo>
                  <a:pt x="223907" y="350578"/>
                </a:lnTo>
                <a:lnTo>
                  <a:pt x="225719" y="349008"/>
                </a:lnTo>
                <a:lnTo>
                  <a:pt x="226044" y="348694"/>
                </a:lnTo>
                <a:lnTo>
                  <a:pt x="227646" y="347249"/>
                </a:lnTo>
                <a:lnTo>
                  <a:pt x="229122" y="345657"/>
                </a:lnTo>
                <a:lnTo>
                  <a:pt x="231583" y="342401"/>
                </a:lnTo>
                <a:lnTo>
                  <a:pt x="232515" y="341322"/>
                </a:lnTo>
                <a:lnTo>
                  <a:pt x="285488" y="250110"/>
                </a:lnTo>
                <a:lnTo>
                  <a:pt x="201866" y="250110"/>
                </a:lnTo>
                <a:lnTo>
                  <a:pt x="67190" y="17803"/>
                </a:lnTo>
                <a:lnTo>
                  <a:pt x="57691" y="7039"/>
                </a:lnTo>
                <a:lnTo>
                  <a:pt x="45236" y="962"/>
                </a:lnTo>
                <a:lnTo>
                  <a:pt x="31413" y="0"/>
                </a:lnTo>
                <a:close/>
              </a:path>
              <a:path w="339725" h="358140">
                <a:moveTo>
                  <a:pt x="204442" y="357971"/>
                </a:moveTo>
                <a:lnTo>
                  <a:pt x="203039" y="357971"/>
                </a:lnTo>
                <a:lnTo>
                  <a:pt x="204233" y="357992"/>
                </a:lnTo>
                <a:lnTo>
                  <a:pt x="204442" y="357971"/>
                </a:lnTo>
                <a:close/>
              </a:path>
              <a:path w="339725" h="358140">
                <a:moveTo>
                  <a:pt x="308068" y="111060"/>
                </a:moveTo>
                <a:lnTo>
                  <a:pt x="294243" y="112025"/>
                </a:lnTo>
                <a:lnTo>
                  <a:pt x="281788" y="118103"/>
                </a:lnTo>
                <a:lnTo>
                  <a:pt x="272293" y="128868"/>
                </a:lnTo>
                <a:lnTo>
                  <a:pt x="201866" y="250110"/>
                </a:lnTo>
                <a:lnTo>
                  <a:pt x="285488" y="250110"/>
                </a:lnTo>
                <a:lnTo>
                  <a:pt x="334909" y="165013"/>
                </a:lnTo>
                <a:lnTo>
                  <a:pt x="339482" y="151408"/>
                </a:lnTo>
                <a:lnTo>
                  <a:pt x="338517" y="137582"/>
                </a:lnTo>
                <a:lnTo>
                  <a:pt x="332438" y="125127"/>
                </a:lnTo>
                <a:lnTo>
                  <a:pt x="321674" y="115633"/>
                </a:lnTo>
                <a:lnTo>
                  <a:pt x="308068" y="111060"/>
                </a:lnTo>
                <a:close/>
              </a:path>
            </a:pathLst>
          </a:custGeom>
          <a:solidFill>
            <a:srgbClr val="FFFFFF"/>
          </a:solidFill>
        </p:spPr>
        <p:txBody>
          <a:bodyPr wrap="square" lIns="0" tIns="0" rIns="0" bIns="0" rtlCol="0"/>
          <a:lstStyle/>
          <a:p>
            <a:pPr defTabSz="554355"/>
            <a:endParaRPr sz="1090">
              <a:solidFill>
                <a:prstClr val="black"/>
              </a:solidFill>
              <a:latin typeface="Calibri" panose="020F0502020204030204"/>
            </a:endParaRPr>
          </a:p>
        </p:txBody>
      </p:sp>
      <p:sp>
        <p:nvSpPr>
          <p:cNvPr id="18" name="object 18"/>
          <p:cNvSpPr/>
          <p:nvPr/>
        </p:nvSpPr>
        <p:spPr>
          <a:xfrm>
            <a:off x="493713" y="2733687"/>
            <a:ext cx="5021263" cy="2984284"/>
          </a:xfrm>
          <a:prstGeom prst="rect">
            <a:avLst/>
          </a:prstGeom>
          <a:blipFill>
            <a:blip r:embed="rId1" cstate="print"/>
            <a:stretch>
              <a:fillRect l="-504" r="-7990"/>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19" name="object 19"/>
          <p:cNvSpPr/>
          <p:nvPr/>
        </p:nvSpPr>
        <p:spPr>
          <a:xfrm>
            <a:off x="3530451" y="2978227"/>
            <a:ext cx="4211936" cy="2984284"/>
          </a:xfrm>
          <a:prstGeom prst="rect">
            <a:avLst/>
          </a:prstGeom>
          <a:blipFill>
            <a:blip r:embed="rId2" cstate="print"/>
            <a:stretch>
              <a:fillRect l="-16779"/>
            </a:stretch>
          </a:blipFill>
        </p:spPr>
        <p:txBody>
          <a:bodyPr wrap="square" lIns="0" tIns="0" rIns="0" bIns="0" rtlCol="0"/>
          <a:lstStyle/>
          <a:p>
            <a:pPr defTabSz="554355"/>
            <a:endParaRPr sz="1090" dirty="0">
              <a:solidFill>
                <a:prstClr val="black"/>
              </a:solidFill>
              <a:latin typeface="Calibri" panose="020F0502020204030204"/>
            </a:endParaRPr>
          </a:p>
        </p:txBody>
      </p:sp>
      <p:sp>
        <p:nvSpPr>
          <p:cNvPr id="21" name="object 21"/>
          <p:cNvSpPr txBox="1"/>
          <p:nvPr/>
        </p:nvSpPr>
        <p:spPr>
          <a:xfrm>
            <a:off x="426406" y="698885"/>
            <a:ext cx="1626513" cy="203275"/>
          </a:xfrm>
          <a:prstGeom prst="rect">
            <a:avLst/>
          </a:prstGeom>
        </p:spPr>
        <p:txBody>
          <a:bodyPr vert="horz" wrap="square" lIns="0" tIns="7316" rIns="0" bIns="0" rtlCol="0">
            <a:spAutoFit/>
          </a:bodyPr>
          <a:lstStyle/>
          <a:p>
            <a:pPr marL="7620" defTabSz="554355">
              <a:spcBef>
                <a:spcPts val="60"/>
              </a:spcBef>
            </a:pPr>
            <a:r>
              <a:rPr sz="1275" b="1" spc="-64" dirty="0">
                <a:solidFill>
                  <a:srgbClr val="FFFFFF"/>
                </a:solidFill>
                <a:latin typeface="Trebuchet MS" panose="020B0603020202020204"/>
                <a:cs typeface="Trebuchet MS" panose="020B0603020202020204"/>
              </a:rPr>
              <a:t>Wattsonic </a:t>
            </a:r>
            <a:r>
              <a:rPr sz="1275" b="1" spc="-55" dirty="0">
                <a:solidFill>
                  <a:srgbClr val="FFFFFF"/>
                </a:solidFill>
                <a:latin typeface="Trebuchet MS" panose="020B0603020202020204"/>
                <a:cs typeface="Trebuchet MS" panose="020B0603020202020204"/>
              </a:rPr>
              <a:t>Cloud</a:t>
            </a:r>
            <a:r>
              <a:rPr sz="1275" b="1" spc="-218" dirty="0">
                <a:solidFill>
                  <a:srgbClr val="FFFFFF"/>
                </a:solidFill>
                <a:latin typeface="Trebuchet MS" panose="020B0603020202020204"/>
                <a:cs typeface="Trebuchet MS" panose="020B0603020202020204"/>
              </a:rPr>
              <a:t> </a:t>
            </a:r>
            <a:r>
              <a:rPr sz="1275" b="1" spc="-64" dirty="0">
                <a:solidFill>
                  <a:srgbClr val="FFFFFF"/>
                </a:solidFill>
                <a:latin typeface="Trebuchet MS" panose="020B0603020202020204"/>
                <a:cs typeface="Trebuchet MS" panose="020B0603020202020204"/>
              </a:rPr>
              <a:t>Setting</a:t>
            </a:r>
            <a:endParaRPr sz="1275" dirty="0">
              <a:solidFill>
                <a:prstClr val="black"/>
              </a:solidFill>
              <a:latin typeface="Trebuchet MS" panose="020B0603020202020204"/>
              <a:cs typeface="Trebuchet MS" panose="020B0603020202020204"/>
            </a:endParaRPr>
          </a:p>
        </p:txBody>
      </p:sp>
      <p:sp>
        <p:nvSpPr>
          <p:cNvPr id="33" name="图形 44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06575" y="1599056"/>
            <a:ext cx="296102" cy="296102"/>
          </a:xfrm>
          <a:custGeom>
            <a:avLst/>
            <a:gdLst>
              <a:gd name="connsiteX0" fmla="*/ 95250 w 190500"/>
              <a:gd name="connsiteY0" fmla="*/ 84773 h 190500"/>
              <a:gd name="connsiteX1" fmla="*/ 84773 w 190500"/>
              <a:gd name="connsiteY1" fmla="*/ 95250 h 190500"/>
              <a:gd name="connsiteX2" fmla="*/ 95250 w 190500"/>
              <a:gd name="connsiteY2" fmla="*/ 105728 h 190500"/>
              <a:gd name="connsiteX3" fmla="*/ 105728 w 190500"/>
              <a:gd name="connsiteY3" fmla="*/ 95250 h 190500"/>
              <a:gd name="connsiteX4" fmla="*/ 95250 w 190500"/>
              <a:gd name="connsiteY4" fmla="*/ 84773 h 190500"/>
              <a:gd name="connsiteX5" fmla="*/ 95250 w 190500"/>
              <a:gd name="connsiteY5" fmla="*/ 0 h 190500"/>
              <a:gd name="connsiteX6" fmla="*/ 0 w 190500"/>
              <a:gd name="connsiteY6" fmla="*/ 95250 h 190500"/>
              <a:gd name="connsiteX7" fmla="*/ 95250 w 190500"/>
              <a:gd name="connsiteY7" fmla="*/ 190500 h 190500"/>
              <a:gd name="connsiteX8" fmla="*/ 190500 w 190500"/>
              <a:gd name="connsiteY8" fmla="*/ 95250 h 190500"/>
              <a:gd name="connsiteX9" fmla="*/ 95250 w 190500"/>
              <a:gd name="connsiteY9" fmla="*/ 0 h 190500"/>
              <a:gd name="connsiteX10" fmla="*/ 116110 w 190500"/>
              <a:gd name="connsiteY10" fmla="*/ 116110 h 190500"/>
              <a:gd name="connsiteX11" fmla="*/ 38100 w 190500"/>
              <a:gd name="connsiteY11" fmla="*/ 152400 h 190500"/>
              <a:gd name="connsiteX12" fmla="*/ 74390 w 190500"/>
              <a:gd name="connsiteY12" fmla="*/ 74390 h 190500"/>
              <a:gd name="connsiteX13" fmla="*/ 152400 w 190500"/>
              <a:gd name="connsiteY13" fmla="*/ 38100 h 190500"/>
              <a:gd name="connsiteX14" fmla="*/ 116110 w 190500"/>
              <a:gd name="connsiteY14" fmla="*/ 1161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84773"/>
                </a:moveTo>
                <a:cubicBezTo>
                  <a:pt x="89440" y="84773"/>
                  <a:pt x="84773" y="89440"/>
                  <a:pt x="84773" y="95250"/>
                </a:cubicBezTo>
                <a:cubicBezTo>
                  <a:pt x="84773" y="101060"/>
                  <a:pt x="89440" y="105728"/>
                  <a:pt x="95250" y="105728"/>
                </a:cubicBezTo>
                <a:cubicBezTo>
                  <a:pt x="101060" y="105728"/>
                  <a:pt x="105728" y="101060"/>
                  <a:pt x="105728" y="95250"/>
                </a:cubicBezTo>
                <a:cubicBezTo>
                  <a:pt x="105728" y="89440"/>
                  <a:pt x="101060" y="84773"/>
                  <a:pt x="95250" y="84773"/>
                </a:cubicBezTo>
                <a:close/>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116110" y="116110"/>
                </a:moveTo>
                <a:lnTo>
                  <a:pt x="38100" y="152400"/>
                </a:lnTo>
                <a:lnTo>
                  <a:pt x="74390" y="74390"/>
                </a:lnTo>
                <a:lnTo>
                  <a:pt x="152400" y="38100"/>
                </a:lnTo>
                <a:lnTo>
                  <a:pt x="116110" y="116110"/>
                </a:ln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 name="图片 1" descr="黑白色的标志&#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195" y="6304441"/>
            <a:ext cx="2336577" cy="359473"/>
          </a:xfrm>
          <a:prstGeom prst="rect">
            <a:avLst/>
          </a:prstGeom>
        </p:spPr>
      </p:pic>
      <p:sp>
        <p:nvSpPr>
          <p:cNvPr id="4" name="文本框 3"/>
          <p:cNvSpPr txBox="1"/>
          <p:nvPr/>
        </p:nvSpPr>
        <p:spPr>
          <a:xfrm>
            <a:off x="479425" y="296691"/>
            <a:ext cx="7230634"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System-Add Device to An Existing Plant</a:t>
            </a:r>
            <a:endParaRPr kumimoji="1" lang="zh-CN" altLang="en-US" sz="2800" b="1" dirty="0">
              <a:solidFill>
                <a:schemeClr val="tx1">
                  <a:lumMod val="65000"/>
                  <a:lumOff val="35000"/>
                </a:schemeClr>
              </a:solidFill>
              <a:latin typeface="+mj-lt"/>
            </a:endParaRPr>
          </a:p>
        </p:txBody>
      </p:sp>
      <p:sp>
        <p:nvSpPr>
          <p:cNvPr id="5" name="object 18"/>
          <p:cNvSpPr/>
          <p:nvPr/>
        </p:nvSpPr>
        <p:spPr>
          <a:xfrm>
            <a:off x="5414960" y="3221784"/>
            <a:ext cx="6300787" cy="2984290"/>
          </a:xfrm>
          <a:prstGeom prst="rect">
            <a:avLst/>
          </a:prstGeom>
          <a:blipFill>
            <a:blip r:embed="rId4" cstate="print"/>
            <a:stretch>
              <a:fillRect l="-1743" r="-2375"/>
            </a:stretch>
          </a:blipFill>
        </p:spPr>
        <p:txBody>
          <a:bodyPr wrap="square" lIns="0" tIns="0" rIns="0" bIns="0" rtlCol="0"/>
          <a:lstStyle/>
          <a:p>
            <a:pPr defTabSz="554355"/>
            <a:endParaRPr sz="1090" dirty="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241167" y="3013501"/>
            <a:ext cx="370967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armonyOS Sans Black" panose="00000A00000000000000" pitchFamily="2" charset="0"/>
                <a:cs typeface="+mn-cs"/>
              </a:rPr>
              <a:t>THANK YOU</a:t>
            </a:r>
            <a:endParaRPr kumimoji="0" lang="zh-CN" alt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armonyOS Sans Black" panose="00000A00000000000000" pitchFamily="2" charset="0"/>
              <a:cs typeface="+mn-cs"/>
            </a:endParaRPr>
          </a:p>
        </p:txBody>
      </p:sp>
      <p:pic>
        <p:nvPicPr>
          <p:cNvPr id="8" name="图片 7"/>
          <p:cNvPicPr>
            <a:picLocks noChangeAspect="1"/>
          </p:cNvPicPr>
          <p:nvPr/>
        </p:nvPicPr>
        <p:blipFill>
          <a:blip r:embed="rId1" cstate="screen"/>
          <a:stretch>
            <a:fillRect/>
          </a:stretch>
        </p:blipFill>
        <p:spPr>
          <a:xfrm>
            <a:off x="10044223" y="350266"/>
            <a:ext cx="1733106" cy="536746"/>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4241167" y="3837410"/>
            <a:ext cx="1656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HarmonyOS Sans Light" panose="00000400000000000000" pitchFamily="2" charset="0"/>
                <a:cs typeface="+mn-cs"/>
              </a:rPr>
              <a:t>www.solinteg.com</a:t>
            </a:r>
            <a:endParaRPr kumimoji="0" lang="zh-CN" altLang="en-US" sz="1400" b="0" i="0" u="none" strike="noStrike" kern="1200" cap="none" spc="0" normalizeH="0" baseline="0" noProof="0" dirty="0">
              <a:ln>
                <a:noFill/>
              </a:ln>
              <a:solidFill>
                <a:prstClr val="white"/>
              </a:solidFill>
              <a:effectLst/>
              <a:uLnTx/>
              <a:uFillTx/>
              <a:latin typeface="HarmonyOS Sans Light" panose="00000400000000000000" pitchFamily="2" charset="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425" y="296691"/>
            <a:ext cx="3722494"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Solution</a:t>
            </a:r>
            <a:r>
              <a:rPr kumimoji="1" lang="zh-CN" altLang="en-US" sz="2800" b="1" dirty="0">
                <a:solidFill>
                  <a:schemeClr val="tx1">
                    <a:lumMod val="65000"/>
                    <a:lumOff val="35000"/>
                  </a:schemeClr>
                </a:solidFill>
                <a:latin typeface="+mj-lt"/>
              </a:rPr>
              <a:t> </a:t>
            </a:r>
            <a:r>
              <a:rPr kumimoji="1" lang="en-US" altLang="zh-CN" sz="2800" b="1" dirty="0">
                <a:solidFill>
                  <a:schemeClr val="tx1">
                    <a:lumMod val="65000"/>
                    <a:lumOff val="35000"/>
                  </a:schemeClr>
                </a:solidFill>
                <a:latin typeface="+mj-lt"/>
              </a:rPr>
              <a:t>Introduction</a:t>
            </a:r>
            <a:endParaRPr kumimoji="1" lang="zh-CN" altLang="en-US" sz="2800" b="1" dirty="0">
              <a:solidFill>
                <a:schemeClr val="tx1">
                  <a:lumMod val="65000"/>
                  <a:lumOff val="35000"/>
                </a:schemeClr>
              </a:solidFill>
              <a:latin typeface="+mj-lt"/>
            </a:endParaRPr>
          </a:p>
        </p:txBody>
      </p:sp>
      <p:sp>
        <p:nvSpPr>
          <p:cNvPr id="3" name="文本框 2"/>
          <p:cNvSpPr txBox="1"/>
          <p:nvPr/>
        </p:nvSpPr>
        <p:spPr>
          <a:xfrm>
            <a:off x="479425" y="1857434"/>
            <a:ext cx="5616575" cy="4524315"/>
          </a:xfrm>
          <a:prstGeom prst="rect">
            <a:avLst/>
          </a:prstGeom>
          <a:noFill/>
        </p:spPr>
        <p:txBody>
          <a:bodyPr wrap="square" rtlCol="0">
            <a:spAutoFit/>
          </a:bodyPr>
          <a:lstStyle/>
          <a:p>
            <a:r>
              <a:rPr kumimoji="1" lang="en-US" altLang="zh-CN" sz="1600" dirty="0">
                <a:solidFill>
                  <a:schemeClr val="tx1">
                    <a:lumMod val="65000"/>
                    <a:lumOff val="35000"/>
                  </a:schemeClr>
                </a:solidFill>
              </a:rPr>
              <a:t>The hybrid inverter has become a new trend that has gained popularity in recent years as a result of the rising energy problem and electricity rates. But due to its short emergence, the power range hasn't been enlarged to cover all kinds of scenarios, so in some cases, a parallel system is required to expand the system application diversity.</a:t>
            </a:r>
            <a:endParaRPr kumimoji="1" lang="en-US" altLang="zh-CN" sz="1600" dirty="0">
              <a:solidFill>
                <a:schemeClr val="tx1">
                  <a:lumMod val="65000"/>
                  <a:lumOff val="35000"/>
                </a:schemeClr>
              </a:solidFill>
            </a:endParaRPr>
          </a:p>
          <a:p>
            <a:endParaRPr kumimoji="1" lang="en-US" altLang="zh-CN" sz="1600" dirty="0">
              <a:solidFill>
                <a:schemeClr val="tx1">
                  <a:lumMod val="65000"/>
                  <a:lumOff val="35000"/>
                </a:schemeClr>
              </a:solidFill>
            </a:endParaRPr>
          </a:p>
          <a:p>
            <a:r>
              <a:rPr kumimoji="1" lang="en-US" altLang="zh-CN" sz="1600" dirty="0">
                <a:solidFill>
                  <a:schemeClr val="tx1">
                    <a:lumMod val="65000"/>
                    <a:lumOff val="35000"/>
                  </a:schemeClr>
                </a:solidFill>
              </a:rPr>
              <a:t>In a storage system with multiple </a:t>
            </a:r>
            <a:r>
              <a:rPr kumimoji="1" lang="en-US" altLang="zh-CN" sz="1600" dirty="0" err="1">
                <a:solidFill>
                  <a:schemeClr val="tx1">
                    <a:lumMod val="65000"/>
                    <a:lumOff val="35000"/>
                  </a:schemeClr>
                </a:solidFill>
              </a:rPr>
              <a:t>Integ</a:t>
            </a:r>
            <a:r>
              <a:rPr kumimoji="1" lang="en-US" altLang="zh-CN" sz="1600" dirty="0">
                <a:solidFill>
                  <a:schemeClr val="tx1">
                    <a:lumMod val="65000"/>
                    <a:lumOff val="35000"/>
                  </a:schemeClr>
                </a:solidFill>
              </a:rPr>
              <a:t> MHT hybrid inverters (≤10pcs), a parallel solution is required to manage and control all inverters’ operation modes, energy supply and use. </a:t>
            </a:r>
            <a:r>
              <a:rPr kumimoji="1" lang="en-US" altLang="zh-CN" sz="1600" dirty="0" err="1">
                <a:solidFill>
                  <a:schemeClr val="tx1">
                    <a:lumMod val="65000"/>
                    <a:lumOff val="35000"/>
                  </a:schemeClr>
                </a:solidFill>
              </a:rPr>
              <a:t>Solinteg</a:t>
            </a:r>
            <a:r>
              <a:rPr kumimoji="1" lang="en-US" altLang="zh-CN" sz="1600" dirty="0">
                <a:solidFill>
                  <a:schemeClr val="tx1">
                    <a:lumMod val="65000"/>
                    <a:lumOff val="35000"/>
                  </a:schemeClr>
                </a:solidFill>
              </a:rPr>
              <a:t> Hybrid inverter supports up to 10pcs parallel with master-slave control, which saves time and money on the installation and provides higher stability. In the parallel system, all batteries connected to different inverters are always kept at the same SOC level no matter how diversified the loads are connected with each inverter.</a:t>
            </a:r>
            <a:endParaRPr kumimoji="1" lang="zh-CN" altLang="en-US" sz="1600" dirty="0">
              <a:solidFill>
                <a:schemeClr val="tx1">
                  <a:lumMod val="65000"/>
                  <a:lumOff val="35000"/>
                </a:schemeClr>
              </a:solidFill>
            </a:endParaRPr>
          </a:p>
        </p:txBody>
      </p:sp>
      <p:sp>
        <p:nvSpPr>
          <p:cNvPr id="4" name="矩形 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7583488" y="0"/>
            <a:ext cx="4608512"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5"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6343845" y="5628958"/>
            <a:ext cx="2479285" cy="752791"/>
          </a:xfrm>
          <a:prstGeom prst="rect">
            <a:avLst/>
          </a:prstGeom>
          <a:gradFill>
            <a:gsLst>
              <a:gs pos="50000">
                <a:srgbClr val="9275AA"/>
              </a:gs>
              <a:gs pos="0">
                <a:srgbClr val="B6A3C6"/>
              </a:gs>
              <a:gs pos="100000">
                <a:srgbClr val="6D478D"/>
              </a:gs>
            </a:gsLst>
            <a:lin scaled="1"/>
          </a:gradFill>
          <a:ln>
            <a:noFill/>
          </a:ln>
          <a:effectLst>
            <a:outerShdw blurRad="114300" dist="63500" dir="5400000" sx="98000" sy="98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solidFill>
                  <a:prstClr val="white"/>
                </a:solidFill>
                <a:latin typeface="HarmonyOS Sans SC Black" panose="00000A00000000000000" pitchFamily="2" charset="-122"/>
                <a:ea typeface="HarmonyOS Sans SC Black" panose="00000A00000000000000" pitchFamily="2" charset="-122"/>
              </a:rPr>
              <a:t>Parallel Solution</a:t>
            </a:r>
            <a:endParaRPr kumimoji="0" lang="zh-CN" altLang="en-US" b="1"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cs typeface="+mn-cs"/>
            </a:endParaRPr>
          </a:p>
        </p:txBody>
      </p:sp>
      <p:sp>
        <p:nvSpPr>
          <p:cNvPr id="7" name="文本框 6"/>
          <p:cNvSpPr txBox="1"/>
          <p:nvPr/>
        </p:nvSpPr>
        <p:spPr>
          <a:xfrm>
            <a:off x="479425" y="1495484"/>
            <a:ext cx="5616575" cy="338554"/>
          </a:xfrm>
          <a:prstGeom prst="rect">
            <a:avLst/>
          </a:prstGeom>
          <a:noFill/>
        </p:spPr>
        <p:txBody>
          <a:bodyPr wrap="square" rtlCol="0">
            <a:spAutoFit/>
          </a:bodyPr>
          <a:lstStyle/>
          <a:p>
            <a:r>
              <a:rPr kumimoji="1" lang="en-US" altLang="zh-CN" sz="1600" b="1" dirty="0">
                <a:solidFill>
                  <a:schemeClr val="tx1">
                    <a:lumMod val="65000"/>
                    <a:lumOff val="35000"/>
                  </a:schemeClr>
                </a:solidFill>
              </a:rPr>
              <a:t>Master-Slave</a:t>
            </a:r>
            <a:r>
              <a:rPr kumimoji="1" lang="zh-CN" altLang="en-US" sz="1600" b="1" dirty="0">
                <a:solidFill>
                  <a:schemeClr val="tx1">
                    <a:lumMod val="65000"/>
                    <a:lumOff val="35000"/>
                  </a:schemeClr>
                </a:solidFill>
              </a:rPr>
              <a:t> </a:t>
            </a:r>
            <a:r>
              <a:rPr kumimoji="1" lang="en-US" altLang="zh-CN" sz="1600" b="1" dirty="0">
                <a:solidFill>
                  <a:schemeClr val="tx1">
                    <a:lumMod val="65000"/>
                    <a:lumOff val="35000"/>
                  </a:schemeClr>
                </a:solidFill>
              </a:rPr>
              <a:t>Control Parallel System</a:t>
            </a:r>
            <a:endParaRPr kumimoji="1" lang="zh-CN" altLang="en-US" sz="1600" b="1" dirty="0">
              <a:solidFill>
                <a:schemeClr val="tx1">
                  <a:lumMod val="65000"/>
                  <a:lumOff val="3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425" y="296691"/>
            <a:ext cx="3209533"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Notice Before Use</a:t>
            </a:r>
            <a:endParaRPr kumimoji="1" lang="zh-CN" altLang="en-US" sz="2800" b="1" dirty="0">
              <a:solidFill>
                <a:schemeClr val="tx1">
                  <a:lumMod val="65000"/>
                  <a:lumOff val="35000"/>
                </a:schemeClr>
              </a:solidFill>
              <a:latin typeface="+mj-lt"/>
            </a:endParaRPr>
          </a:p>
        </p:txBody>
      </p:sp>
      <p:sp>
        <p:nvSpPr>
          <p:cNvPr id="3" name="文本框 2"/>
          <p:cNvSpPr txBox="1"/>
          <p:nvPr/>
        </p:nvSpPr>
        <p:spPr>
          <a:xfrm>
            <a:off x="479425" y="1857434"/>
            <a:ext cx="7818755" cy="3538220"/>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1600" dirty="0">
                <a:solidFill>
                  <a:schemeClr val="tx1">
                    <a:lumMod val="65000"/>
                    <a:lumOff val="35000"/>
                  </a:schemeClr>
                </a:solidFill>
              </a:rPr>
              <a:t>Only a smart meter and a group of CTs are required for a parallel system.</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Inverters in the parallel system should be the same model, and battery as well.</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On-grid inverter cannot be involved in a paralleled hybrid system.</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Battery cannot be connected in parallel,</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one battery rack connects to one inverter.</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A slave inverter in a parallel system that loses CAN bus communication won't affect the whole system's operation, just the inverter that lost communication will stop working. However, if a master inverter in a parallel system loses contact with the Smart Meter, the entire system will fail.</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In the parallel system, each battery connected in the system can reach a fully charged status or discharge to a specific SOC</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value almost at the same time.</a:t>
            </a:r>
            <a:endParaRPr kumimoji="1" lang="en-US" altLang="zh-CN" sz="1600" dirty="0">
              <a:solidFill>
                <a:schemeClr val="tx1">
                  <a:lumMod val="65000"/>
                  <a:lumOff val="35000"/>
                </a:schemeClr>
              </a:solidFill>
            </a:endParaRPr>
          </a:p>
          <a:p>
            <a:pPr marL="285750" indent="-285750">
              <a:buFont typeface="Arial" panose="020B0604020202020204" pitchFamily="34" charset="0"/>
              <a:buChar char="•"/>
            </a:pPr>
            <a:r>
              <a:rPr kumimoji="1" lang="en-US" altLang="zh-CN" sz="1600" dirty="0">
                <a:solidFill>
                  <a:schemeClr val="tx1">
                    <a:lumMod val="65000"/>
                    <a:lumOff val="35000"/>
                  </a:schemeClr>
                </a:solidFill>
              </a:rPr>
              <a:t>In the parallel system, the settings of the master inverter will automatically sync to all slave inverters which means you just need to set the parameter of the system once.</a:t>
            </a:r>
            <a:endParaRPr kumimoji="1" lang="zh-CN" altLang="en-US" sz="1600" dirty="0">
              <a:solidFill>
                <a:schemeClr val="tx1">
                  <a:lumMod val="65000"/>
                  <a:lumOff val="35000"/>
                </a:schemeClr>
              </a:solidFill>
            </a:endParaRPr>
          </a:p>
        </p:txBody>
      </p:sp>
      <p:sp>
        <p:nvSpPr>
          <p:cNvPr id="7" name="文本框 6"/>
          <p:cNvSpPr txBox="1"/>
          <p:nvPr/>
        </p:nvSpPr>
        <p:spPr>
          <a:xfrm>
            <a:off x="479425" y="1495484"/>
            <a:ext cx="5616575" cy="338554"/>
          </a:xfrm>
          <a:prstGeom prst="rect">
            <a:avLst/>
          </a:prstGeom>
          <a:noFill/>
        </p:spPr>
        <p:txBody>
          <a:bodyPr wrap="square" rtlCol="0">
            <a:spAutoFit/>
          </a:bodyPr>
          <a:lstStyle/>
          <a:p>
            <a:r>
              <a:rPr kumimoji="1" lang="en-US" altLang="zh-CN" sz="1600" b="1" dirty="0">
                <a:solidFill>
                  <a:schemeClr val="tx1">
                    <a:lumMod val="65000"/>
                    <a:lumOff val="35000"/>
                  </a:schemeClr>
                </a:solidFill>
              </a:rPr>
              <a:t>Master-Slave</a:t>
            </a:r>
            <a:r>
              <a:rPr kumimoji="1" lang="zh-CN" altLang="en-US" sz="1600" b="1" dirty="0">
                <a:solidFill>
                  <a:schemeClr val="tx1">
                    <a:lumMod val="65000"/>
                    <a:lumOff val="35000"/>
                  </a:schemeClr>
                </a:solidFill>
              </a:rPr>
              <a:t> </a:t>
            </a:r>
            <a:r>
              <a:rPr kumimoji="1" lang="en-US" altLang="zh-CN" sz="1600" b="1" dirty="0">
                <a:solidFill>
                  <a:schemeClr val="tx1">
                    <a:lumMod val="65000"/>
                    <a:lumOff val="35000"/>
                  </a:schemeClr>
                </a:solidFill>
              </a:rPr>
              <a:t>Control Parallel System</a:t>
            </a:r>
            <a:endParaRPr kumimoji="1" lang="zh-CN" altLang="en-US" sz="1600" b="1" dirty="0">
              <a:solidFill>
                <a:schemeClr val="tx1">
                  <a:lumMod val="65000"/>
                  <a:lumOff val="35000"/>
                </a:schemeClr>
              </a:solidFill>
            </a:endParaRPr>
          </a:p>
        </p:txBody>
      </p:sp>
      <p:pic>
        <p:nvPicPr>
          <p:cNvPr id="8" name="图片 7" descr="女人穿着裙子&#10;&#10;描述已自动生成"/>
          <p:cNvPicPr>
            <a:picLocks noChangeAspect="1"/>
          </p:cNvPicPr>
          <p:nvPr/>
        </p:nvPicPr>
        <p:blipFill rotWithShape="1">
          <a:blip r:embed="rId1">
            <a:duotone>
              <a:prstClr val="black"/>
              <a:schemeClr val="tx2">
                <a:tint val="45000"/>
                <a:satMod val="400000"/>
              </a:schemeClr>
            </a:duotone>
            <a:extLst>
              <a:ext uri="{28A0092B-C50C-407E-A947-70E740481C1C}">
                <a14:useLocalDpi xmlns:a14="http://schemas.microsoft.com/office/drawing/2010/main" val="0"/>
              </a:ext>
            </a:extLst>
          </a:blip>
          <a:srcRect l="41279" r="20853"/>
          <a:stretch>
            <a:fillRect/>
          </a:stretch>
        </p:blipFill>
        <p:spPr>
          <a:xfrm>
            <a:off x="8298180" y="0"/>
            <a:ext cx="389382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589530" y="1577232"/>
            <a:ext cx="10965158" cy="4575494"/>
            <a:chOff x="153116" y="1172714"/>
            <a:chExt cx="11737766" cy="5349344"/>
          </a:xfrm>
        </p:grpSpPr>
        <p:cxnSp>
          <p:nvCxnSpPr>
            <p:cNvPr id="122" name="连接符: 肘形 480"/>
            <p:cNvCxnSpPr/>
            <p:nvPr/>
          </p:nvCxnSpPr>
          <p:spPr>
            <a:xfrm rot="5400000" flipH="1">
              <a:off x="4048095" y="1898331"/>
              <a:ext cx="1080000" cy="556368"/>
            </a:xfrm>
            <a:prstGeom prst="bentConnector3">
              <a:avLst>
                <a:gd name="adj1" fmla="val -17106"/>
              </a:avLst>
            </a:prstGeom>
            <a:ln w="19050" cmpd="dbl">
              <a:solidFill>
                <a:srgbClr val="4C73C7"/>
              </a:solidFill>
            </a:ln>
          </p:spPr>
          <p:style>
            <a:lnRef idx="1">
              <a:schemeClr val="accent1"/>
            </a:lnRef>
            <a:fillRef idx="0">
              <a:schemeClr val="accent1"/>
            </a:fillRef>
            <a:effectRef idx="0">
              <a:schemeClr val="accent1"/>
            </a:effectRef>
            <a:fontRef idx="minor">
              <a:schemeClr val="tx1"/>
            </a:fontRef>
          </p:style>
        </p:cxnSp>
        <p:cxnSp>
          <p:nvCxnSpPr>
            <p:cNvPr id="102" name="连接符: 肘形 45"/>
            <p:cNvCxnSpPr/>
            <p:nvPr/>
          </p:nvCxnSpPr>
          <p:spPr>
            <a:xfrm rot="5400000" flipH="1">
              <a:off x="503555" y="1898397"/>
              <a:ext cx="1080000" cy="556368"/>
            </a:xfrm>
            <a:prstGeom prst="bentConnector3">
              <a:avLst>
                <a:gd name="adj1" fmla="val -17106"/>
              </a:avLst>
            </a:prstGeom>
            <a:ln w="19050" cmpd="dbl">
              <a:solidFill>
                <a:srgbClr val="4C73C7"/>
              </a:solidFill>
            </a:ln>
          </p:spPr>
          <p:style>
            <a:lnRef idx="1">
              <a:schemeClr val="accent1"/>
            </a:lnRef>
            <a:fillRef idx="0">
              <a:schemeClr val="accent1"/>
            </a:fillRef>
            <a:effectRef idx="0">
              <a:schemeClr val="accent1"/>
            </a:effectRef>
            <a:fontRef idx="minor">
              <a:schemeClr val="tx1"/>
            </a:fontRef>
          </p:style>
        </p:cxnSp>
        <p:pic>
          <p:nvPicPr>
            <p:cNvPr id="152" name="图片 151" descr="手机屏幕的截图&#10;&#10;中度可信度描述已自动生成"/>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p:blipFill>
          <p:spPr>
            <a:xfrm>
              <a:off x="3994157" y="1308764"/>
              <a:ext cx="2796179" cy="1572662"/>
            </a:xfrm>
            <a:prstGeom prst="rect">
              <a:avLst/>
            </a:prstGeom>
            <a:effectLst>
              <a:outerShdw blurRad="152549" dist="50800" dir="18900000" algn="bl" rotWithShape="0">
                <a:prstClr val="black">
                  <a:alpha val="15000"/>
                </a:prstClr>
              </a:outerShdw>
            </a:effectLst>
          </p:spPr>
        </p:pic>
        <p:pic>
          <p:nvPicPr>
            <p:cNvPr id="150" name="图片 149" descr="手机屏幕的截图&#10;&#10;中度可信度描述已自动生成"/>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p:blipFill>
          <p:spPr>
            <a:xfrm>
              <a:off x="440762" y="1311474"/>
              <a:ext cx="2796179" cy="1572662"/>
            </a:xfrm>
            <a:prstGeom prst="rect">
              <a:avLst/>
            </a:prstGeom>
            <a:effectLst>
              <a:outerShdw blurRad="152400" dist="50800" dir="18900000" algn="bl" rotWithShape="0">
                <a:prstClr val="black">
                  <a:alpha val="15000"/>
                </a:prstClr>
              </a:outerShdw>
            </a:effectLst>
          </p:spPr>
        </p:pic>
        <p:grpSp>
          <p:nvGrpSpPr>
            <p:cNvPr id="4" name="组合 3"/>
            <p:cNvGrpSpPr/>
            <p:nvPr/>
          </p:nvGrpSpPr>
          <p:grpSpPr>
            <a:xfrm>
              <a:off x="4831562" y="2671026"/>
              <a:ext cx="1183193" cy="73288"/>
              <a:chOff x="1287022" y="2544202"/>
              <a:chExt cx="1183193" cy="73288"/>
            </a:xfrm>
          </p:grpSpPr>
          <p:grpSp>
            <p:nvGrpSpPr>
              <p:cNvPr id="5" name="组合 4"/>
              <p:cNvGrpSpPr/>
              <p:nvPr/>
            </p:nvGrpSpPr>
            <p:grpSpPr>
              <a:xfrm>
                <a:off x="2183363" y="2544202"/>
                <a:ext cx="286852" cy="73288"/>
                <a:chOff x="2316183" y="2307634"/>
                <a:chExt cx="286852" cy="73288"/>
              </a:xfrm>
            </p:grpSpPr>
            <p:sp>
              <p:nvSpPr>
                <p:cNvPr id="16" name="矩形 15"/>
                <p:cNvSpPr/>
                <p:nvPr/>
              </p:nvSpPr>
              <p:spPr>
                <a:xfrm>
                  <a:off x="2461127"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矩形 16"/>
                <p:cNvSpPr/>
                <p:nvPr/>
              </p:nvSpPr>
              <p:spPr>
                <a:xfrm>
                  <a:off x="2533599"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矩形 17"/>
                <p:cNvSpPr/>
                <p:nvPr/>
              </p:nvSpPr>
              <p:spPr>
                <a:xfrm>
                  <a:off x="2388655"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矩形 18"/>
                <p:cNvSpPr/>
                <p:nvPr/>
              </p:nvSpPr>
              <p:spPr>
                <a:xfrm>
                  <a:off x="2316183"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6" name="组合 5"/>
              <p:cNvGrpSpPr/>
              <p:nvPr/>
            </p:nvGrpSpPr>
            <p:grpSpPr>
              <a:xfrm>
                <a:off x="1858133" y="2544202"/>
                <a:ext cx="286852" cy="73288"/>
                <a:chOff x="2316183" y="2307634"/>
                <a:chExt cx="286852" cy="73288"/>
              </a:xfrm>
            </p:grpSpPr>
            <p:sp>
              <p:nvSpPr>
                <p:cNvPr id="12" name="矩形 11"/>
                <p:cNvSpPr/>
                <p:nvPr/>
              </p:nvSpPr>
              <p:spPr>
                <a:xfrm>
                  <a:off x="2461127"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矩形 12"/>
                <p:cNvSpPr/>
                <p:nvPr/>
              </p:nvSpPr>
              <p:spPr>
                <a:xfrm>
                  <a:off x="2533599"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矩形 13"/>
                <p:cNvSpPr/>
                <p:nvPr/>
              </p:nvSpPr>
              <p:spPr>
                <a:xfrm>
                  <a:off x="2388655"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5" name="矩形 14"/>
                <p:cNvSpPr/>
                <p:nvPr/>
              </p:nvSpPr>
              <p:spPr>
                <a:xfrm>
                  <a:off x="2316183"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7" name="矩形 6"/>
              <p:cNvSpPr/>
              <p:nvPr/>
            </p:nvSpPr>
            <p:spPr>
              <a:xfrm>
                <a:off x="1492066"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矩形 7"/>
              <p:cNvSpPr/>
              <p:nvPr/>
            </p:nvSpPr>
            <p:spPr>
              <a:xfrm>
                <a:off x="1375245"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矩形 9"/>
              <p:cNvSpPr/>
              <p:nvPr/>
            </p:nvSpPr>
            <p:spPr>
              <a:xfrm>
                <a:off x="1588446"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1" name="矩形 10"/>
              <p:cNvSpPr/>
              <p:nvPr/>
            </p:nvSpPr>
            <p:spPr>
              <a:xfrm>
                <a:off x="1690619"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矩形 8"/>
              <p:cNvSpPr/>
              <p:nvPr/>
            </p:nvSpPr>
            <p:spPr>
              <a:xfrm>
                <a:off x="1287022"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0" name="组合 19"/>
            <p:cNvGrpSpPr/>
            <p:nvPr/>
          </p:nvGrpSpPr>
          <p:grpSpPr>
            <a:xfrm>
              <a:off x="1287022" y="2671092"/>
              <a:ext cx="1183193" cy="73288"/>
              <a:chOff x="1287022" y="2544202"/>
              <a:chExt cx="1183193" cy="73288"/>
            </a:xfrm>
          </p:grpSpPr>
          <p:grpSp>
            <p:nvGrpSpPr>
              <p:cNvPr id="21" name="组合 20"/>
              <p:cNvGrpSpPr/>
              <p:nvPr/>
            </p:nvGrpSpPr>
            <p:grpSpPr>
              <a:xfrm>
                <a:off x="2183363" y="2544202"/>
                <a:ext cx="286852" cy="73288"/>
                <a:chOff x="2316183" y="2307634"/>
                <a:chExt cx="286852" cy="73288"/>
              </a:xfrm>
            </p:grpSpPr>
            <p:sp>
              <p:nvSpPr>
                <p:cNvPr id="32" name="矩形 31"/>
                <p:cNvSpPr/>
                <p:nvPr/>
              </p:nvSpPr>
              <p:spPr>
                <a:xfrm>
                  <a:off x="2461127"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3" name="矩形 32"/>
                <p:cNvSpPr/>
                <p:nvPr/>
              </p:nvSpPr>
              <p:spPr>
                <a:xfrm>
                  <a:off x="2533599"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4" name="矩形 33"/>
                <p:cNvSpPr/>
                <p:nvPr/>
              </p:nvSpPr>
              <p:spPr>
                <a:xfrm>
                  <a:off x="2388655"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5" name="矩形 34"/>
                <p:cNvSpPr/>
                <p:nvPr/>
              </p:nvSpPr>
              <p:spPr>
                <a:xfrm>
                  <a:off x="2316183"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2" name="组合 21"/>
              <p:cNvGrpSpPr/>
              <p:nvPr/>
            </p:nvGrpSpPr>
            <p:grpSpPr>
              <a:xfrm>
                <a:off x="1858133" y="2544202"/>
                <a:ext cx="286852" cy="73288"/>
                <a:chOff x="2316183" y="2307634"/>
                <a:chExt cx="286852" cy="73288"/>
              </a:xfrm>
            </p:grpSpPr>
            <p:sp>
              <p:nvSpPr>
                <p:cNvPr id="28" name="矩形 27"/>
                <p:cNvSpPr/>
                <p:nvPr/>
              </p:nvSpPr>
              <p:spPr>
                <a:xfrm>
                  <a:off x="2461127"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9" name="矩形 28"/>
                <p:cNvSpPr/>
                <p:nvPr/>
              </p:nvSpPr>
              <p:spPr>
                <a:xfrm>
                  <a:off x="2533599"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0" name="矩形 29"/>
                <p:cNvSpPr/>
                <p:nvPr/>
              </p:nvSpPr>
              <p:spPr>
                <a:xfrm>
                  <a:off x="2388655"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1" name="矩形 30"/>
                <p:cNvSpPr/>
                <p:nvPr/>
              </p:nvSpPr>
              <p:spPr>
                <a:xfrm>
                  <a:off x="2316183" y="2307634"/>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23" name="矩形 22"/>
              <p:cNvSpPr/>
              <p:nvPr/>
            </p:nvSpPr>
            <p:spPr>
              <a:xfrm>
                <a:off x="1492066"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4" name="矩形 23"/>
              <p:cNvSpPr/>
              <p:nvPr/>
            </p:nvSpPr>
            <p:spPr>
              <a:xfrm>
                <a:off x="1375245"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5" name="矩形 24"/>
              <p:cNvSpPr/>
              <p:nvPr/>
            </p:nvSpPr>
            <p:spPr>
              <a:xfrm>
                <a:off x="1287022"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6" name="矩形 25"/>
              <p:cNvSpPr/>
              <p:nvPr/>
            </p:nvSpPr>
            <p:spPr>
              <a:xfrm>
                <a:off x="1588446"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7" name="矩形 26"/>
              <p:cNvSpPr/>
              <p:nvPr/>
            </p:nvSpPr>
            <p:spPr>
              <a:xfrm>
                <a:off x="1690619" y="2544202"/>
                <a:ext cx="69436" cy="73288"/>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36" name="文本框 223"/>
            <p:cNvSpPr txBox="1"/>
            <p:nvPr/>
          </p:nvSpPr>
          <p:spPr>
            <a:xfrm>
              <a:off x="6947424" y="6257707"/>
              <a:ext cx="2247879"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200" kern="100" dirty="0">
                  <a:solidFill>
                    <a:srgbClr val="000000"/>
                  </a:solidFill>
                  <a:effectLst/>
                  <a:ea typeface="宋体" panose="02010600030101010101" pitchFamily="2" charset="-122"/>
                  <a:cs typeface="Times New Roman" panose="02020603050405020304" pitchFamily="18" charset="0"/>
                </a:rPr>
                <a:t>Normal</a:t>
              </a:r>
              <a:r>
                <a:rPr lang="zh-CN" altLang="en-US" sz="1200" kern="100" dirty="0">
                  <a:solidFill>
                    <a:srgbClr val="000000"/>
                  </a:solidFill>
                  <a:effectLst/>
                  <a:ea typeface="宋体" panose="02010600030101010101" pitchFamily="2" charset="-122"/>
                  <a:cs typeface="Times New Roman" panose="02020603050405020304" pitchFamily="18" charset="0"/>
                </a:rPr>
                <a:t> </a:t>
              </a:r>
              <a:r>
                <a:rPr lang="en-US" altLang="zh-CN" sz="1200" kern="100" dirty="0">
                  <a:solidFill>
                    <a:srgbClr val="000000"/>
                  </a:solidFill>
                  <a:ea typeface="宋体" panose="02010600030101010101" pitchFamily="2" charset="-122"/>
                  <a:cs typeface="Times New Roman" panose="02020603050405020304" pitchFamily="18" charset="0"/>
                </a:rPr>
                <a:t>3Phase</a:t>
              </a:r>
              <a:r>
                <a:rPr lang="en-US" sz="1200" kern="100" dirty="0">
                  <a:solidFill>
                    <a:srgbClr val="000000"/>
                  </a:solidFill>
                  <a:effectLst/>
                  <a:ea typeface="宋体" panose="02010600030101010101" pitchFamily="2" charset="-122"/>
                  <a:cs typeface="Times New Roman" panose="02020603050405020304" pitchFamily="18" charset="0"/>
                </a:rPr>
                <a:t> Load</a:t>
              </a:r>
              <a:endParaRPr lang="zh-CN" sz="1200" kern="100" dirty="0">
                <a:solidFill>
                  <a:srgbClr val="000000"/>
                </a:solidFill>
                <a:effectLst/>
                <a:ea typeface="宋体" panose="02010600030101010101" pitchFamily="2" charset="-122"/>
                <a:cs typeface="Times New Roman" panose="02020603050405020304" pitchFamily="18" charset="0"/>
              </a:endParaRPr>
            </a:p>
          </p:txBody>
        </p:sp>
        <p:sp>
          <p:nvSpPr>
            <p:cNvPr id="38" name="文本框 224"/>
            <p:cNvSpPr txBox="1"/>
            <p:nvPr/>
          </p:nvSpPr>
          <p:spPr>
            <a:xfrm>
              <a:off x="11175523" y="2397116"/>
              <a:ext cx="715359" cy="263705"/>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200" kern="100" dirty="0">
                  <a:solidFill>
                    <a:srgbClr val="000000"/>
                  </a:solidFill>
                  <a:effectLst/>
                  <a:ea typeface="宋体" panose="02010600030101010101" pitchFamily="2" charset="-122"/>
                  <a:cs typeface="Times New Roman" panose="02020603050405020304" pitchFamily="18" charset="0"/>
                </a:rPr>
                <a:t>Grid</a:t>
              </a:r>
              <a:endParaRPr lang="zh-CN" sz="1200" kern="100" dirty="0">
                <a:solidFill>
                  <a:srgbClr val="000000"/>
                </a:solidFill>
                <a:effectLst/>
                <a:ea typeface="宋体" panose="02010600030101010101" pitchFamily="2" charset="-122"/>
                <a:cs typeface="Times New Roman" panose="02020603050405020304" pitchFamily="18" charset="0"/>
              </a:endParaRPr>
            </a:p>
          </p:txBody>
        </p:sp>
        <p:cxnSp>
          <p:nvCxnSpPr>
            <p:cNvPr id="39" name="直接连接符 150"/>
            <p:cNvCxnSpPr/>
            <p:nvPr/>
          </p:nvCxnSpPr>
          <p:spPr>
            <a:xfrm>
              <a:off x="6435174" y="2268060"/>
              <a:ext cx="4788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0" name="直接连接符 151"/>
            <p:cNvCxnSpPr/>
            <p:nvPr/>
          </p:nvCxnSpPr>
          <p:spPr>
            <a:xfrm>
              <a:off x="6435174" y="2406109"/>
              <a:ext cx="4788000" cy="0"/>
            </a:xfrm>
            <a:prstGeom prst="line">
              <a:avLst/>
            </a:prstGeom>
            <a:ln w="9525">
              <a:solidFill>
                <a:srgbClr val="151F29"/>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1" name="直接连接符 152"/>
            <p:cNvCxnSpPr/>
            <p:nvPr/>
          </p:nvCxnSpPr>
          <p:spPr>
            <a:xfrm>
              <a:off x="6435174" y="2091951"/>
              <a:ext cx="4788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2" name="直接连接符 153"/>
            <p:cNvCxnSpPr/>
            <p:nvPr/>
          </p:nvCxnSpPr>
          <p:spPr>
            <a:xfrm>
              <a:off x="6435174" y="1947302"/>
              <a:ext cx="4788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43" name="组合 42"/>
            <p:cNvGrpSpPr>
              <a:grpSpLocks noChangeAspect="1"/>
            </p:cNvGrpSpPr>
            <p:nvPr/>
          </p:nvGrpSpPr>
          <p:grpSpPr>
            <a:xfrm>
              <a:off x="11328430" y="1885777"/>
              <a:ext cx="409550" cy="492908"/>
              <a:chOff x="7831285" y="1884323"/>
              <a:chExt cx="532542" cy="640934"/>
            </a:xfrm>
          </p:grpSpPr>
          <p:sp>
            <p:nvSpPr>
              <p:cNvPr id="44" name="Freeform 34"/>
              <p:cNvSpPr>
                <a:spLocks noEditPoints="1"/>
              </p:cNvSpPr>
              <p:nvPr/>
            </p:nvSpPr>
            <p:spPr bwMode="auto">
              <a:xfrm>
                <a:off x="7930251" y="1884323"/>
                <a:ext cx="339318" cy="631508"/>
              </a:xfrm>
              <a:custGeom>
                <a:avLst/>
                <a:gdLst>
                  <a:gd name="T0" fmla="*/ 72 w 72"/>
                  <a:gd name="T1" fmla="*/ 134 h 134"/>
                  <a:gd name="T2" fmla="*/ 53 w 72"/>
                  <a:gd name="T3" fmla="*/ 0 h 134"/>
                  <a:gd name="T4" fmla="*/ 19 w 72"/>
                  <a:gd name="T5" fmla="*/ 0 h 134"/>
                  <a:gd name="T6" fmla="*/ 0 w 72"/>
                  <a:gd name="T7" fmla="*/ 134 h 134"/>
                  <a:gd name="T8" fmla="*/ 19 w 72"/>
                  <a:gd name="T9" fmla="*/ 0 h 134"/>
                  <a:gd name="T10" fmla="*/ 53 w 72"/>
                  <a:gd name="T11" fmla="*/ 0 h 134"/>
                </a:gdLst>
                <a:ahLst/>
                <a:cxnLst>
                  <a:cxn ang="0">
                    <a:pos x="T0" y="T1"/>
                  </a:cxn>
                  <a:cxn ang="0">
                    <a:pos x="T2" y="T3"/>
                  </a:cxn>
                  <a:cxn ang="0">
                    <a:pos x="T4" y="T5"/>
                  </a:cxn>
                  <a:cxn ang="0">
                    <a:pos x="T6" y="T7"/>
                  </a:cxn>
                  <a:cxn ang="0">
                    <a:pos x="T8" y="T9"/>
                  </a:cxn>
                  <a:cxn ang="0">
                    <a:pos x="T10" y="T11"/>
                  </a:cxn>
                </a:cxnLst>
                <a:rect l="0" t="0" r="r" b="b"/>
                <a:pathLst>
                  <a:path w="72" h="134">
                    <a:moveTo>
                      <a:pt x="72" y="134"/>
                    </a:moveTo>
                    <a:lnTo>
                      <a:pt x="53" y="0"/>
                    </a:lnTo>
                    <a:moveTo>
                      <a:pt x="19" y="0"/>
                    </a:moveTo>
                    <a:lnTo>
                      <a:pt x="0" y="134"/>
                    </a:lnTo>
                    <a:moveTo>
                      <a:pt x="19" y="0"/>
                    </a:moveTo>
                    <a:lnTo>
                      <a:pt x="53" y="0"/>
                    </a:lnTo>
                  </a:path>
                </a:pathLst>
              </a:custGeom>
              <a:noFill/>
              <a:ln w="12700" cap="rnd">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35"/>
              <p:cNvSpPr>
                <a:spLocks noEditPoints="1"/>
              </p:cNvSpPr>
              <p:nvPr/>
            </p:nvSpPr>
            <p:spPr bwMode="auto">
              <a:xfrm>
                <a:off x="7911400" y="2030417"/>
                <a:ext cx="372309" cy="494840"/>
              </a:xfrm>
              <a:custGeom>
                <a:avLst/>
                <a:gdLst>
                  <a:gd name="T0" fmla="*/ 0 w 79"/>
                  <a:gd name="T1" fmla="*/ 0 h 105"/>
                  <a:gd name="T2" fmla="*/ 79 w 79"/>
                  <a:gd name="T3" fmla="*/ 0 h 105"/>
                  <a:gd name="T4" fmla="*/ 12 w 79"/>
                  <a:gd name="T5" fmla="*/ 41 h 105"/>
                  <a:gd name="T6" fmla="*/ 77 w 79"/>
                  <a:gd name="T7" fmla="*/ 105 h 105"/>
                  <a:gd name="T8" fmla="*/ 3 w 79"/>
                  <a:gd name="T9" fmla="*/ 103 h 105"/>
                  <a:gd name="T10" fmla="*/ 68 w 79"/>
                  <a:gd name="T11" fmla="*/ 42 h 105"/>
                </a:gdLst>
                <a:ahLst/>
                <a:cxnLst>
                  <a:cxn ang="0">
                    <a:pos x="T0" y="T1"/>
                  </a:cxn>
                  <a:cxn ang="0">
                    <a:pos x="T2" y="T3"/>
                  </a:cxn>
                  <a:cxn ang="0">
                    <a:pos x="T4" y="T5"/>
                  </a:cxn>
                  <a:cxn ang="0">
                    <a:pos x="T6" y="T7"/>
                  </a:cxn>
                  <a:cxn ang="0">
                    <a:pos x="T8" y="T9"/>
                  </a:cxn>
                  <a:cxn ang="0">
                    <a:pos x="T10" y="T11"/>
                  </a:cxn>
                </a:cxnLst>
                <a:rect l="0" t="0" r="r" b="b"/>
                <a:pathLst>
                  <a:path w="79" h="105">
                    <a:moveTo>
                      <a:pt x="0" y="0"/>
                    </a:moveTo>
                    <a:lnTo>
                      <a:pt x="79" y="0"/>
                    </a:lnTo>
                    <a:moveTo>
                      <a:pt x="12" y="41"/>
                    </a:moveTo>
                    <a:lnTo>
                      <a:pt x="77" y="105"/>
                    </a:lnTo>
                    <a:moveTo>
                      <a:pt x="3" y="103"/>
                    </a:moveTo>
                    <a:lnTo>
                      <a:pt x="68" y="42"/>
                    </a:lnTo>
                  </a:path>
                </a:pathLst>
              </a:custGeom>
              <a:noFill/>
              <a:ln w="12700"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36"/>
              <p:cNvSpPr>
                <a:spLocks noEditPoints="1"/>
              </p:cNvSpPr>
              <p:nvPr/>
            </p:nvSpPr>
            <p:spPr bwMode="auto">
              <a:xfrm>
                <a:off x="7831285" y="1973864"/>
                <a:ext cx="532542" cy="541967"/>
              </a:xfrm>
              <a:custGeom>
                <a:avLst/>
                <a:gdLst>
                  <a:gd name="T0" fmla="*/ 70 w 83"/>
                  <a:gd name="T1" fmla="*/ 0 h 85"/>
                  <a:gd name="T2" fmla="*/ 70 w 83"/>
                  <a:gd name="T3" fmla="*/ 20 h 85"/>
                  <a:gd name="T4" fmla="*/ 69 w 83"/>
                  <a:gd name="T5" fmla="*/ 21 h 85"/>
                  <a:gd name="T6" fmla="*/ 43 w 83"/>
                  <a:gd name="T7" fmla="*/ 34 h 85"/>
                  <a:gd name="T8" fmla="*/ 42 w 83"/>
                  <a:gd name="T9" fmla="*/ 34 h 85"/>
                  <a:gd name="T10" fmla="*/ 41 w 83"/>
                  <a:gd name="T11" fmla="*/ 34 h 85"/>
                  <a:gd name="T12" fmla="*/ 13 w 83"/>
                  <a:gd name="T13" fmla="*/ 20 h 85"/>
                  <a:gd name="T14" fmla="*/ 13 w 83"/>
                  <a:gd name="T15" fmla="*/ 19 h 85"/>
                  <a:gd name="T16" fmla="*/ 13 w 83"/>
                  <a:gd name="T17" fmla="*/ 0 h 85"/>
                  <a:gd name="T18" fmla="*/ 0 w 83"/>
                  <a:gd name="T19" fmla="*/ 85 h 85"/>
                  <a:gd name="T20" fmla="*/ 83 w 83"/>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85">
                    <a:moveTo>
                      <a:pt x="70" y="0"/>
                    </a:moveTo>
                    <a:cubicBezTo>
                      <a:pt x="70" y="20"/>
                      <a:pt x="70" y="20"/>
                      <a:pt x="70" y="20"/>
                    </a:cubicBezTo>
                    <a:cubicBezTo>
                      <a:pt x="70" y="20"/>
                      <a:pt x="70" y="20"/>
                      <a:pt x="69" y="21"/>
                    </a:cubicBezTo>
                    <a:cubicBezTo>
                      <a:pt x="43" y="34"/>
                      <a:pt x="43" y="34"/>
                      <a:pt x="43" y="34"/>
                    </a:cubicBezTo>
                    <a:cubicBezTo>
                      <a:pt x="42" y="34"/>
                      <a:pt x="42" y="34"/>
                      <a:pt x="42" y="34"/>
                    </a:cubicBezTo>
                    <a:cubicBezTo>
                      <a:pt x="42" y="34"/>
                      <a:pt x="42" y="34"/>
                      <a:pt x="41" y="34"/>
                    </a:cubicBezTo>
                    <a:cubicBezTo>
                      <a:pt x="13" y="20"/>
                      <a:pt x="13" y="20"/>
                      <a:pt x="13" y="20"/>
                    </a:cubicBezTo>
                    <a:cubicBezTo>
                      <a:pt x="13" y="20"/>
                      <a:pt x="13" y="20"/>
                      <a:pt x="13" y="19"/>
                    </a:cubicBezTo>
                    <a:cubicBezTo>
                      <a:pt x="13" y="0"/>
                      <a:pt x="13" y="0"/>
                      <a:pt x="13" y="0"/>
                    </a:cubicBezTo>
                    <a:moveTo>
                      <a:pt x="0" y="85"/>
                    </a:moveTo>
                    <a:cubicBezTo>
                      <a:pt x="83" y="85"/>
                      <a:pt x="83" y="85"/>
                      <a:pt x="83" y="85"/>
                    </a:cubicBezTo>
                  </a:path>
                </a:pathLst>
              </a:custGeom>
              <a:noFill/>
              <a:ln w="12700" cap="rnd">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cxnSp>
          <p:nvCxnSpPr>
            <p:cNvPr id="47" name="直接连接符 177"/>
            <p:cNvCxnSpPr/>
            <p:nvPr/>
          </p:nvCxnSpPr>
          <p:spPr>
            <a:xfrm>
              <a:off x="1089729" y="4232485"/>
              <a:ext cx="6336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8" name="直接连接符 178"/>
            <p:cNvCxnSpPr/>
            <p:nvPr/>
          </p:nvCxnSpPr>
          <p:spPr>
            <a:xfrm>
              <a:off x="1089729" y="4344476"/>
              <a:ext cx="6336000" cy="0"/>
            </a:xfrm>
            <a:prstGeom prst="line">
              <a:avLst/>
            </a:prstGeom>
            <a:ln w="9525">
              <a:solidFill>
                <a:srgbClr val="151F29"/>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9" name="直接连接符 179"/>
            <p:cNvCxnSpPr/>
            <p:nvPr/>
          </p:nvCxnSpPr>
          <p:spPr>
            <a:xfrm>
              <a:off x="1089729" y="4120493"/>
              <a:ext cx="6336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0" name="直接连接符 180"/>
            <p:cNvCxnSpPr/>
            <p:nvPr/>
          </p:nvCxnSpPr>
          <p:spPr>
            <a:xfrm>
              <a:off x="1089729" y="4008501"/>
              <a:ext cx="6336000" cy="0"/>
            </a:xfrm>
            <a:prstGeom prst="line">
              <a:avLst/>
            </a:prstGeom>
            <a:ln w="9525">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5" name="直接连接符 185"/>
            <p:cNvCxnSpPr/>
            <p:nvPr/>
          </p:nvCxnSpPr>
          <p:spPr>
            <a:xfrm flipV="1">
              <a:off x="7094382" y="2268060"/>
              <a:ext cx="0" cy="1964425"/>
            </a:xfrm>
            <a:prstGeom prst="line">
              <a:avLst/>
            </a:prstGeom>
            <a:ln w="9525">
              <a:solidFill>
                <a:srgbClr val="FF0000"/>
              </a:solidFill>
              <a:headEnd type="oval" w="sm" len="sm"/>
              <a:tailEnd type="oval" w="sm" len="sm"/>
            </a:ln>
          </p:spPr>
          <p:style>
            <a:lnRef idx="2">
              <a:schemeClr val="dk1"/>
            </a:lnRef>
            <a:fillRef idx="0">
              <a:schemeClr val="dk1"/>
            </a:fillRef>
            <a:effectRef idx="1">
              <a:schemeClr val="dk1"/>
            </a:effectRef>
            <a:fontRef idx="minor">
              <a:schemeClr val="tx1"/>
            </a:fontRef>
          </p:style>
        </p:cxnSp>
        <p:cxnSp>
          <p:nvCxnSpPr>
            <p:cNvPr id="56" name="直接连接符 186"/>
            <p:cNvCxnSpPr/>
            <p:nvPr/>
          </p:nvCxnSpPr>
          <p:spPr>
            <a:xfrm flipV="1">
              <a:off x="7208113" y="2406110"/>
              <a:ext cx="0" cy="1938366"/>
            </a:xfrm>
            <a:prstGeom prst="line">
              <a:avLst/>
            </a:prstGeom>
            <a:ln w="9525">
              <a:solidFill>
                <a:srgbClr val="262626"/>
              </a:solidFill>
              <a:headEnd type="oval" w="sm" len="sm"/>
              <a:tailEnd type="oval" w="sm" len="sm"/>
            </a:ln>
          </p:spPr>
          <p:style>
            <a:lnRef idx="2">
              <a:schemeClr val="dk1"/>
            </a:lnRef>
            <a:fillRef idx="0">
              <a:schemeClr val="dk1"/>
            </a:fillRef>
            <a:effectRef idx="1">
              <a:schemeClr val="dk1"/>
            </a:effectRef>
            <a:fontRef idx="minor">
              <a:schemeClr val="tx1"/>
            </a:fontRef>
          </p:style>
        </p:cxnSp>
        <p:cxnSp>
          <p:nvCxnSpPr>
            <p:cNvPr id="57" name="直接连接符 187"/>
            <p:cNvCxnSpPr/>
            <p:nvPr/>
          </p:nvCxnSpPr>
          <p:spPr>
            <a:xfrm flipV="1">
              <a:off x="6980650" y="2091952"/>
              <a:ext cx="0" cy="2023891"/>
            </a:xfrm>
            <a:prstGeom prst="line">
              <a:avLst/>
            </a:prstGeom>
            <a:ln w="9525">
              <a:solidFill>
                <a:srgbClr val="FF0000"/>
              </a:solidFill>
              <a:headEnd type="oval" w="sm" len="sm"/>
              <a:tailEnd type="oval" w="sm" len="sm"/>
            </a:ln>
          </p:spPr>
          <p:style>
            <a:lnRef idx="2">
              <a:schemeClr val="dk1"/>
            </a:lnRef>
            <a:fillRef idx="0">
              <a:schemeClr val="dk1"/>
            </a:fillRef>
            <a:effectRef idx="1">
              <a:schemeClr val="dk1"/>
            </a:effectRef>
            <a:fontRef idx="minor">
              <a:schemeClr val="tx1"/>
            </a:fontRef>
          </p:style>
        </p:cxnSp>
        <p:cxnSp>
          <p:nvCxnSpPr>
            <p:cNvPr id="58" name="直接连接符 188"/>
            <p:cNvCxnSpPr/>
            <p:nvPr/>
          </p:nvCxnSpPr>
          <p:spPr>
            <a:xfrm flipV="1">
              <a:off x="6866918" y="1942730"/>
              <a:ext cx="0" cy="2065771"/>
            </a:xfrm>
            <a:prstGeom prst="line">
              <a:avLst/>
            </a:prstGeom>
            <a:ln w="9525">
              <a:solidFill>
                <a:srgbClr val="FF0000"/>
              </a:solidFill>
              <a:headEnd type="oval" w="sm" len="sm"/>
              <a:tailEnd type="oval" w="sm" len="sm"/>
            </a:ln>
          </p:spPr>
          <p:style>
            <a:lnRef idx="2">
              <a:schemeClr val="dk1"/>
            </a:lnRef>
            <a:fillRef idx="0">
              <a:schemeClr val="dk1"/>
            </a:fillRef>
            <a:effectRef idx="1">
              <a:schemeClr val="dk1"/>
            </a:effectRef>
            <a:fontRef idx="minor">
              <a:schemeClr val="tx1"/>
            </a:fontRef>
          </p:style>
        </p:cxnSp>
        <p:cxnSp>
          <p:nvCxnSpPr>
            <p:cNvPr id="59" name="直接连接符 244"/>
            <p:cNvCxnSpPr/>
            <p:nvPr/>
          </p:nvCxnSpPr>
          <p:spPr>
            <a:xfrm flipH="1">
              <a:off x="10869106" y="2005580"/>
              <a:ext cx="1" cy="98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245"/>
            <p:cNvCxnSpPr/>
            <p:nvPr/>
          </p:nvCxnSpPr>
          <p:spPr>
            <a:xfrm flipH="1">
              <a:off x="10735093" y="2130551"/>
              <a:ext cx="1" cy="98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246"/>
            <p:cNvCxnSpPr/>
            <p:nvPr/>
          </p:nvCxnSpPr>
          <p:spPr>
            <a:xfrm flipH="1">
              <a:off x="10639440" y="2286887"/>
              <a:ext cx="1" cy="98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255"/>
            <p:cNvCxnSpPr/>
            <p:nvPr/>
          </p:nvCxnSpPr>
          <p:spPr>
            <a:xfrm flipV="1">
              <a:off x="9783664" y="2091953"/>
              <a:ext cx="0" cy="1229927"/>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63" name="直接连接符 256"/>
            <p:cNvCxnSpPr/>
            <p:nvPr/>
          </p:nvCxnSpPr>
          <p:spPr>
            <a:xfrm flipV="1">
              <a:off x="9715418" y="1947432"/>
              <a:ext cx="0" cy="1446468"/>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64" name="直接连接符 257"/>
            <p:cNvCxnSpPr/>
            <p:nvPr/>
          </p:nvCxnSpPr>
          <p:spPr>
            <a:xfrm flipV="1">
              <a:off x="9856916" y="2268060"/>
              <a:ext cx="0" cy="982375"/>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65" name="直接连接符 258"/>
            <p:cNvCxnSpPr/>
            <p:nvPr/>
          </p:nvCxnSpPr>
          <p:spPr>
            <a:xfrm flipV="1">
              <a:off x="9925258" y="2406110"/>
              <a:ext cx="0" cy="772879"/>
            </a:xfrm>
            <a:prstGeom prst="line">
              <a:avLst/>
            </a:prstGeom>
            <a:ln>
              <a:solidFill>
                <a:srgbClr val="151F29"/>
              </a:solidFill>
              <a:tailEnd type="oval" w="sm" len="sm"/>
            </a:ln>
          </p:spPr>
          <p:style>
            <a:lnRef idx="1">
              <a:schemeClr val="accent1"/>
            </a:lnRef>
            <a:fillRef idx="0">
              <a:schemeClr val="accent1"/>
            </a:fillRef>
            <a:effectRef idx="0">
              <a:schemeClr val="accent1"/>
            </a:effectRef>
            <a:fontRef idx="minor">
              <a:schemeClr val="tx1"/>
            </a:fontRef>
          </p:style>
        </p:cxnSp>
        <p:pic>
          <p:nvPicPr>
            <p:cNvPr id="66" name="图片 65"/>
            <p:cNvPicPr>
              <a:picLocks noChangeAspect="1"/>
            </p:cNvPicPr>
            <p:nvPr/>
          </p:nvPicPr>
          <p:blipFill rotWithShape="1">
            <a:blip r:embed="rId3" cstate="print"/>
            <a:srcRect/>
            <a:stretch>
              <a:fillRect/>
            </a:stretch>
          </p:blipFill>
          <p:spPr>
            <a:xfrm>
              <a:off x="9710648" y="2516607"/>
              <a:ext cx="225689" cy="323620"/>
            </a:xfrm>
            <a:prstGeom prst="rect">
              <a:avLst/>
            </a:prstGeom>
          </p:spPr>
        </p:pic>
        <p:cxnSp>
          <p:nvCxnSpPr>
            <p:cNvPr id="67" name="直接连接符 266"/>
            <p:cNvCxnSpPr/>
            <p:nvPr/>
          </p:nvCxnSpPr>
          <p:spPr>
            <a:xfrm flipV="1">
              <a:off x="8116256" y="2406108"/>
              <a:ext cx="0" cy="3276000"/>
            </a:xfrm>
            <a:prstGeom prst="line">
              <a:avLst/>
            </a:prstGeom>
            <a:ln>
              <a:solidFill>
                <a:srgbClr val="151F29"/>
              </a:solidFill>
              <a:tailEnd type="oval" w="sm" len="sm"/>
            </a:ln>
          </p:spPr>
          <p:style>
            <a:lnRef idx="1">
              <a:schemeClr val="accent1"/>
            </a:lnRef>
            <a:fillRef idx="0">
              <a:schemeClr val="accent1"/>
            </a:fillRef>
            <a:effectRef idx="0">
              <a:schemeClr val="accent1"/>
            </a:effectRef>
            <a:fontRef idx="minor">
              <a:schemeClr val="tx1"/>
            </a:fontRef>
          </p:style>
        </p:cxnSp>
        <p:cxnSp>
          <p:nvCxnSpPr>
            <p:cNvPr id="68" name="直接连接符 268"/>
            <p:cNvCxnSpPr/>
            <p:nvPr/>
          </p:nvCxnSpPr>
          <p:spPr>
            <a:xfrm flipV="1">
              <a:off x="7934018" y="1954638"/>
              <a:ext cx="0" cy="3704388"/>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69" name="直接连接符 271"/>
            <p:cNvCxnSpPr/>
            <p:nvPr/>
          </p:nvCxnSpPr>
          <p:spPr>
            <a:xfrm flipH="1">
              <a:off x="9919230" y="3178990"/>
              <a:ext cx="775666" cy="0"/>
            </a:xfrm>
            <a:prstGeom prst="line">
              <a:avLst/>
            </a:prstGeom>
            <a:ln>
              <a:solidFill>
                <a:srgbClr val="151F29"/>
              </a:solidFill>
            </a:ln>
          </p:spPr>
          <p:style>
            <a:lnRef idx="1">
              <a:schemeClr val="accent1"/>
            </a:lnRef>
            <a:fillRef idx="0">
              <a:schemeClr val="accent1"/>
            </a:fillRef>
            <a:effectRef idx="0">
              <a:schemeClr val="accent1"/>
            </a:effectRef>
            <a:fontRef idx="minor">
              <a:schemeClr val="tx1"/>
            </a:fontRef>
          </p:style>
        </p:cxnSp>
        <p:cxnSp>
          <p:nvCxnSpPr>
            <p:cNvPr id="70" name="直接连接符 272"/>
            <p:cNvCxnSpPr/>
            <p:nvPr/>
          </p:nvCxnSpPr>
          <p:spPr>
            <a:xfrm flipH="1">
              <a:off x="9781610" y="3321880"/>
              <a:ext cx="851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接连接符 273"/>
            <p:cNvCxnSpPr/>
            <p:nvPr/>
          </p:nvCxnSpPr>
          <p:spPr>
            <a:xfrm flipH="1">
              <a:off x="9856916" y="3250435"/>
              <a:ext cx="7759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274"/>
            <p:cNvCxnSpPr/>
            <p:nvPr/>
          </p:nvCxnSpPr>
          <p:spPr>
            <a:xfrm flipH="1">
              <a:off x="9715418" y="3393325"/>
              <a:ext cx="91745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文本框 223"/>
            <p:cNvSpPr txBox="1"/>
            <p:nvPr/>
          </p:nvSpPr>
          <p:spPr>
            <a:xfrm>
              <a:off x="1783138" y="5216551"/>
              <a:ext cx="1269759" cy="264293"/>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200" kern="100" dirty="0">
                  <a:solidFill>
                    <a:srgbClr val="000000"/>
                  </a:solidFill>
                  <a:effectLst/>
                  <a:ea typeface="宋体" panose="02010600030101010101" pitchFamily="2" charset="-122"/>
                  <a:cs typeface="Times New Roman" panose="02020603050405020304" pitchFamily="18" charset="0"/>
                </a:rPr>
                <a:t>Back-up Load</a:t>
              </a:r>
              <a:endParaRPr lang="zh-CN" sz="1200" kern="100" dirty="0">
                <a:solidFill>
                  <a:srgbClr val="000000"/>
                </a:solidFill>
                <a:effectLst/>
                <a:ea typeface="宋体" panose="02010600030101010101" pitchFamily="2" charset="-122"/>
                <a:cs typeface="Times New Roman" panose="02020603050405020304" pitchFamily="18" charset="0"/>
              </a:endParaRPr>
            </a:p>
          </p:txBody>
        </p:sp>
        <p:cxnSp>
          <p:nvCxnSpPr>
            <p:cNvPr id="74" name="连接符: 肘形 277"/>
            <p:cNvCxnSpPr>
              <a:stCxn id="27" idx="2"/>
              <a:endCxn id="11" idx="2"/>
            </p:cNvCxnSpPr>
            <p:nvPr/>
          </p:nvCxnSpPr>
          <p:spPr>
            <a:xfrm rot="5400000" flipH="1" flipV="1">
              <a:off x="3497574" y="972077"/>
              <a:ext cx="66" cy="3544540"/>
            </a:xfrm>
            <a:prstGeom prst="bentConnector3">
              <a:avLst>
                <a:gd name="adj1" fmla="val -1665843939"/>
              </a:avLst>
            </a:prstGeom>
            <a:ln w="95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75" name="连接符: 肘形 279"/>
            <p:cNvCxnSpPr/>
            <p:nvPr/>
          </p:nvCxnSpPr>
          <p:spPr>
            <a:xfrm rot="16200000" flipH="1">
              <a:off x="5239592" y="-737837"/>
              <a:ext cx="1728000" cy="8640000"/>
            </a:xfrm>
            <a:prstGeom prst="bentConnector2">
              <a:avLst/>
            </a:prstGeom>
            <a:ln w="952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76" name="连接符: 肘形 280"/>
            <p:cNvCxnSpPr/>
            <p:nvPr/>
          </p:nvCxnSpPr>
          <p:spPr>
            <a:xfrm rot="5400000">
              <a:off x="10008567" y="3534772"/>
              <a:ext cx="1202934" cy="623155"/>
            </a:xfrm>
            <a:prstGeom prst="bentConnector3">
              <a:avLst>
                <a:gd name="adj1" fmla="val 99779"/>
              </a:avLst>
            </a:prstGeom>
            <a:ln w="952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77" name="文本框 223"/>
            <p:cNvSpPr txBox="1"/>
            <p:nvPr/>
          </p:nvSpPr>
          <p:spPr>
            <a:xfrm>
              <a:off x="9719091" y="4165012"/>
              <a:ext cx="700522"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RS485</a:t>
              </a:r>
              <a:endParaRPr lang="zh-CN" sz="1000" kern="100" dirty="0">
                <a:solidFill>
                  <a:srgbClr val="000000"/>
                </a:solidFill>
                <a:effectLst/>
                <a:ea typeface="宋体" panose="02010600030101010101" pitchFamily="2" charset="-122"/>
                <a:cs typeface="Times New Roman" panose="02020603050405020304" pitchFamily="18" charset="0"/>
              </a:endParaRPr>
            </a:p>
          </p:txBody>
        </p:sp>
        <p:sp>
          <p:nvSpPr>
            <p:cNvPr id="79" name="文本框 223"/>
            <p:cNvSpPr txBox="1"/>
            <p:nvPr/>
          </p:nvSpPr>
          <p:spPr>
            <a:xfrm>
              <a:off x="3053616" y="3585681"/>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sp>
          <p:nvSpPr>
            <p:cNvPr id="80" name="文本框 223"/>
            <p:cNvSpPr txBox="1"/>
            <p:nvPr/>
          </p:nvSpPr>
          <p:spPr>
            <a:xfrm>
              <a:off x="9907898" y="3500523"/>
              <a:ext cx="1452650"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M</a:t>
              </a:r>
              <a:r>
                <a:rPr lang="en-US" altLang="zh-CN" sz="1000" kern="100" dirty="0">
                  <a:solidFill>
                    <a:srgbClr val="000000"/>
                  </a:solidFill>
                  <a:ea typeface="宋体" panose="02010600030101010101" pitchFamily="2" charset="-122"/>
                  <a:cs typeface="Times New Roman" panose="02020603050405020304" pitchFamily="18" charset="0"/>
                </a:rPr>
                <a:t>eter</a:t>
              </a:r>
              <a:endParaRPr lang="zh-CN" sz="1000" kern="100" dirty="0">
                <a:solidFill>
                  <a:srgbClr val="000000"/>
                </a:solidFill>
                <a:effectLst/>
                <a:ea typeface="宋体" panose="02010600030101010101" pitchFamily="2" charset="-122"/>
                <a:cs typeface="Times New Roman" panose="02020603050405020304" pitchFamily="18" charset="0"/>
              </a:endParaRPr>
            </a:p>
          </p:txBody>
        </p:sp>
        <p:sp>
          <p:nvSpPr>
            <p:cNvPr id="82" name="文本框 223"/>
            <p:cNvSpPr txBox="1"/>
            <p:nvPr/>
          </p:nvSpPr>
          <p:spPr>
            <a:xfrm>
              <a:off x="10191846" y="1707356"/>
              <a:ext cx="545892"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CT*3</a:t>
              </a:r>
              <a:endParaRPr lang="zh-CN" sz="1000" kern="100" dirty="0">
                <a:solidFill>
                  <a:srgbClr val="000000"/>
                </a:solidFill>
                <a:effectLst/>
                <a:ea typeface="宋体" panose="02010600030101010101" pitchFamily="2" charset="-122"/>
                <a:cs typeface="Times New Roman" panose="02020603050405020304" pitchFamily="18" charset="0"/>
              </a:endParaRPr>
            </a:p>
          </p:txBody>
        </p:sp>
        <p:cxnSp>
          <p:nvCxnSpPr>
            <p:cNvPr id="83" name="直接连接符 297"/>
            <p:cNvCxnSpPr/>
            <p:nvPr/>
          </p:nvCxnSpPr>
          <p:spPr>
            <a:xfrm flipV="1">
              <a:off x="7997488" y="2087085"/>
              <a:ext cx="0" cy="3595023"/>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84" name="直接连接符 299"/>
            <p:cNvCxnSpPr/>
            <p:nvPr/>
          </p:nvCxnSpPr>
          <p:spPr>
            <a:xfrm flipV="1">
              <a:off x="8055195" y="2260279"/>
              <a:ext cx="0" cy="3398747"/>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cxnSp>
          <p:nvCxnSpPr>
            <p:cNvPr id="86" name="直接连接符 300"/>
            <p:cNvCxnSpPr/>
            <p:nvPr/>
          </p:nvCxnSpPr>
          <p:spPr>
            <a:xfrm flipV="1">
              <a:off x="9155116" y="2402414"/>
              <a:ext cx="0" cy="2844000"/>
            </a:xfrm>
            <a:prstGeom prst="line">
              <a:avLst/>
            </a:prstGeom>
            <a:ln>
              <a:solidFill>
                <a:srgbClr val="151F29"/>
              </a:solidFill>
              <a:tailEnd type="oval" w="sm" len="sm"/>
            </a:ln>
          </p:spPr>
          <p:style>
            <a:lnRef idx="1">
              <a:schemeClr val="accent1"/>
            </a:lnRef>
            <a:fillRef idx="0">
              <a:schemeClr val="accent1"/>
            </a:fillRef>
            <a:effectRef idx="0">
              <a:schemeClr val="accent1"/>
            </a:effectRef>
            <a:fontRef idx="minor">
              <a:schemeClr val="tx1"/>
            </a:fontRef>
          </p:style>
        </p:cxnSp>
        <p:cxnSp>
          <p:nvCxnSpPr>
            <p:cNvPr id="87" name="直接连接符 301"/>
            <p:cNvCxnSpPr/>
            <p:nvPr/>
          </p:nvCxnSpPr>
          <p:spPr>
            <a:xfrm flipV="1">
              <a:off x="9073176" y="2273678"/>
              <a:ext cx="0" cy="2952000"/>
            </a:xfrm>
            <a:prstGeom prst="line">
              <a:avLst/>
            </a:prstGeom>
            <a:ln>
              <a:solidFill>
                <a:srgbClr val="FF0000"/>
              </a:solidFill>
              <a:tailEnd type="oval" w="sm" len="sm"/>
            </a:ln>
          </p:spPr>
          <p:style>
            <a:lnRef idx="1">
              <a:schemeClr val="accent1"/>
            </a:lnRef>
            <a:fillRef idx="0">
              <a:schemeClr val="accent1"/>
            </a:fillRef>
            <a:effectRef idx="0">
              <a:schemeClr val="accent1"/>
            </a:effectRef>
            <a:fontRef idx="minor">
              <a:schemeClr val="tx1"/>
            </a:fontRef>
          </p:style>
        </p:cxnSp>
        <p:pic>
          <p:nvPicPr>
            <p:cNvPr id="89" name="图片 88"/>
            <p:cNvPicPr>
              <a:picLocks noChangeAspect="1"/>
            </p:cNvPicPr>
            <p:nvPr/>
          </p:nvPicPr>
          <p:blipFill rotWithShape="1">
            <a:blip r:embed="rId3" cstate="print"/>
            <a:srcRect/>
            <a:stretch>
              <a:fillRect/>
            </a:stretch>
          </p:blipFill>
          <p:spPr>
            <a:xfrm>
              <a:off x="7920029" y="2602332"/>
              <a:ext cx="225689" cy="323620"/>
            </a:xfrm>
            <a:prstGeom prst="rect">
              <a:avLst/>
            </a:prstGeom>
          </p:spPr>
        </p:pic>
        <p:pic>
          <p:nvPicPr>
            <p:cNvPr id="90" name="图片 89"/>
            <p:cNvPicPr>
              <a:picLocks noChangeAspect="1"/>
            </p:cNvPicPr>
            <p:nvPr/>
          </p:nvPicPr>
          <p:blipFill rotWithShape="1">
            <a:blip r:embed="rId4" cstate="print"/>
            <a:srcRect/>
            <a:stretch>
              <a:fillRect/>
            </a:stretch>
          </p:blipFill>
          <p:spPr>
            <a:xfrm>
              <a:off x="9039467" y="2608725"/>
              <a:ext cx="141939" cy="299576"/>
            </a:xfrm>
            <a:prstGeom prst="rect">
              <a:avLst/>
            </a:prstGeom>
            <a:effectLst>
              <a:outerShdw blurRad="50800" dist="38100" dir="2700000" algn="tl" rotWithShape="0">
                <a:prstClr val="black">
                  <a:alpha val="40000"/>
                </a:prstClr>
              </a:outerShdw>
            </a:effectLst>
          </p:spPr>
        </p:pic>
        <p:cxnSp>
          <p:nvCxnSpPr>
            <p:cNvPr id="91" name="直接连接符 302"/>
            <p:cNvCxnSpPr/>
            <p:nvPr/>
          </p:nvCxnSpPr>
          <p:spPr>
            <a:xfrm flipH="1">
              <a:off x="10591430" y="2150925"/>
              <a:ext cx="1" cy="98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接连接符 303"/>
            <p:cNvCxnSpPr/>
            <p:nvPr/>
          </p:nvCxnSpPr>
          <p:spPr>
            <a:xfrm flipH="1">
              <a:off x="10783117" y="2062012"/>
              <a:ext cx="1" cy="98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接连接符 304"/>
            <p:cNvCxnSpPr/>
            <p:nvPr/>
          </p:nvCxnSpPr>
          <p:spPr>
            <a:xfrm flipH="1">
              <a:off x="10911625" y="2004122"/>
              <a:ext cx="1" cy="1049202"/>
            </a:xfrm>
            <a:prstGeom prst="line">
              <a:avLst/>
            </a:prstGeom>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153116" y="3393325"/>
              <a:ext cx="931144" cy="302399"/>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100" dirty="0"/>
                <a:t>Battery </a:t>
              </a:r>
              <a:endParaRPr lang="zh-CN" altLang="en-US" sz="1100" dirty="0"/>
            </a:p>
          </p:txBody>
        </p:sp>
        <p:sp>
          <p:nvSpPr>
            <p:cNvPr id="99" name="矩形 98"/>
            <p:cNvSpPr/>
            <p:nvPr/>
          </p:nvSpPr>
          <p:spPr>
            <a:xfrm>
              <a:off x="450900" y="1376871"/>
              <a:ext cx="628944" cy="286603"/>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100" dirty="0"/>
                <a:t>PV</a:t>
              </a:r>
              <a:endParaRPr lang="zh-CN" altLang="en-US" sz="1100" dirty="0"/>
            </a:p>
          </p:txBody>
        </p:sp>
        <p:cxnSp>
          <p:nvCxnSpPr>
            <p:cNvPr id="100" name="连接符: 肘形 282"/>
            <p:cNvCxnSpPr>
              <a:stCxn id="23" idx="2"/>
              <a:endCxn id="98" idx="3"/>
            </p:cNvCxnSpPr>
            <p:nvPr/>
          </p:nvCxnSpPr>
          <p:spPr>
            <a:xfrm rot="5400000">
              <a:off x="905450" y="2923190"/>
              <a:ext cx="800145" cy="442524"/>
            </a:xfrm>
            <a:prstGeom prst="bentConnector2">
              <a:avLst/>
            </a:prstGeom>
            <a:ln w="95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1" name="文本框 223"/>
            <p:cNvSpPr txBox="1"/>
            <p:nvPr/>
          </p:nvSpPr>
          <p:spPr>
            <a:xfrm>
              <a:off x="992751" y="3337114"/>
              <a:ext cx="463403" cy="20868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700" kern="100" dirty="0">
                  <a:solidFill>
                    <a:srgbClr val="000000"/>
                  </a:solidFill>
                  <a:ea typeface="宋体" panose="02010600030101010101" pitchFamily="2" charset="-122"/>
                  <a:cs typeface="Times New Roman" panose="02020603050405020304" pitchFamily="18" charset="0"/>
                </a:rPr>
                <a:t>CAN</a:t>
              </a:r>
              <a:endParaRPr lang="zh-CN" sz="700" kern="100" dirty="0">
                <a:solidFill>
                  <a:srgbClr val="000000"/>
                </a:solidFill>
                <a:effectLst/>
                <a:ea typeface="宋体" panose="02010600030101010101" pitchFamily="2" charset="-122"/>
                <a:cs typeface="Times New Roman" panose="02020603050405020304" pitchFamily="18" charset="0"/>
              </a:endParaRPr>
            </a:p>
          </p:txBody>
        </p:sp>
        <p:cxnSp>
          <p:nvCxnSpPr>
            <p:cNvPr id="103" name="连接符: 肘形 55"/>
            <p:cNvCxnSpPr>
              <a:stCxn id="24" idx="2"/>
              <a:endCxn id="98" idx="0"/>
            </p:cNvCxnSpPr>
            <p:nvPr/>
          </p:nvCxnSpPr>
          <p:spPr>
            <a:xfrm rot="5400000">
              <a:off x="689854" y="2673215"/>
              <a:ext cx="648945" cy="791275"/>
            </a:xfrm>
            <a:prstGeom prst="bentConnector3">
              <a:avLst>
                <a:gd name="adj1" fmla="val 50000"/>
              </a:avLst>
            </a:prstGeom>
            <a:ln w="19050" cmpd="dbl">
              <a:solidFill>
                <a:srgbClr val="4C73C7"/>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接连接符 60"/>
            <p:cNvCxnSpPr>
              <a:stCxn id="31" idx="2"/>
            </p:cNvCxnSpPr>
            <p:nvPr/>
          </p:nvCxnSpPr>
          <p:spPr>
            <a:xfrm>
              <a:off x="1892851" y="2744380"/>
              <a:ext cx="0" cy="1264121"/>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05" name="直接连接符 327"/>
            <p:cNvCxnSpPr>
              <a:stCxn id="30" idx="2"/>
            </p:cNvCxnSpPr>
            <p:nvPr/>
          </p:nvCxnSpPr>
          <p:spPr>
            <a:xfrm>
              <a:off x="1965323" y="2744380"/>
              <a:ext cx="0" cy="1371463"/>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06" name="直接连接符 329"/>
            <p:cNvCxnSpPr>
              <a:stCxn id="28" idx="2"/>
            </p:cNvCxnSpPr>
            <p:nvPr/>
          </p:nvCxnSpPr>
          <p:spPr>
            <a:xfrm>
              <a:off x="2037795" y="2744380"/>
              <a:ext cx="0" cy="1488105"/>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07" name="直接连接符 331"/>
            <p:cNvCxnSpPr>
              <a:stCxn id="29" idx="2"/>
            </p:cNvCxnSpPr>
            <p:nvPr/>
          </p:nvCxnSpPr>
          <p:spPr>
            <a:xfrm>
              <a:off x="2110267" y="2744380"/>
              <a:ext cx="0" cy="1589811"/>
            </a:xfrm>
            <a:prstGeom prst="line">
              <a:avLst/>
            </a:prstGeom>
            <a:ln w="12700">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08" name="直接连接符 333"/>
            <p:cNvCxnSpPr>
              <a:stCxn id="35" idx="2"/>
            </p:cNvCxnSpPr>
            <p:nvPr/>
          </p:nvCxnSpPr>
          <p:spPr>
            <a:xfrm>
              <a:off x="2218081" y="2744380"/>
              <a:ext cx="0" cy="2015813"/>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09" name="直接连接符 335"/>
            <p:cNvCxnSpPr>
              <a:stCxn id="34" idx="2"/>
            </p:cNvCxnSpPr>
            <p:nvPr/>
          </p:nvCxnSpPr>
          <p:spPr>
            <a:xfrm>
              <a:off x="2290553" y="2744380"/>
              <a:ext cx="0" cy="2015813"/>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10" name="直接连接符 337"/>
            <p:cNvCxnSpPr>
              <a:stCxn id="32" idx="2"/>
            </p:cNvCxnSpPr>
            <p:nvPr/>
          </p:nvCxnSpPr>
          <p:spPr>
            <a:xfrm>
              <a:off x="2363025" y="2744380"/>
              <a:ext cx="0" cy="2015813"/>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11" name="直接连接符 339"/>
            <p:cNvCxnSpPr>
              <a:stCxn id="33" idx="2"/>
            </p:cNvCxnSpPr>
            <p:nvPr/>
          </p:nvCxnSpPr>
          <p:spPr>
            <a:xfrm>
              <a:off x="2435497" y="2744380"/>
              <a:ext cx="0" cy="2015813"/>
            </a:xfrm>
            <a:prstGeom prst="line">
              <a:avLst/>
            </a:prstGeom>
            <a:ln w="12700">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112" name="图片 111"/>
            <p:cNvPicPr>
              <a:picLocks noChangeAspect="1"/>
            </p:cNvPicPr>
            <p:nvPr/>
          </p:nvPicPr>
          <p:blipFill rotWithShape="1">
            <a:blip r:embed="rId3" cstate="print"/>
            <a:srcRect/>
            <a:stretch>
              <a:fillRect/>
            </a:stretch>
          </p:blipFill>
          <p:spPr>
            <a:xfrm>
              <a:off x="1847889" y="3059701"/>
              <a:ext cx="225689" cy="323620"/>
            </a:xfrm>
            <a:prstGeom prst="rect">
              <a:avLst/>
            </a:prstGeom>
          </p:spPr>
        </p:pic>
        <p:pic>
          <p:nvPicPr>
            <p:cNvPr id="113" name="图片 112"/>
            <p:cNvPicPr>
              <a:picLocks noChangeAspect="1"/>
            </p:cNvPicPr>
            <p:nvPr/>
          </p:nvPicPr>
          <p:blipFill rotWithShape="1">
            <a:blip r:embed="rId3" cstate="print"/>
            <a:srcRect/>
            <a:stretch>
              <a:fillRect/>
            </a:stretch>
          </p:blipFill>
          <p:spPr>
            <a:xfrm>
              <a:off x="2169145" y="3059701"/>
              <a:ext cx="225689" cy="323620"/>
            </a:xfrm>
            <a:prstGeom prst="rect">
              <a:avLst/>
            </a:prstGeom>
          </p:spPr>
        </p:pic>
        <p:grpSp>
          <p:nvGrpSpPr>
            <p:cNvPr id="114" name="组合 113"/>
            <p:cNvGrpSpPr/>
            <p:nvPr/>
          </p:nvGrpSpPr>
          <p:grpSpPr>
            <a:xfrm>
              <a:off x="1566037" y="2476851"/>
              <a:ext cx="4684492" cy="265514"/>
              <a:chOff x="1566037" y="2349961"/>
              <a:chExt cx="4684492" cy="265514"/>
            </a:xfrm>
          </p:grpSpPr>
          <p:sp>
            <p:nvSpPr>
              <p:cNvPr id="116" name="文本框 223"/>
              <p:cNvSpPr txBox="1"/>
              <p:nvPr/>
            </p:nvSpPr>
            <p:spPr>
              <a:xfrm>
                <a:off x="1566037" y="2349961"/>
                <a:ext cx="637013" cy="231503"/>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800" kern="100" dirty="0">
                    <a:solidFill>
                      <a:srgbClr val="000000"/>
                    </a:solidFill>
                    <a:ea typeface="宋体" panose="02010600030101010101" pitchFamily="2" charset="-122"/>
                    <a:cs typeface="Times New Roman" panose="02020603050405020304" pitchFamily="18" charset="0"/>
                  </a:rPr>
                  <a:t>On-grid</a:t>
                </a:r>
                <a:endParaRPr lang="zh-CN" sz="800" kern="100" dirty="0">
                  <a:solidFill>
                    <a:srgbClr val="000000"/>
                  </a:solidFill>
                  <a:effectLst/>
                  <a:ea typeface="宋体" panose="02010600030101010101" pitchFamily="2" charset="-122"/>
                  <a:cs typeface="Times New Roman" panose="02020603050405020304" pitchFamily="18" charset="0"/>
                </a:endParaRPr>
              </a:p>
            </p:txBody>
          </p:sp>
          <p:sp>
            <p:nvSpPr>
              <p:cNvPr id="117" name="文本框 223"/>
              <p:cNvSpPr txBox="1"/>
              <p:nvPr/>
            </p:nvSpPr>
            <p:spPr>
              <a:xfrm>
                <a:off x="1960528" y="2349961"/>
                <a:ext cx="672942" cy="231503"/>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800" kern="100" dirty="0">
                    <a:solidFill>
                      <a:srgbClr val="000000"/>
                    </a:solidFill>
                    <a:effectLst/>
                    <a:ea typeface="宋体" panose="02010600030101010101" pitchFamily="2" charset="-122"/>
                    <a:cs typeface="Times New Roman" panose="02020603050405020304" pitchFamily="18" charset="0"/>
                  </a:rPr>
                  <a:t>Back-up</a:t>
                </a:r>
                <a:endParaRPr lang="zh-CN" sz="800" kern="100" dirty="0">
                  <a:solidFill>
                    <a:srgbClr val="000000"/>
                  </a:solidFill>
                  <a:effectLst/>
                  <a:ea typeface="宋体" panose="02010600030101010101" pitchFamily="2" charset="-122"/>
                  <a:cs typeface="Times New Roman" panose="02020603050405020304" pitchFamily="18" charset="0"/>
                </a:endParaRPr>
              </a:p>
            </p:txBody>
          </p:sp>
          <p:sp>
            <p:nvSpPr>
              <p:cNvPr id="153" name="文本框 223"/>
              <p:cNvSpPr txBox="1"/>
              <p:nvPr/>
            </p:nvSpPr>
            <p:spPr>
              <a:xfrm>
                <a:off x="5061756" y="2351124"/>
                <a:ext cx="74510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800" kern="100" dirty="0">
                    <a:solidFill>
                      <a:srgbClr val="000000"/>
                    </a:solidFill>
                    <a:ea typeface="宋体" panose="02010600030101010101" pitchFamily="2" charset="-122"/>
                    <a:cs typeface="Times New Roman" panose="02020603050405020304" pitchFamily="18" charset="0"/>
                  </a:rPr>
                  <a:t>On-grid</a:t>
                </a:r>
                <a:endParaRPr lang="zh-CN" sz="800" kern="100" dirty="0">
                  <a:solidFill>
                    <a:srgbClr val="000000"/>
                  </a:solidFill>
                  <a:effectLst/>
                  <a:ea typeface="宋体" panose="02010600030101010101" pitchFamily="2" charset="-122"/>
                  <a:cs typeface="Times New Roman" panose="02020603050405020304" pitchFamily="18" charset="0"/>
                </a:endParaRPr>
              </a:p>
            </p:txBody>
          </p:sp>
          <p:sp>
            <p:nvSpPr>
              <p:cNvPr id="154" name="文本框 223"/>
              <p:cNvSpPr txBox="1"/>
              <p:nvPr/>
            </p:nvSpPr>
            <p:spPr>
              <a:xfrm>
                <a:off x="5463403" y="2351124"/>
                <a:ext cx="787126"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800" kern="100" dirty="0">
                    <a:solidFill>
                      <a:srgbClr val="000000"/>
                    </a:solidFill>
                    <a:effectLst/>
                    <a:ea typeface="宋体" panose="02010600030101010101" pitchFamily="2" charset="-122"/>
                    <a:cs typeface="Times New Roman" panose="02020603050405020304" pitchFamily="18" charset="0"/>
                  </a:rPr>
                  <a:t>Back-up</a:t>
                </a:r>
                <a:endParaRPr lang="zh-CN" sz="800" kern="100" dirty="0">
                  <a:solidFill>
                    <a:srgbClr val="000000"/>
                  </a:solidFill>
                  <a:effectLst/>
                  <a:ea typeface="宋体" panose="02010600030101010101" pitchFamily="2" charset="-122"/>
                  <a:cs typeface="Times New Roman" panose="02020603050405020304" pitchFamily="18" charset="0"/>
                </a:endParaRPr>
              </a:p>
            </p:txBody>
          </p:sp>
        </p:grpSp>
        <p:sp>
          <p:nvSpPr>
            <p:cNvPr id="118" name="矩形 117"/>
            <p:cNvSpPr/>
            <p:nvPr/>
          </p:nvSpPr>
          <p:spPr>
            <a:xfrm>
              <a:off x="3697656" y="3393259"/>
              <a:ext cx="931144" cy="302399"/>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100" dirty="0"/>
                <a:t>Battery </a:t>
              </a:r>
              <a:endParaRPr lang="zh-CN" altLang="en-US" sz="1100" dirty="0"/>
            </a:p>
          </p:txBody>
        </p:sp>
        <p:sp>
          <p:nvSpPr>
            <p:cNvPr id="119" name="矩形 118"/>
            <p:cNvSpPr/>
            <p:nvPr/>
          </p:nvSpPr>
          <p:spPr>
            <a:xfrm>
              <a:off x="3995440" y="1376805"/>
              <a:ext cx="628944" cy="286603"/>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100" dirty="0"/>
                <a:t>PV</a:t>
              </a:r>
              <a:endParaRPr lang="zh-CN" altLang="en-US" sz="1100" dirty="0"/>
            </a:p>
          </p:txBody>
        </p:sp>
        <p:cxnSp>
          <p:nvCxnSpPr>
            <p:cNvPr id="120" name="连接符: 肘形 478"/>
            <p:cNvCxnSpPr>
              <a:stCxn id="7" idx="2"/>
              <a:endCxn id="118" idx="3"/>
            </p:cNvCxnSpPr>
            <p:nvPr/>
          </p:nvCxnSpPr>
          <p:spPr>
            <a:xfrm rot="5400000">
              <a:off x="4449990" y="2923124"/>
              <a:ext cx="800145" cy="442524"/>
            </a:xfrm>
            <a:prstGeom prst="bentConnector2">
              <a:avLst/>
            </a:prstGeom>
            <a:ln w="9525">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121" name="文本框 223"/>
            <p:cNvSpPr txBox="1"/>
            <p:nvPr/>
          </p:nvSpPr>
          <p:spPr>
            <a:xfrm>
              <a:off x="4537291" y="3337048"/>
              <a:ext cx="463403" cy="20868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700" kern="100" dirty="0">
                  <a:solidFill>
                    <a:srgbClr val="000000"/>
                  </a:solidFill>
                  <a:ea typeface="宋体" panose="02010600030101010101" pitchFamily="2" charset="-122"/>
                  <a:cs typeface="Times New Roman" panose="02020603050405020304" pitchFamily="18" charset="0"/>
                </a:rPr>
                <a:t>CAN</a:t>
              </a:r>
              <a:endParaRPr lang="zh-CN" sz="700" kern="100" dirty="0">
                <a:solidFill>
                  <a:srgbClr val="000000"/>
                </a:solidFill>
                <a:effectLst/>
                <a:ea typeface="宋体" panose="02010600030101010101" pitchFamily="2" charset="-122"/>
                <a:cs typeface="Times New Roman" panose="02020603050405020304" pitchFamily="18" charset="0"/>
              </a:endParaRPr>
            </a:p>
          </p:txBody>
        </p:sp>
        <p:cxnSp>
          <p:nvCxnSpPr>
            <p:cNvPr id="123" name="连接符: 肘形 481"/>
            <p:cNvCxnSpPr>
              <a:stCxn id="8" idx="2"/>
              <a:endCxn id="118" idx="0"/>
            </p:cNvCxnSpPr>
            <p:nvPr/>
          </p:nvCxnSpPr>
          <p:spPr>
            <a:xfrm rot="5400000">
              <a:off x="4234394" y="2673149"/>
              <a:ext cx="648945" cy="791275"/>
            </a:xfrm>
            <a:prstGeom prst="bentConnector3">
              <a:avLst>
                <a:gd name="adj1" fmla="val 50000"/>
              </a:avLst>
            </a:prstGeom>
            <a:ln w="19050" cmpd="dbl">
              <a:solidFill>
                <a:srgbClr val="4C73C7"/>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接连接符 482"/>
            <p:cNvCxnSpPr>
              <a:stCxn id="15" idx="2"/>
            </p:cNvCxnSpPr>
            <p:nvPr/>
          </p:nvCxnSpPr>
          <p:spPr>
            <a:xfrm>
              <a:off x="5437391" y="2744314"/>
              <a:ext cx="0" cy="1264187"/>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25" name="直接连接符 483"/>
            <p:cNvCxnSpPr>
              <a:stCxn id="14" idx="2"/>
            </p:cNvCxnSpPr>
            <p:nvPr/>
          </p:nvCxnSpPr>
          <p:spPr>
            <a:xfrm>
              <a:off x="5509863" y="2744314"/>
              <a:ext cx="0" cy="1371529"/>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26" name="直接连接符 484"/>
            <p:cNvCxnSpPr>
              <a:stCxn id="12" idx="2"/>
            </p:cNvCxnSpPr>
            <p:nvPr/>
          </p:nvCxnSpPr>
          <p:spPr>
            <a:xfrm>
              <a:off x="5582335" y="2744314"/>
              <a:ext cx="0" cy="1488171"/>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27" name="直接连接符 485"/>
            <p:cNvCxnSpPr>
              <a:stCxn id="13" idx="2"/>
            </p:cNvCxnSpPr>
            <p:nvPr/>
          </p:nvCxnSpPr>
          <p:spPr>
            <a:xfrm>
              <a:off x="5654807" y="2744314"/>
              <a:ext cx="0" cy="1600162"/>
            </a:xfrm>
            <a:prstGeom prst="line">
              <a:avLst/>
            </a:prstGeom>
            <a:ln w="12700">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28" name="直接连接符 486"/>
            <p:cNvCxnSpPr>
              <a:stCxn id="19" idx="2"/>
            </p:cNvCxnSpPr>
            <p:nvPr/>
          </p:nvCxnSpPr>
          <p:spPr>
            <a:xfrm>
              <a:off x="5762621" y="2744314"/>
              <a:ext cx="0" cy="2015879"/>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29" name="直接连接符 487"/>
            <p:cNvCxnSpPr>
              <a:stCxn id="18" idx="2"/>
            </p:cNvCxnSpPr>
            <p:nvPr/>
          </p:nvCxnSpPr>
          <p:spPr>
            <a:xfrm>
              <a:off x="5835093" y="2744314"/>
              <a:ext cx="0" cy="2015879"/>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30" name="直接连接符 488"/>
            <p:cNvCxnSpPr>
              <a:stCxn id="16" idx="2"/>
            </p:cNvCxnSpPr>
            <p:nvPr/>
          </p:nvCxnSpPr>
          <p:spPr>
            <a:xfrm>
              <a:off x="5907565" y="2744314"/>
              <a:ext cx="0" cy="2015879"/>
            </a:xfrm>
            <a:prstGeom prst="line">
              <a:avLst/>
            </a:prstGeom>
            <a:ln w="12700">
              <a:solidFill>
                <a:srgbClr val="FF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31" name="直接连接符 489"/>
            <p:cNvCxnSpPr>
              <a:stCxn id="17" idx="2"/>
            </p:cNvCxnSpPr>
            <p:nvPr/>
          </p:nvCxnSpPr>
          <p:spPr>
            <a:xfrm>
              <a:off x="5980037" y="2744314"/>
              <a:ext cx="0" cy="2015879"/>
            </a:xfrm>
            <a:prstGeom prst="line">
              <a:avLst/>
            </a:prstGeom>
            <a:ln w="12700">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132" name="图片 131"/>
            <p:cNvPicPr>
              <a:picLocks noChangeAspect="1"/>
            </p:cNvPicPr>
            <p:nvPr/>
          </p:nvPicPr>
          <p:blipFill rotWithShape="1">
            <a:blip r:embed="rId3" cstate="print"/>
            <a:srcRect/>
            <a:stretch>
              <a:fillRect/>
            </a:stretch>
          </p:blipFill>
          <p:spPr>
            <a:xfrm>
              <a:off x="5392429" y="3059635"/>
              <a:ext cx="225689" cy="323620"/>
            </a:xfrm>
            <a:prstGeom prst="rect">
              <a:avLst/>
            </a:prstGeom>
          </p:spPr>
        </p:pic>
        <p:pic>
          <p:nvPicPr>
            <p:cNvPr id="133" name="图片 132"/>
            <p:cNvPicPr>
              <a:picLocks noChangeAspect="1"/>
            </p:cNvPicPr>
            <p:nvPr/>
          </p:nvPicPr>
          <p:blipFill rotWithShape="1">
            <a:blip r:embed="rId3" cstate="print"/>
            <a:srcRect/>
            <a:stretch>
              <a:fillRect/>
            </a:stretch>
          </p:blipFill>
          <p:spPr>
            <a:xfrm>
              <a:off x="5713685" y="3059635"/>
              <a:ext cx="225689" cy="323620"/>
            </a:xfrm>
            <a:prstGeom prst="rect">
              <a:avLst/>
            </a:prstGeom>
          </p:spPr>
        </p:pic>
        <p:sp>
          <p:nvSpPr>
            <p:cNvPr id="138" name="椭圆 137"/>
            <p:cNvSpPr/>
            <p:nvPr/>
          </p:nvSpPr>
          <p:spPr>
            <a:xfrm>
              <a:off x="3030589" y="1961019"/>
              <a:ext cx="121691" cy="1216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3334759" y="1961019"/>
              <a:ext cx="121691" cy="1216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3638929" y="1961019"/>
              <a:ext cx="121691" cy="1216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文本框 223"/>
            <p:cNvSpPr txBox="1"/>
            <p:nvPr/>
          </p:nvSpPr>
          <p:spPr>
            <a:xfrm>
              <a:off x="2942242" y="2186599"/>
              <a:ext cx="928367"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MAX. 10</a:t>
              </a:r>
              <a:r>
                <a:rPr lang="en-US" altLang="zh-CN" sz="1000" kern="100" dirty="0">
                  <a:solidFill>
                    <a:srgbClr val="000000"/>
                  </a:solidFill>
                  <a:ea typeface="宋体" panose="02010600030101010101" pitchFamily="2" charset="-122"/>
                  <a:cs typeface="Times New Roman" panose="02020603050405020304" pitchFamily="18" charset="0"/>
                </a:rPr>
                <a:t>pcs</a:t>
              </a:r>
              <a:endParaRPr lang="zh-CN" sz="1000" kern="100" dirty="0">
                <a:solidFill>
                  <a:srgbClr val="000000"/>
                </a:solidFill>
                <a:effectLst/>
                <a:ea typeface="宋体" panose="02010600030101010101" pitchFamily="2" charset="-122"/>
                <a:cs typeface="Times New Roman" panose="02020603050405020304" pitchFamily="18" charset="0"/>
              </a:endParaRPr>
            </a:p>
          </p:txBody>
        </p:sp>
        <p:sp>
          <p:nvSpPr>
            <p:cNvPr id="148" name="文本框 223"/>
            <p:cNvSpPr txBox="1"/>
            <p:nvPr/>
          </p:nvSpPr>
          <p:spPr>
            <a:xfrm>
              <a:off x="1279276" y="1178286"/>
              <a:ext cx="1168072"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Master</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a:t>
              </a:r>
              <a:endParaRPr lang="zh-CN" sz="1000" kern="100" dirty="0">
                <a:solidFill>
                  <a:srgbClr val="000000"/>
                </a:solidFill>
                <a:effectLst/>
                <a:ea typeface="+mj-ea"/>
                <a:cs typeface="Times New Roman" panose="02020603050405020304" pitchFamily="18" charset="0"/>
              </a:endParaRPr>
            </a:p>
          </p:txBody>
        </p:sp>
        <p:sp>
          <p:nvSpPr>
            <p:cNvPr id="149" name="文本框 223"/>
            <p:cNvSpPr txBox="1"/>
            <p:nvPr/>
          </p:nvSpPr>
          <p:spPr>
            <a:xfrm>
              <a:off x="4779021" y="1172714"/>
              <a:ext cx="1259843"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N</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pic>
          <p:nvPicPr>
            <p:cNvPr id="160" name="图形 15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1136" y="4741023"/>
              <a:ext cx="731415" cy="460082"/>
            </a:xfrm>
            <a:prstGeom prst="rect">
              <a:avLst/>
            </a:prstGeom>
          </p:spPr>
        </p:pic>
        <p:pic>
          <p:nvPicPr>
            <p:cNvPr id="163" name="图片 162"/>
            <p:cNvPicPr>
              <a:picLocks noChangeAspect="1"/>
            </p:cNvPicPr>
            <p:nvPr/>
          </p:nvPicPr>
          <p:blipFill>
            <a:blip r:embed="rId7" cstate="print"/>
            <a:stretch>
              <a:fillRect/>
            </a:stretch>
          </p:blipFill>
          <p:spPr>
            <a:xfrm>
              <a:off x="10771612" y="1824951"/>
              <a:ext cx="281034" cy="281034"/>
            </a:xfrm>
            <a:prstGeom prst="rect">
              <a:avLst/>
            </a:prstGeom>
          </p:spPr>
        </p:pic>
        <p:pic>
          <p:nvPicPr>
            <p:cNvPr id="164" name="图片 163"/>
            <p:cNvPicPr>
              <a:picLocks noChangeAspect="1"/>
            </p:cNvPicPr>
            <p:nvPr/>
          </p:nvPicPr>
          <p:blipFill>
            <a:blip r:embed="rId7" cstate="print"/>
            <a:stretch>
              <a:fillRect/>
            </a:stretch>
          </p:blipFill>
          <p:spPr>
            <a:xfrm>
              <a:off x="10632876" y="1961019"/>
              <a:ext cx="281034" cy="281034"/>
            </a:xfrm>
            <a:prstGeom prst="rect">
              <a:avLst/>
            </a:prstGeom>
          </p:spPr>
        </p:pic>
        <p:pic>
          <p:nvPicPr>
            <p:cNvPr id="165" name="图片 164"/>
            <p:cNvPicPr>
              <a:picLocks noChangeAspect="1"/>
            </p:cNvPicPr>
            <p:nvPr/>
          </p:nvPicPr>
          <p:blipFill>
            <a:blip r:embed="rId7" cstate="print"/>
            <a:stretch>
              <a:fillRect/>
            </a:stretch>
          </p:blipFill>
          <p:spPr>
            <a:xfrm>
              <a:off x="10486552" y="2121594"/>
              <a:ext cx="281034" cy="281034"/>
            </a:xfrm>
            <a:prstGeom prst="rect">
              <a:avLst/>
            </a:prstGeom>
          </p:spPr>
        </p:pic>
        <p:pic>
          <p:nvPicPr>
            <p:cNvPr id="37" name="图形 3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9487" y="5408472"/>
              <a:ext cx="731415" cy="815346"/>
            </a:xfrm>
            <a:prstGeom prst="rect">
              <a:avLst/>
            </a:prstGeom>
          </p:spPr>
        </p:pic>
        <p:pic>
          <p:nvPicPr>
            <p:cNvPr id="81" name="图片 80" descr="图标&#10;&#10;描述已自动生成"/>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903" y="5021697"/>
              <a:ext cx="767175" cy="767175"/>
            </a:xfrm>
            <a:prstGeom prst="rect">
              <a:avLst/>
            </a:prstGeom>
          </p:spPr>
        </p:pic>
        <p:sp>
          <p:nvSpPr>
            <p:cNvPr id="94" name="文本框 223"/>
            <p:cNvSpPr txBox="1"/>
            <p:nvPr/>
          </p:nvSpPr>
          <p:spPr>
            <a:xfrm>
              <a:off x="7969347" y="5792605"/>
              <a:ext cx="2247879"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200" kern="100" dirty="0">
                  <a:solidFill>
                    <a:srgbClr val="000000"/>
                  </a:solidFill>
                  <a:effectLst/>
                  <a:ea typeface="宋体" panose="02010600030101010101" pitchFamily="2" charset="-122"/>
                  <a:cs typeface="Times New Roman" panose="02020603050405020304" pitchFamily="18" charset="0"/>
                </a:rPr>
                <a:t>1</a:t>
              </a:r>
              <a:r>
                <a:rPr lang="en-US" altLang="zh-CN" sz="1200" kern="100" dirty="0">
                  <a:solidFill>
                    <a:srgbClr val="000000"/>
                  </a:solidFill>
                  <a:ea typeface="宋体" panose="02010600030101010101" pitchFamily="2" charset="-122"/>
                  <a:cs typeface="Times New Roman" panose="02020603050405020304" pitchFamily="18" charset="0"/>
                </a:rPr>
                <a:t>Phase</a:t>
              </a:r>
              <a:r>
                <a:rPr lang="en-US" sz="1200" kern="100" dirty="0">
                  <a:solidFill>
                    <a:srgbClr val="000000"/>
                  </a:solidFill>
                  <a:effectLst/>
                  <a:ea typeface="宋体" panose="02010600030101010101" pitchFamily="2" charset="-122"/>
                  <a:cs typeface="Times New Roman" panose="02020603050405020304" pitchFamily="18" charset="0"/>
                </a:rPr>
                <a:t> Load</a:t>
              </a:r>
              <a:endParaRPr lang="zh-CN" sz="1200" kern="100" dirty="0">
                <a:solidFill>
                  <a:srgbClr val="000000"/>
                </a:solidFill>
                <a:effectLst/>
                <a:ea typeface="宋体" panose="02010600030101010101" pitchFamily="2" charset="-122"/>
                <a:cs typeface="Times New Roman" panose="02020603050405020304" pitchFamily="18" charset="0"/>
              </a:endParaRPr>
            </a:p>
          </p:txBody>
        </p:sp>
        <p:cxnSp>
          <p:nvCxnSpPr>
            <p:cNvPr id="78" name="直线连接符 77"/>
            <p:cNvCxnSpPr/>
            <p:nvPr/>
          </p:nvCxnSpPr>
          <p:spPr>
            <a:xfrm>
              <a:off x="1848388" y="1811457"/>
              <a:ext cx="0" cy="311720"/>
            </a:xfrm>
            <a:prstGeom prst="line">
              <a:avLst/>
            </a:prstGeom>
            <a:ln w="19050" cap="rnd">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88" name="直线连接符 87"/>
            <p:cNvCxnSpPr/>
            <p:nvPr/>
          </p:nvCxnSpPr>
          <p:spPr>
            <a:xfrm>
              <a:off x="5401437" y="1810203"/>
              <a:ext cx="0" cy="311720"/>
            </a:xfrm>
            <a:prstGeom prst="line">
              <a:avLst/>
            </a:prstGeom>
            <a:ln w="19050" cap="rnd">
              <a:solidFill>
                <a:srgbClr val="76D6FF"/>
              </a:solidFill>
            </a:ln>
          </p:spPr>
          <p:style>
            <a:lnRef idx="1">
              <a:schemeClr val="accent1"/>
            </a:lnRef>
            <a:fillRef idx="0">
              <a:schemeClr val="accent1"/>
            </a:fillRef>
            <a:effectRef idx="0">
              <a:schemeClr val="accent1"/>
            </a:effectRef>
            <a:fontRef idx="minor">
              <a:schemeClr val="tx1"/>
            </a:fontRef>
          </p:style>
        </p:cxnSp>
        <p:sp>
          <p:nvSpPr>
            <p:cNvPr id="136" name="文本框 223"/>
            <p:cNvSpPr txBox="1"/>
            <p:nvPr/>
          </p:nvSpPr>
          <p:spPr>
            <a:xfrm>
              <a:off x="5203601" y="5216551"/>
              <a:ext cx="1430857" cy="264293"/>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200" kern="100" dirty="0">
                  <a:solidFill>
                    <a:srgbClr val="000000"/>
                  </a:solidFill>
                  <a:effectLst/>
                  <a:ea typeface="宋体" panose="02010600030101010101" pitchFamily="2" charset="-122"/>
                  <a:cs typeface="Times New Roman" panose="02020603050405020304" pitchFamily="18" charset="0"/>
                  <a:sym typeface="+mn-ea"/>
                </a:rPr>
                <a:t>Back-up Load</a:t>
              </a:r>
              <a:endParaRPr lang="zh-CN" sz="1200" kern="100" dirty="0">
                <a:solidFill>
                  <a:srgbClr val="000000"/>
                </a:solidFill>
                <a:effectLst/>
                <a:ea typeface="宋体" panose="02010600030101010101" pitchFamily="2" charset="-122"/>
                <a:cs typeface="Times New Roman" panose="02020603050405020304" pitchFamily="18" charset="0"/>
              </a:endParaRPr>
            </a:p>
          </p:txBody>
        </p:sp>
        <p:pic>
          <p:nvPicPr>
            <p:cNvPr id="137" name="图形 13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2728" y="4741023"/>
              <a:ext cx="731415" cy="460082"/>
            </a:xfrm>
            <a:prstGeom prst="rect">
              <a:avLst/>
            </a:prstGeom>
          </p:spPr>
        </p:pic>
      </p:grpSp>
      <p:pic>
        <p:nvPicPr>
          <p:cNvPr id="2" name="图片 1"/>
          <p:cNvPicPr>
            <a:picLocks noChangeAspect="1"/>
          </p:cNvPicPr>
          <p:nvPr/>
        </p:nvPicPr>
        <p:blipFill rotWithShape="1">
          <a:blip r:embed="rId11"/>
          <a:srcRect l="27174" r="23849"/>
          <a:stretch>
            <a:fillRect/>
          </a:stretch>
        </p:blipFill>
        <p:spPr>
          <a:xfrm>
            <a:off x="10278390" y="3001645"/>
            <a:ext cx="514409" cy="590691"/>
          </a:xfrm>
          <a:prstGeom prst="rect">
            <a:avLst/>
          </a:prstGeom>
        </p:spPr>
      </p:pic>
      <p:sp>
        <p:nvSpPr>
          <p:cNvPr id="3" name="文本框 2"/>
          <p:cNvSpPr txBox="1"/>
          <p:nvPr/>
        </p:nvSpPr>
        <p:spPr>
          <a:xfrm>
            <a:off x="479425" y="296691"/>
            <a:ext cx="8085868"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System-Whole</a:t>
            </a:r>
            <a:r>
              <a:rPr kumimoji="1" lang="zh-CN" altLang="en-US" sz="2800" b="1" dirty="0">
                <a:solidFill>
                  <a:schemeClr val="tx1">
                    <a:lumMod val="65000"/>
                    <a:lumOff val="35000"/>
                  </a:schemeClr>
                </a:solidFill>
                <a:latin typeface="+mj-lt"/>
              </a:rPr>
              <a:t> </a:t>
            </a:r>
            <a:r>
              <a:rPr kumimoji="1" lang="en-US" altLang="zh-CN" sz="2800" b="1" dirty="0">
                <a:solidFill>
                  <a:schemeClr val="tx1">
                    <a:lumMod val="65000"/>
                    <a:lumOff val="35000"/>
                  </a:schemeClr>
                </a:solidFill>
                <a:latin typeface="+mj-lt"/>
              </a:rPr>
              <a:t>System Wiring Diagram </a:t>
            </a:r>
            <a:endParaRPr kumimoji="1" lang="zh-CN" altLang="en-US" sz="2800" b="1" dirty="0">
              <a:solidFill>
                <a:schemeClr val="tx1">
                  <a:lumMod val="65000"/>
                  <a:lumOff val="35000"/>
                </a:schemeClr>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4416" y="1387920"/>
            <a:ext cx="10054720" cy="4275893"/>
            <a:chOff x="183957" y="1166129"/>
            <a:chExt cx="11090378" cy="5091797"/>
          </a:xfrm>
        </p:grpSpPr>
        <p:pic>
          <p:nvPicPr>
            <p:cNvPr id="95" name="图片 94" descr="厨房的摆设布局&#10;&#10;低可信度描述已自动生成"/>
            <p:cNvPicPr>
              <a:picLocks noChangeAspect="1"/>
            </p:cNvPicPr>
            <p:nvPr/>
          </p:nvPicPr>
          <p:blipFill>
            <a:blip r:embed="rId1" cstate="hqprint"/>
            <a:stretch>
              <a:fillRect/>
            </a:stretch>
          </p:blipFill>
          <p:spPr>
            <a:xfrm>
              <a:off x="183957" y="1254154"/>
              <a:ext cx="2662658" cy="1497745"/>
            </a:xfrm>
            <a:prstGeom prst="rect">
              <a:avLst/>
            </a:prstGeom>
          </p:spPr>
        </p:pic>
        <p:pic>
          <p:nvPicPr>
            <p:cNvPr id="115" name="图片 114" descr="厨房的摆设布局&#10;&#10;低可信度描述已自动生成"/>
            <p:cNvPicPr>
              <a:picLocks noChangeAspect="1"/>
            </p:cNvPicPr>
            <p:nvPr/>
          </p:nvPicPr>
          <p:blipFill>
            <a:blip r:embed="rId1" cstate="hqprint"/>
            <a:stretch>
              <a:fillRect/>
            </a:stretch>
          </p:blipFill>
          <p:spPr>
            <a:xfrm>
              <a:off x="3726207" y="1254153"/>
              <a:ext cx="2662658" cy="1497745"/>
            </a:xfrm>
            <a:prstGeom prst="rect">
              <a:avLst/>
            </a:prstGeom>
          </p:spPr>
        </p:pic>
        <p:pic>
          <p:nvPicPr>
            <p:cNvPr id="134" name="图片 133" descr="厨房的摆设布局&#10;&#10;低可信度描述已自动生成"/>
            <p:cNvPicPr>
              <a:picLocks noChangeAspect="1"/>
            </p:cNvPicPr>
            <p:nvPr/>
          </p:nvPicPr>
          <p:blipFill>
            <a:blip r:embed="rId1" cstate="hqprint"/>
            <a:stretch>
              <a:fillRect/>
            </a:stretch>
          </p:blipFill>
          <p:spPr>
            <a:xfrm>
              <a:off x="8611677" y="1254153"/>
              <a:ext cx="2662658" cy="1497745"/>
            </a:xfrm>
            <a:prstGeom prst="rect">
              <a:avLst/>
            </a:prstGeom>
          </p:spPr>
        </p:pic>
        <p:cxnSp>
          <p:nvCxnSpPr>
            <p:cNvPr id="143" name="连接符: 肘形 277"/>
            <p:cNvCxnSpPr/>
            <p:nvPr/>
          </p:nvCxnSpPr>
          <p:spPr>
            <a:xfrm rot="5400000" flipH="1" flipV="1">
              <a:off x="3716649" y="202213"/>
              <a:ext cx="66" cy="3544540"/>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4" name="文本框 223"/>
            <p:cNvSpPr txBox="1"/>
            <p:nvPr/>
          </p:nvSpPr>
          <p:spPr>
            <a:xfrm>
              <a:off x="3215541" y="2753053"/>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cxnSp>
          <p:nvCxnSpPr>
            <p:cNvPr id="146" name="连接符: 肘形 277"/>
            <p:cNvCxnSpPr/>
            <p:nvPr/>
          </p:nvCxnSpPr>
          <p:spPr>
            <a:xfrm rot="5400000" flipH="1" flipV="1">
              <a:off x="7954959" y="-437583"/>
              <a:ext cx="66" cy="4824000"/>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7" name="文本框 223"/>
            <p:cNvSpPr txBox="1"/>
            <p:nvPr/>
          </p:nvSpPr>
          <p:spPr>
            <a:xfrm>
              <a:off x="7558941" y="2753053"/>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pic>
          <p:nvPicPr>
            <p:cNvPr id="158" name="图片 157"/>
            <p:cNvPicPr>
              <a:picLocks noChangeAspect="1"/>
            </p:cNvPicPr>
            <p:nvPr/>
          </p:nvPicPr>
          <p:blipFill>
            <a:blip r:embed="rId2"/>
            <a:stretch>
              <a:fillRect/>
            </a:stretch>
          </p:blipFill>
          <p:spPr>
            <a:xfrm>
              <a:off x="366225" y="3306002"/>
              <a:ext cx="2253906" cy="2628073"/>
            </a:xfrm>
            <a:prstGeom prst="rect">
              <a:avLst/>
            </a:prstGeom>
          </p:spPr>
        </p:pic>
        <p:pic>
          <p:nvPicPr>
            <p:cNvPr id="159" name="图片 158"/>
            <p:cNvPicPr>
              <a:picLocks noChangeAspect="1"/>
            </p:cNvPicPr>
            <p:nvPr/>
          </p:nvPicPr>
          <p:blipFill>
            <a:blip r:embed="rId2"/>
            <a:stretch>
              <a:fillRect/>
            </a:stretch>
          </p:blipFill>
          <p:spPr>
            <a:xfrm>
              <a:off x="3930583" y="3306001"/>
              <a:ext cx="2253906" cy="2628073"/>
            </a:xfrm>
            <a:prstGeom prst="rect">
              <a:avLst/>
            </a:prstGeom>
          </p:spPr>
        </p:pic>
        <p:pic>
          <p:nvPicPr>
            <p:cNvPr id="161" name="图片 160"/>
            <p:cNvPicPr>
              <a:picLocks noChangeAspect="1"/>
            </p:cNvPicPr>
            <p:nvPr/>
          </p:nvPicPr>
          <p:blipFill>
            <a:blip r:embed="rId2"/>
            <a:stretch>
              <a:fillRect/>
            </a:stretch>
          </p:blipFill>
          <p:spPr>
            <a:xfrm>
              <a:off x="8816053" y="3306001"/>
              <a:ext cx="2253906" cy="2628073"/>
            </a:xfrm>
            <a:prstGeom prst="rect">
              <a:avLst/>
            </a:prstGeom>
          </p:spPr>
        </p:pic>
        <p:cxnSp>
          <p:nvCxnSpPr>
            <p:cNvPr id="166" name="直接连接符 165"/>
            <p:cNvCxnSpPr/>
            <p:nvPr/>
          </p:nvCxnSpPr>
          <p:spPr>
            <a:xfrm>
              <a:off x="1805841" y="5048249"/>
              <a:ext cx="0" cy="1204914"/>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H="1">
              <a:off x="1805841" y="6253163"/>
              <a:ext cx="3533775"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1997653" y="5048249"/>
              <a:ext cx="0" cy="1000126"/>
            </a:xfrm>
            <a:prstGeom prst="line">
              <a:avLst/>
            </a:prstGeom>
            <a:ln w="28575">
              <a:solidFill>
                <a:srgbClr val="FF000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flipH="1">
              <a:off x="5339616" y="5048249"/>
              <a:ext cx="54797" cy="1204914"/>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0262217" y="5048249"/>
              <a:ext cx="0" cy="1204914"/>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5542992" y="5048249"/>
              <a:ext cx="23816" cy="1000126"/>
            </a:xfrm>
            <a:prstGeom prst="line">
              <a:avLst/>
            </a:prstGeom>
            <a:ln w="28575">
              <a:solidFill>
                <a:srgbClr val="FF000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0473651" y="5048249"/>
              <a:ext cx="0" cy="1000126"/>
            </a:xfrm>
            <a:prstGeom prst="line">
              <a:avLst/>
            </a:prstGeom>
            <a:ln w="28575">
              <a:solidFill>
                <a:srgbClr val="FF000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5394413" y="5048249"/>
              <a:ext cx="36924" cy="1204914"/>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5431337" y="6257926"/>
              <a:ext cx="483088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H="1">
              <a:off x="1997653" y="6048375"/>
              <a:ext cx="354533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5566808" y="5048249"/>
              <a:ext cx="61911" cy="1000126"/>
            </a:xfrm>
            <a:prstGeom prst="line">
              <a:avLst/>
            </a:prstGeom>
            <a:ln w="28575">
              <a:solidFill>
                <a:srgbClr val="FF000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flipH="1">
              <a:off x="5642771" y="6048375"/>
              <a:ext cx="483088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9" name="文本框 223"/>
            <p:cNvSpPr txBox="1"/>
            <p:nvPr/>
          </p:nvSpPr>
          <p:spPr>
            <a:xfrm>
              <a:off x="723074" y="1166129"/>
              <a:ext cx="1529284" cy="263958"/>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Master</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a:t>
              </a:r>
              <a:endParaRPr lang="zh-CN" sz="1000" kern="100" dirty="0">
                <a:solidFill>
                  <a:srgbClr val="000000"/>
                </a:solidFill>
                <a:effectLst/>
                <a:ea typeface="+mj-ea"/>
                <a:cs typeface="Times New Roman" panose="02020603050405020304" pitchFamily="18" charset="0"/>
              </a:endParaRPr>
            </a:p>
          </p:txBody>
        </p:sp>
        <p:sp>
          <p:nvSpPr>
            <p:cNvPr id="200" name="文本框 223"/>
            <p:cNvSpPr txBox="1"/>
            <p:nvPr/>
          </p:nvSpPr>
          <p:spPr>
            <a:xfrm>
              <a:off x="4499207" y="1208995"/>
              <a:ext cx="1259843"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1</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202" name="文本框 223"/>
            <p:cNvSpPr txBox="1"/>
            <p:nvPr/>
          </p:nvSpPr>
          <p:spPr>
            <a:xfrm>
              <a:off x="9499558" y="1166129"/>
              <a:ext cx="1259843"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N</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3" name="文本框 223"/>
            <p:cNvSpPr txBox="1"/>
            <p:nvPr/>
          </p:nvSpPr>
          <p:spPr>
            <a:xfrm>
              <a:off x="7209990" y="1802386"/>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600" kern="100" dirty="0">
                  <a:solidFill>
                    <a:srgbClr val="000000"/>
                  </a:solidFill>
                  <a:ea typeface="宋体" panose="02010600030101010101" pitchFamily="2" charset="-122"/>
                  <a:cs typeface="Times New Roman" panose="02020603050405020304" pitchFamily="18" charset="0"/>
                </a:rPr>
                <a:t>…</a:t>
              </a:r>
              <a:endParaRPr lang="zh-CN" sz="1600" kern="100" dirty="0">
                <a:solidFill>
                  <a:srgbClr val="000000"/>
                </a:solidFill>
                <a:effectLst/>
                <a:ea typeface="宋体" panose="02010600030101010101" pitchFamily="2" charset="-122"/>
                <a:cs typeface="Times New Roman" panose="02020603050405020304" pitchFamily="18" charset="0"/>
              </a:endParaRPr>
            </a:p>
          </p:txBody>
        </p:sp>
        <p:sp>
          <p:nvSpPr>
            <p:cNvPr id="4" name="文本框 223"/>
            <p:cNvSpPr txBox="1"/>
            <p:nvPr/>
          </p:nvSpPr>
          <p:spPr>
            <a:xfrm>
              <a:off x="7204661" y="4470565"/>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600" kern="100" dirty="0">
                  <a:solidFill>
                    <a:srgbClr val="000000"/>
                  </a:solidFill>
                  <a:ea typeface="宋体" panose="02010600030101010101" pitchFamily="2" charset="-122"/>
                  <a:cs typeface="Times New Roman" panose="02020603050405020304" pitchFamily="18" charset="0"/>
                </a:rPr>
                <a:t>…</a:t>
              </a:r>
              <a:endParaRPr lang="zh-CN" sz="1600" kern="100" dirty="0">
                <a:solidFill>
                  <a:srgbClr val="000000"/>
                </a:solidFill>
                <a:effectLst/>
                <a:ea typeface="宋体" panose="02010600030101010101" pitchFamily="2" charset="-122"/>
                <a:cs typeface="Times New Roman" panose="02020603050405020304" pitchFamily="18" charset="0"/>
              </a:endParaRPr>
            </a:p>
          </p:txBody>
        </p:sp>
      </p:grpSp>
      <p:sp>
        <p:nvSpPr>
          <p:cNvPr id="2" name="文本框 1"/>
          <p:cNvSpPr txBox="1"/>
          <p:nvPr/>
        </p:nvSpPr>
        <p:spPr>
          <a:xfrm>
            <a:off x="479425" y="296691"/>
            <a:ext cx="8164415"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System-CAN</a:t>
            </a:r>
            <a:r>
              <a:rPr kumimoji="1" lang="zh-CN" altLang="en-US" sz="2800" b="1" dirty="0">
                <a:solidFill>
                  <a:schemeClr val="tx1">
                    <a:lumMod val="65000"/>
                    <a:lumOff val="35000"/>
                  </a:schemeClr>
                </a:solidFill>
                <a:latin typeface="+mj-lt"/>
              </a:rPr>
              <a:t> </a:t>
            </a:r>
            <a:r>
              <a:rPr kumimoji="1" lang="en-US" altLang="zh-CN" sz="2800" b="1" dirty="0">
                <a:solidFill>
                  <a:schemeClr val="tx1">
                    <a:lumMod val="65000"/>
                    <a:lumOff val="35000"/>
                  </a:schemeClr>
                </a:solidFill>
                <a:latin typeface="+mj-lt"/>
              </a:rPr>
              <a:t>Communication Illustration</a:t>
            </a:r>
            <a:endParaRPr kumimoji="1" lang="zh-CN" altLang="en-US" sz="2800" b="1" dirty="0">
              <a:solidFill>
                <a:schemeClr val="tx1">
                  <a:lumMod val="65000"/>
                  <a:lumOff val="35000"/>
                </a:schemeClr>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图片 94" descr="厨房的摆设布局&#10;&#10;低可信度描述已自动生成"/>
          <p:cNvPicPr>
            <a:picLocks noChangeAspect="1"/>
          </p:cNvPicPr>
          <p:nvPr/>
        </p:nvPicPr>
        <p:blipFill>
          <a:blip r:embed="rId1" cstate="hqprint"/>
          <a:stretch>
            <a:fillRect/>
          </a:stretch>
        </p:blipFill>
        <p:spPr>
          <a:xfrm>
            <a:off x="1030961" y="1443676"/>
            <a:ext cx="2434187" cy="1259267"/>
          </a:xfrm>
          <a:prstGeom prst="rect">
            <a:avLst/>
          </a:prstGeom>
        </p:spPr>
      </p:pic>
      <p:pic>
        <p:nvPicPr>
          <p:cNvPr id="115" name="图片 114" descr="厨房的摆设布局&#10;&#10;低可信度描述已自动生成"/>
          <p:cNvPicPr>
            <a:picLocks noChangeAspect="1"/>
          </p:cNvPicPr>
          <p:nvPr/>
        </p:nvPicPr>
        <p:blipFill>
          <a:blip r:embed="rId1" cstate="hqprint"/>
          <a:stretch>
            <a:fillRect/>
          </a:stretch>
        </p:blipFill>
        <p:spPr>
          <a:xfrm>
            <a:off x="4269266" y="1443675"/>
            <a:ext cx="2434187" cy="1259267"/>
          </a:xfrm>
          <a:prstGeom prst="rect">
            <a:avLst/>
          </a:prstGeom>
        </p:spPr>
      </p:pic>
      <p:pic>
        <p:nvPicPr>
          <p:cNvPr id="134" name="图片 133" descr="厨房的摆设布局&#10;&#10;低可信度描述已自动生成"/>
          <p:cNvPicPr>
            <a:picLocks noChangeAspect="1"/>
          </p:cNvPicPr>
          <p:nvPr/>
        </p:nvPicPr>
        <p:blipFill>
          <a:blip r:embed="rId1" cstate="hqprint"/>
          <a:stretch>
            <a:fillRect/>
          </a:stretch>
        </p:blipFill>
        <p:spPr>
          <a:xfrm>
            <a:off x="8735536" y="1443675"/>
            <a:ext cx="2434187" cy="1259267"/>
          </a:xfrm>
          <a:prstGeom prst="rect">
            <a:avLst/>
          </a:prstGeom>
        </p:spPr>
      </p:pic>
      <p:cxnSp>
        <p:nvCxnSpPr>
          <p:cNvPr id="143" name="连接符: 肘形 277"/>
          <p:cNvCxnSpPr/>
          <p:nvPr/>
        </p:nvCxnSpPr>
        <p:spPr>
          <a:xfrm rot="5400000" flipH="1" flipV="1">
            <a:off x="4260531" y="429112"/>
            <a:ext cx="55" cy="3240399"/>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4" name="文本框 223"/>
          <p:cNvSpPr txBox="1"/>
          <p:nvPr/>
        </p:nvSpPr>
        <p:spPr>
          <a:xfrm>
            <a:off x="3802418" y="2703914"/>
            <a:ext cx="530746" cy="22226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cxnSp>
        <p:nvCxnSpPr>
          <p:cNvPr id="146" name="连接符: 肘形 277"/>
          <p:cNvCxnSpPr/>
          <p:nvPr/>
        </p:nvCxnSpPr>
        <p:spPr>
          <a:xfrm rot="5400000" flipH="1" flipV="1">
            <a:off x="8135170" y="-155781"/>
            <a:ext cx="55" cy="4410074"/>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7" name="文本框 223"/>
          <p:cNvSpPr txBox="1"/>
          <p:nvPr/>
        </p:nvSpPr>
        <p:spPr>
          <a:xfrm>
            <a:off x="7773130" y="2703914"/>
            <a:ext cx="530746" cy="22226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858829" y="3429000"/>
            <a:ext cx="2546432" cy="2379101"/>
          </a:xfrm>
          <a:prstGeom prst="rect">
            <a:avLst/>
          </a:prstGeom>
        </p:spPr>
      </p:pic>
      <p:sp>
        <p:nvSpPr>
          <p:cNvPr id="9" name="矩形 8"/>
          <p:cNvSpPr/>
          <p:nvPr/>
        </p:nvSpPr>
        <p:spPr>
          <a:xfrm>
            <a:off x="841269" y="4780906"/>
            <a:ext cx="1249796" cy="1166579"/>
          </a:xfrm>
          <a:prstGeom prst="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576910" y="4780906"/>
            <a:ext cx="5038179" cy="770980"/>
          </a:xfrm>
          <a:prstGeom prst="rect">
            <a:avLst/>
          </a:prstGeom>
          <a:noFill/>
        </p:spPr>
        <p:txBody>
          <a:bodyPr wrap="square" rtlCol="0">
            <a:spAutoFit/>
          </a:bodyPr>
          <a:lstStyle/>
          <a:p>
            <a:pPr>
              <a:lnSpc>
                <a:spcPts val="2780"/>
              </a:lnSpc>
            </a:pPr>
            <a:r>
              <a:rPr lang="en-US" altLang="zh-CN" sz="1600" b="1" dirty="0">
                <a:solidFill>
                  <a:srgbClr val="656CC8"/>
                </a:solidFill>
              </a:rPr>
              <a:t>Turn the CAN terminating resistors of the Master and the last slave inverter to ON position.</a:t>
            </a:r>
            <a:endParaRPr kumimoji="1" lang="en-US" altLang="zh-CN" sz="1400" b="1" dirty="0">
              <a:solidFill>
                <a:srgbClr val="656CC8"/>
              </a:solidFill>
            </a:endParaRPr>
          </a:p>
        </p:txBody>
      </p:sp>
      <p:sp>
        <p:nvSpPr>
          <p:cNvPr id="14" name="文本框 223"/>
          <p:cNvSpPr txBox="1"/>
          <p:nvPr/>
        </p:nvSpPr>
        <p:spPr>
          <a:xfrm>
            <a:off x="1556402" y="1369667"/>
            <a:ext cx="1387269" cy="23940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Master</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a:t>
            </a:r>
            <a:endParaRPr lang="zh-CN" sz="1000" kern="100" dirty="0">
              <a:solidFill>
                <a:srgbClr val="000000"/>
              </a:solidFill>
              <a:effectLst/>
              <a:ea typeface="+mj-ea"/>
              <a:cs typeface="Times New Roman" panose="02020603050405020304" pitchFamily="18" charset="0"/>
            </a:endParaRPr>
          </a:p>
        </p:txBody>
      </p:sp>
      <p:sp>
        <p:nvSpPr>
          <p:cNvPr id="15" name="文本框 223"/>
          <p:cNvSpPr txBox="1"/>
          <p:nvPr/>
        </p:nvSpPr>
        <p:spPr>
          <a:xfrm>
            <a:off x="4975939" y="1405708"/>
            <a:ext cx="1151741" cy="22226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1</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16" name="文本框 223"/>
          <p:cNvSpPr txBox="1"/>
          <p:nvPr/>
        </p:nvSpPr>
        <p:spPr>
          <a:xfrm>
            <a:off x="9547232" y="1369667"/>
            <a:ext cx="1151741" cy="222260"/>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N</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2" name="文本框 1"/>
          <p:cNvSpPr txBox="1"/>
          <p:nvPr/>
        </p:nvSpPr>
        <p:spPr>
          <a:xfrm>
            <a:off x="479425" y="296691"/>
            <a:ext cx="7560083"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System-CAN</a:t>
            </a:r>
            <a:r>
              <a:rPr kumimoji="1" lang="zh-CN" altLang="en-US" sz="2800" b="1" dirty="0">
                <a:solidFill>
                  <a:schemeClr val="tx1">
                    <a:lumMod val="65000"/>
                    <a:lumOff val="35000"/>
                  </a:schemeClr>
                </a:solidFill>
                <a:latin typeface="+mj-lt"/>
              </a:rPr>
              <a:t> </a:t>
            </a:r>
            <a:r>
              <a:rPr kumimoji="1" lang="en-US" altLang="zh-CN" sz="2800" b="1" dirty="0">
                <a:solidFill>
                  <a:schemeClr val="tx1">
                    <a:lumMod val="65000"/>
                    <a:lumOff val="35000"/>
                  </a:schemeClr>
                </a:solidFill>
                <a:latin typeface="+mj-lt"/>
              </a:rPr>
              <a:t>Communication Wiring</a:t>
            </a:r>
            <a:endParaRPr kumimoji="1" lang="zh-CN" altLang="en-US" sz="2800" b="1" dirty="0">
              <a:solidFill>
                <a:schemeClr val="tx1">
                  <a:lumMod val="65000"/>
                  <a:lumOff val="35000"/>
                </a:schemeClr>
              </a:solidFill>
              <a:latin typeface="+mj-lt"/>
            </a:endParaRPr>
          </a:p>
        </p:txBody>
      </p:sp>
      <p:pic>
        <p:nvPicPr>
          <p:cNvPr id="4" name="图片 3"/>
          <p:cNvPicPr>
            <a:picLocks noChangeAspect="1"/>
          </p:cNvPicPr>
          <p:nvPr/>
        </p:nvPicPr>
        <p:blipFill>
          <a:blip r:embed="rId2"/>
          <a:stretch>
            <a:fillRect/>
          </a:stretch>
        </p:blipFill>
        <p:spPr>
          <a:xfrm>
            <a:off x="8804299" y="3429000"/>
            <a:ext cx="2546432" cy="2379101"/>
          </a:xfrm>
          <a:prstGeom prst="rect">
            <a:avLst/>
          </a:prstGeom>
        </p:spPr>
      </p:pic>
      <p:sp>
        <p:nvSpPr>
          <p:cNvPr id="6" name="矩形 5"/>
          <p:cNvSpPr/>
          <p:nvPr/>
        </p:nvSpPr>
        <p:spPr>
          <a:xfrm>
            <a:off x="8786739" y="4780906"/>
            <a:ext cx="1249796" cy="1166579"/>
          </a:xfrm>
          <a:prstGeom prst="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a:off x="1980862" y="2676677"/>
            <a:ext cx="302366" cy="61043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3" name="下箭头 12"/>
          <p:cNvSpPr/>
          <p:nvPr/>
        </p:nvSpPr>
        <p:spPr>
          <a:xfrm>
            <a:off x="10033593" y="2676677"/>
            <a:ext cx="302366" cy="61043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7" name="文本框 16"/>
          <p:cNvSpPr txBox="1"/>
          <p:nvPr/>
        </p:nvSpPr>
        <p:spPr>
          <a:xfrm>
            <a:off x="9141370" y="5182554"/>
            <a:ext cx="540533" cy="369332"/>
          </a:xfrm>
          <a:prstGeom prst="rect">
            <a:avLst/>
          </a:prstGeom>
          <a:noFill/>
        </p:spPr>
        <p:txBody>
          <a:bodyPr wrap="none" rtlCol="0">
            <a:spAutoFit/>
          </a:bodyPr>
          <a:lstStyle/>
          <a:p>
            <a:r>
              <a:rPr kumimoji="1" lang="en-US" altLang="zh-CN" b="1" dirty="0">
                <a:solidFill>
                  <a:schemeClr val="accent3"/>
                </a:solidFill>
              </a:rPr>
              <a:t>ON</a:t>
            </a:r>
            <a:endParaRPr kumimoji="1" lang="zh-CN" altLang="en-US" b="1" dirty="0">
              <a:solidFill>
                <a:schemeClr val="accent3"/>
              </a:solidFill>
            </a:endParaRPr>
          </a:p>
        </p:txBody>
      </p:sp>
      <p:sp>
        <p:nvSpPr>
          <p:cNvPr id="18" name="文本框 17"/>
          <p:cNvSpPr txBox="1"/>
          <p:nvPr/>
        </p:nvSpPr>
        <p:spPr>
          <a:xfrm>
            <a:off x="1195900" y="5179529"/>
            <a:ext cx="540533" cy="369332"/>
          </a:xfrm>
          <a:prstGeom prst="rect">
            <a:avLst/>
          </a:prstGeom>
          <a:noFill/>
        </p:spPr>
        <p:txBody>
          <a:bodyPr wrap="none" rtlCol="0">
            <a:spAutoFit/>
          </a:bodyPr>
          <a:lstStyle/>
          <a:p>
            <a:r>
              <a:rPr kumimoji="1" lang="en-US" altLang="zh-CN" b="1" dirty="0">
                <a:solidFill>
                  <a:schemeClr val="accent3"/>
                </a:solidFill>
              </a:rPr>
              <a:t>ON</a:t>
            </a:r>
            <a:endParaRPr kumimoji="1" lang="zh-CN" altLang="en-US" b="1" dirty="0">
              <a:solidFill>
                <a:schemeClr val="accent3"/>
              </a:solidFill>
            </a:endParaRPr>
          </a:p>
        </p:txBody>
      </p:sp>
      <p:sp>
        <p:nvSpPr>
          <p:cNvPr id="19" name="文本框 223"/>
          <p:cNvSpPr txBox="1"/>
          <p:nvPr/>
        </p:nvSpPr>
        <p:spPr>
          <a:xfrm>
            <a:off x="7424334" y="1922224"/>
            <a:ext cx="526346" cy="22199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600" kern="100" dirty="0">
                <a:solidFill>
                  <a:srgbClr val="000000"/>
                </a:solidFill>
                <a:ea typeface="宋体" panose="02010600030101010101" pitchFamily="2" charset="-122"/>
                <a:cs typeface="Times New Roman" panose="02020603050405020304" pitchFamily="18" charset="0"/>
              </a:rPr>
              <a:t>…</a:t>
            </a:r>
            <a:endParaRPr lang="zh-CN" sz="1600" kern="100" dirty="0">
              <a:solidFill>
                <a:srgbClr val="000000"/>
              </a:solidFill>
              <a:effectLst/>
              <a:ea typeface="宋体" panose="02010600030101010101" pitchFamily="2"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l="21735" r="23649"/>
          <a:stretch>
            <a:fillRect/>
          </a:stretch>
        </p:blipFill>
        <p:spPr>
          <a:xfrm>
            <a:off x="8607852" y="3506791"/>
            <a:ext cx="2122472" cy="2180590"/>
          </a:xfrm>
          <a:prstGeom prst="rect">
            <a:avLst/>
          </a:prstGeom>
        </p:spPr>
      </p:pic>
      <p:grpSp>
        <p:nvGrpSpPr>
          <p:cNvPr id="6" name="组合 5"/>
          <p:cNvGrpSpPr/>
          <p:nvPr/>
        </p:nvGrpSpPr>
        <p:grpSpPr>
          <a:xfrm>
            <a:off x="884360" y="1455250"/>
            <a:ext cx="10414321" cy="4328626"/>
            <a:chOff x="-67820" y="1166129"/>
            <a:chExt cx="11342155" cy="5185124"/>
          </a:xfrm>
        </p:grpSpPr>
        <p:pic>
          <p:nvPicPr>
            <p:cNvPr id="95" name="图片 94" descr="厨房的摆设布局&#10;&#10;低可信度描述已自动生成"/>
            <p:cNvPicPr>
              <a:picLocks noChangeAspect="1"/>
            </p:cNvPicPr>
            <p:nvPr/>
          </p:nvPicPr>
          <p:blipFill>
            <a:blip r:embed="rId2" cstate="hqprint"/>
            <a:stretch>
              <a:fillRect/>
            </a:stretch>
          </p:blipFill>
          <p:spPr>
            <a:xfrm>
              <a:off x="183957" y="1254154"/>
              <a:ext cx="2662658" cy="1497745"/>
            </a:xfrm>
            <a:prstGeom prst="rect">
              <a:avLst/>
            </a:prstGeom>
          </p:spPr>
        </p:pic>
        <p:pic>
          <p:nvPicPr>
            <p:cNvPr id="115" name="图片 114" descr="厨房的摆设布局&#10;&#10;低可信度描述已自动生成"/>
            <p:cNvPicPr>
              <a:picLocks noChangeAspect="1"/>
            </p:cNvPicPr>
            <p:nvPr/>
          </p:nvPicPr>
          <p:blipFill>
            <a:blip r:embed="rId2" cstate="hqprint"/>
            <a:stretch>
              <a:fillRect/>
            </a:stretch>
          </p:blipFill>
          <p:spPr>
            <a:xfrm>
              <a:off x="3726207" y="1254153"/>
              <a:ext cx="2662658" cy="1497745"/>
            </a:xfrm>
            <a:prstGeom prst="rect">
              <a:avLst/>
            </a:prstGeom>
          </p:spPr>
        </p:pic>
        <p:pic>
          <p:nvPicPr>
            <p:cNvPr id="134" name="图片 133" descr="厨房的摆设布局&#10;&#10;低可信度描述已自动生成"/>
            <p:cNvPicPr>
              <a:picLocks noChangeAspect="1"/>
            </p:cNvPicPr>
            <p:nvPr/>
          </p:nvPicPr>
          <p:blipFill>
            <a:blip r:embed="rId2" cstate="hqprint"/>
            <a:stretch>
              <a:fillRect/>
            </a:stretch>
          </p:blipFill>
          <p:spPr>
            <a:xfrm>
              <a:off x="8611677" y="1254153"/>
              <a:ext cx="2662658" cy="1497745"/>
            </a:xfrm>
            <a:prstGeom prst="rect">
              <a:avLst/>
            </a:prstGeom>
          </p:spPr>
        </p:pic>
        <p:cxnSp>
          <p:nvCxnSpPr>
            <p:cNvPr id="143" name="连接符: 肘形 277"/>
            <p:cNvCxnSpPr/>
            <p:nvPr/>
          </p:nvCxnSpPr>
          <p:spPr>
            <a:xfrm rot="5400000" flipH="1" flipV="1">
              <a:off x="3716649" y="202213"/>
              <a:ext cx="66" cy="3544540"/>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4" name="文本框 223"/>
            <p:cNvSpPr txBox="1"/>
            <p:nvPr/>
          </p:nvSpPr>
          <p:spPr>
            <a:xfrm>
              <a:off x="3215541" y="2753053"/>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cxnSp>
          <p:nvCxnSpPr>
            <p:cNvPr id="146" name="连接符: 肘形 277"/>
            <p:cNvCxnSpPr/>
            <p:nvPr/>
          </p:nvCxnSpPr>
          <p:spPr>
            <a:xfrm rot="5400000" flipH="1" flipV="1">
              <a:off x="7954959" y="-437583"/>
              <a:ext cx="66" cy="4824000"/>
            </a:xfrm>
            <a:prstGeom prst="bentConnector3">
              <a:avLst>
                <a:gd name="adj1" fmla="val -1665843939"/>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47" name="文本框 223"/>
            <p:cNvSpPr txBox="1"/>
            <p:nvPr/>
          </p:nvSpPr>
          <p:spPr>
            <a:xfrm>
              <a:off x="7558941" y="2753053"/>
              <a:ext cx="580561"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CAN</a:t>
              </a:r>
              <a:endParaRPr lang="zh-CN" sz="1000" kern="100" dirty="0">
                <a:solidFill>
                  <a:srgbClr val="000000"/>
                </a:solidFill>
                <a:effectLst/>
                <a:ea typeface="宋体" panose="02010600030101010101" pitchFamily="2" charset="-122"/>
                <a:cs typeface="Times New Roman" panose="02020603050405020304" pitchFamily="18" charset="0"/>
              </a:endParaRPr>
            </a:p>
          </p:txBody>
        </p:sp>
        <p:sp>
          <p:nvSpPr>
            <p:cNvPr id="199" name="文本框 223"/>
            <p:cNvSpPr txBox="1"/>
            <p:nvPr/>
          </p:nvSpPr>
          <p:spPr>
            <a:xfrm>
              <a:off x="905543" y="1166129"/>
              <a:ext cx="1168072"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Master</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a:t>
              </a:r>
              <a:endParaRPr lang="zh-CN" sz="1000" kern="100" dirty="0">
                <a:solidFill>
                  <a:srgbClr val="000000"/>
                </a:solidFill>
                <a:effectLst/>
                <a:ea typeface="+mj-ea"/>
                <a:cs typeface="Times New Roman" panose="02020603050405020304" pitchFamily="18" charset="0"/>
              </a:endParaRPr>
            </a:p>
          </p:txBody>
        </p:sp>
        <p:sp>
          <p:nvSpPr>
            <p:cNvPr id="200" name="文本框 223"/>
            <p:cNvSpPr txBox="1"/>
            <p:nvPr/>
          </p:nvSpPr>
          <p:spPr>
            <a:xfrm>
              <a:off x="4499207" y="1208995"/>
              <a:ext cx="1259843"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1</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202" name="文本框 223"/>
            <p:cNvSpPr txBox="1"/>
            <p:nvPr/>
          </p:nvSpPr>
          <p:spPr>
            <a:xfrm>
              <a:off x="9499558" y="1166129"/>
              <a:ext cx="1259843"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Slave</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 N</a:t>
              </a:r>
              <a:endParaRPr lang="zh-CN" altLang="zh-CN" sz="1000" kern="100" dirty="0">
                <a:solidFill>
                  <a:srgbClr val="000000"/>
                </a:solidFill>
                <a:effectLst/>
                <a:ea typeface="+mj-ea"/>
                <a:cs typeface="Times New Roman" panose="02020603050405020304" pitchFamily="18" charset="0"/>
              </a:endParaRPr>
            </a:p>
            <a:p>
              <a:pPr algn="ctr">
                <a:lnSpc>
                  <a:spcPts val="1400"/>
                </a:lnSpc>
              </a:pPr>
              <a:endParaRPr lang="zh-CN" sz="1000" kern="100" dirty="0">
                <a:solidFill>
                  <a:srgbClr val="000000"/>
                </a:solidFill>
                <a:effectLst/>
                <a:ea typeface="+mj-ea"/>
                <a:cs typeface="Times New Roman" panose="02020603050405020304" pitchFamily="18" charset="0"/>
              </a:endParaRPr>
            </a:p>
          </p:txBody>
        </p:sp>
        <p:sp>
          <p:nvSpPr>
            <p:cNvPr id="209" name="文本框 208"/>
            <p:cNvSpPr txBox="1"/>
            <p:nvPr/>
          </p:nvSpPr>
          <p:spPr>
            <a:xfrm>
              <a:off x="2970185" y="4396366"/>
              <a:ext cx="5283113" cy="923532"/>
            </a:xfrm>
            <a:prstGeom prst="rect">
              <a:avLst/>
            </a:prstGeom>
            <a:noFill/>
          </p:spPr>
          <p:txBody>
            <a:bodyPr wrap="square" rtlCol="0">
              <a:spAutoFit/>
            </a:bodyPr>
            <a:lstStyle/>
            <a:p>
              <a:pPr>
                <a:lnSpc>
                  <a:spcPts val="2780"/>
                </a:lnSpc>
              </a:pPr>
              <a:r>
                <a:rPr kumimoji="1" lang="en-US" altLang="zh-CN" sz="1600" b="1" dirty="0">
                  <a:solidFill>
                    <a:srgbClr val="656CC8"/>
                  </a:solidFill>
                </a:rPr>
                <a:t>One parallel system only needs one smart meter and it’s connected to the Master inverter.</a:t>
              </a:r>
              <a:endParaRPr kumimoji="1" lang="en-US" altLang="zh-CN" sz="1600" b="1" dirty="0">
                <a:solidFill>
                  <a:srgbClr val="656CC8"/>
                </a:solidFill>
              </a:endParaRPr>
            </a:p>
          </p:txBody>
        </p:sp>
        <p:pic>
          <p:nvPicPr>
            <p:cNvPr id="211" name="图片 210"/>
            <p:cNvPicPr>
              <a:picLocks noChangeAspect="1"/>
            </p:cNvPicPr>
            <p:nvPr/>
          </p:nvPicPr>
          <p:blipFill>
            <a:blip r:embed="rId3"/>
            <a:stretch>
              <a:fillRect/>
            </a:stretch>
          </p:blipFill>
          <p:spPr>
            <a:xfrm>
              <a:off x="-67820" y="3467313"/>
              <a:ext cx="2785438" cy="2829650"/>
            </a:xfrm>
            <a:prstGeom prst="rect">
              <a:avLst/>
            </a:prstGeom>
          </p:spPr>
        </p:pic>
        <p:cxnSp>
          <p:nvCxnSpPr>
            <p:cNvPr id="212" name="直接连接符 211"/>
            <p:cNvCxnSpPr/>
            <p:nvPr/>
          </p:nvCxnSpPr>
          <p:spPr>
            <a:xfrm flipH="1">
              <a:off x="954822" y="5008227"/>
              <a:ext cx="13641" cy="1343026"/>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flipH="1">
              <a:off x="953818" y="6337289"/>
              <a:ext cx="8989188"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9943006" y="5115174"/>
              <a:ext cx="0" cy="1224377"/>
            </a:xfrm>
            <a:prstGeom prst="line">
              <a:avLst/>
            </a:prstGeom>
            <a:ln w="28575">
              <a:solidFill>
                <a:srgbClr val="00B050"/>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218" name="文本框 223"/>
            <p:cNvSpPr txBox="1"/>
            <p:nvPr/>
          </p:nvSpPr>
          <p:spPr>
            <a:xfrm>
              <a:off x="5278325" y="6011555"/>
              <a:ext cx="680906" cy="31004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000" kern="100" dirty="0">
                  <a:solidFill>
                    <a:srgbClr val="000000"/>
                  </a:solidFill>
                  <a:ea typeface="宋体" panose="02010600030101010101" pitchFamily="2" charset="-122"/>
                  <a:cs typeface="Times New Roman" panose="02020603050405020304" pitchFamily="18" charset="0"/>
                </a:rPr>
                <a:t>RS485</a:t>
              </a:r>
              <a:endParaRPr lang="zh-CN" sz="1000" kern="100" dirty="0">
                <a:solidFill>
                  <a:srgbClr val="000000"/>
                </a:solidFill>
                <a:effectLst/>
                <a:ea typeface="宋体" panose="02010600030101010101" pitchFamily="2" charset="-122"/>
                <a:cs typeface="Times New Roman" panose="02020603050405020304" pitchFamily="18" charset="0"/>
              </a:endParaRPr>
            </a:p>
          </p:txBody>
        </p:sp>
      </p:grpSp>
      <p:sp>
        <p:nvSpPr>
          <p:cNvPr id="2" name="文本框 1"/>
          <p:cNvSpPr txBox="1"/>
          <p:nvPr/>
        </p:nvSpPr>
        <p:spPr>
          <a:xfrm>
            <a:off x="479425" y="296691"/>
            <a:ext cx="6976590"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System-Smart Meter Connection</a:t>
            </a:r>
            <a:endParaRPr kumimoji="1" lang="zh-CN" altLang="en-US" sz="2800" b="1" dirty="0">
              <a:solidFill>
                <a:schemeClr val="tx1">
                  <a:lumMod val="65000"/>
                  <a:lumOff val="35000"/>
                </a:schemeClr>
              </a:solidFill>
              <a:latin typeface="+mj-lt"/>
            </a:endParaRPr>
          </a:p>
        </p:txBody>
      </p:sp>
      <p:sp>
        <p:nvSpPr>
          <p:cNvPr id="4" name="文本框 223"/>
          <p:cNvSpPr txBox="1"/>
          <p:nvPr/>
        </p:nvSpPr>
        <p:spPr>
          <a:xfrm>
            <a:off x="7570106" y="1961980"/>
            <a:ext cx="526346" cy="221992"/>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sz="1600" kern="100" dirty="0">
                <a:solidFill>
                  <a:srgbClr val="000000"/>
                </a:solidFill>
                <a:ea typeface="宋体" panose="02010600030101010101" pitchFamily="2" charset="-122"/>
                <a:cs typeface="Times New Roman" panose="02020603050405020304" pitchFamily="18" charset="0"/>
              </a:rPr>
              <a:t>…</a:t>
            </a:r>
            <a:endParaRPr lang="zh-CN" sz="1600" kern="100" dirty="0">
              <a:solidFill>
                <a:srgbClr val="000000"/>
              </a:solidFill>
              <a:effectLst/>
              <a:ea typeface="宋体" panose="02010600030101010101" pitchFamily="2" charset="-122"/>
              <a:cs typeface="Times New Roman" panose="02020603050405020304" pitchFamily="18" charset="0"/>
            </a:endParaRPr>
          </a:p>
        </p:txBody>
      </p:sp>
      <p:sp>
        <p:nvSpPr>
          <p:cNvPr id="7" name="下箭头 6"/>
          <p:cNvSpPr/>
          <p:nvPr/>
        </p:nvSpPr>
        <p:spPr>
          <a:xfrm>
            <a:off x="1980862" y="2676677"/>
            <a:ext cx="302366" cy="61043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9" name="文本框 8"/>
          <p:cNvSpPr txBox="1"/>
          <p:nvPr/>
        </p:nvSpPr>
        <p:spPr>
          <a:xfrm>
            <a:off x="10368654" y="4392233"/>
            <a:ext cx="1103187" cy="369332"/>
          </a:xfrm>
          <a:prstGeom prst="rect">
            <a:avLst/>
          </a:prstGeom>
          <a:noFill/>
        </p:spPr>
        <p:txBody>
          <a:bodyPr wrap="none" rtlCol="0">
            <a:spAutoFit/>
          </a:bodyPr>
          <a:lstStyle/>
          <a:p>
            <a:r>
              <a:rPr kumimoji="1" lang="en-US" altLang="zh-CN" dirty="0">
                <a:solidFill>
                  <a:schemeClr val="accent3"/>
                </a:solidFill>
              </a:rPr>
              <a:t>RS485-2</a:t>
            </a:r>
            <a:endParaRPr kumimoji="1" lang="zh-CN" altLang="en-US" dirty="0">
              <a:solidFill>
                <a:schemeClr val="accent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表格 30"/>
          <p:cNvGraphicFramePr>
            <a:graphicFrameLocks noGrp="1"/>
          </p:cNvGraphicFramePr>
          <p:nvPr/>
        </p:nvGraphicFramePr>
        <p:xfrm>
          <a:off x="7782579" y="3344354"/>
          <a:ext cx="3896067" cy="1721192"/>
        </p:xfrm>
        <a:graphic>
          <a:graphicData uri="http://schemas.openxmlformats.org/drawingml/2006/table">
            <a:tbl>
              <a:tblPr firstRow="1" bandRow="1">
                <a:effectLst>
                  <a:outerShdw blurRad="76200" dist="12700" dir="2700000" sy="-23000" kx="-800400" algn="bl" rotWithShape="0">
                    <a:prstClr val="black">
                      <a:alpha val="20000"/>
                    </a:prstClr>
                  </a:outerShdw>
                </a:effectLst>
                <a:tableStyleId>{5C22544A-7EE6-4342-B048-85BDC9FD1C3A}</a:tableStyleId>
              </a:tblPr>
              <a:tblGrid>
                <a:gridCol w="3896067"/>
              </a:tblGrid>
              <a:tr h="860596">
                <a:tc>
                  <a:txBody>
                    <a:bodyPr/>
                    <a:lstStyle/>
                    <a:p>
                      <a:endParaRPr lang="zh-CN" altLang="en-US" dirty="0"/>
                    </a:p>
                  </a:txBody>
                  <a:tcPr>
                    <a:lnB w="12700" cap="flat" cmpd="sng" algn="ctr">
                      <a:solidFill>
                        <a:schemeClr val="bg1"/>
                      </a:solidFill>
                      <a:prstDash val="sysDot"/>
                      <a:round/>
                      <a:headEnd type="none" w="med" len="med"/>
                      <a:tailEnd type="none" w="med" len="med"/>
                    </a:lnB>
                    <a:solidFill>
                      <a:srgbClr val="8C91D6"/>
                    </a:solidFill>
                  </a:tcPr>
                </a:tc>
              </a:tr>
              <a:tr h="860596">
                <a:tc>
                  <a:txBody>
                    <a:bodyPr/>
                    <a:lstStyle/>
                    <a:p>
                      <a:endParaRPr lang="zh-CN" altLang="en-US" dirty="0"/>
                    </a:p>
                  </a:txBody>
                  <a:tcPr>
                    <a:lnT w="12700" cap="flat" cmpd="sng" algn="ctr">
                      <a:solidFill>
                        <a:schemeClr val="bg1"/>
                      </a:solidFill>
                      <a:prstDash val="sysDot"/>
                      <a:round/>
                      <a:headEnd type="none" w="med" len="med"/>
                      <a:tailEnd type="none" w="med" len="med"/>
                    </a:lnT>
                    <a:solidFill>
                      <a:srgbClr val="8C91D6"/>
                    </a:solidFill>
                  </a:tcPr>
                </a:tc>
              </a:tr>
            </a:tbl>
          </a:graphicData>
        </a:graphic>
      </p:graphicFrame>
      <p:sp>
        <p:nvSpPr>
          <p:cNvPr id="7" name="文本框 6"/>
          <p:cNvSpPr txBox="1"/>
          <p:nvPr/>
        </p:nvSpPr>
        <p:spPr>
          <a:xfrm>
            <a:off x="494923" y="1311867"/>
            <a:ext cx="11214211" cy="830997"/>
          </a:xfrm>
          <a:prstGeom prst="rect">
            <a:avLst/>
          </a:prstGeom>
          <a:noFill/>
        </p:spPr>
        <p:txBody>
          <a:bodyPr wrap="square" rtlCol="0">
            <a:spAutoFit/>
          </a:bodyPr>
          <a:lstStyle/>
          <a:p>
            <a:pPr algn="just"/>
            <a:r>
              <a:rPr lang="en-US" altLang="zh-CN" sz="1600" dirty="0"/>
              <a:t>In Germany and some European countries, an inverter connected to the grid must be able to receive the grid dispatch instructions to feed the power to the grid as required, which we called the RCR function. The communications ports for the RCR device to connect are shown below;</a:t>
            </a:r>
            <a:endParaRPr lang="en-US" altLang="zh-CN" sz="1600" dirty="0"/>
          </a:p>
        </p:txBody>
      </p:sp>
      <p:grpSp>
        <p:nvGrpSpPr>
          <p:cNvPr id="25" name="组合 24"/>
          <p:cNvGrpSpPr/>
          <p:nvPr/>
        </p:nvGrpSpPr>
        <p:grpSpPr>
          <a:xfrm>
            <a:off x="266802" y="2662776"/>
            <a:ext cx="6886603" cy="3124199"/>
            <a:chOff x="694504" y="2662776"/>
            <a:chExt cx="6886603" cy="3124199"/>
          </a:xfrm>
        </p:grpSpPr>
        <p:sp>
          <p:nvSpPr>
            <p:cNvPr id="199" name="文本框 223"/>
            <p:cNvSpPr txBox="1"/>
            <p:nvPr/>
          </p:nvSpPr>
          <p:spPr>
            <a:xfrm>
              <a:off x="1610961" y="3258880"/>
              <a:ext cx="1168072" cy="264351"/>
            </a:xfrm>
            <a:prstGeom prst="rect">
              <a:avLst/>
            </a:prstGeom>
            <a:noFill/>
            <a:ln w="6350">
              <a:noFill/>
            </a:ln>
          </p:spPr>
          <p:txBody>
            <a:bodyPr rot="0" spcFirstLastPara="0" vert="horz" wrap="square" lIns="91440" tIns="45720" rIns="91440" bIns="45720" numCol="1" spcCol="0" rtlCol="0" fromWordArt="0" anchor="t" anchorCtr="0" forceAA="0" compatLnSpc="1">
              <a:noAutofit/>
            </a:bodyPr>
            <a:lstStyle/>
            <a:p>
              <a:pPr algn="ctr">
                <a:lnSpc>
                  <a:spcPts val="1400"/>
                </a:lnSpc>
              </a:pPr>
              <a:r>
                <a:rPr lang="en-US" altLang="zh-CN" sz="1000" kern="100" dirty="0">
                  <a:solidFill>
                    <a:srgbClr val="000000"/>
                  </a:solidFill>
                  <a:ea typeface="+mj-ea"/>
                  <a:cs typeface="Times New Roman" panose="02020603050405020304" pitchFamily="18" charset="0"/>
                </a:rPr>
                <a:t>Master</a:t>
              </a:r>
              <a:r>
                <a:rPr lang="zh-CN" altLang="en-US" sz="1000" kern="100" dirty="0">
                  <a:solidFill>
                    <a:srgbClr val="000000"/>
                  </a:solidFill>
                  <a:ea typeface="+mj-ea"/>
                  <a:cs typeface="Times New Roman" panose="02020603050405020304" pitchFamily="18" charset="0"/>
                </a:rPr>
                <a:t> </a:t>
              </a:r>
              <a:r>
                <a:rPr lang="en-US" altLang="zh-CN" sz="1000" kern="100" dirty="0">
                  <a:solidFill>
                    <a:srgbClr val="000000"/>
                  </a:solidFill>
                  <a:ea typeface="+mj-ea"/>
                  <a:cs typeface="Times New Roman" panose="02020603050405020304" pitchFamily="18" charset="0"/>
                </a:rPr>
                <a:t>Inverter</a:t>
              </a:r>
              <a:endParaRPr lang="zh-CN" sz="1000" kern="100" dirty="0">
                <a:solidFill>
                  <a:srgbClr val="000000"/>
                </a:solidFill>
                <a:effectLst/>
                <a:ea typeface="+mj-ea"/>
                <a:cs typeface="Times New Roman" panose="02020603050405020304" pitchFamily="18" charset="0"/>
              </a:endParaRPr>
            </a:p>
          </p:txBody>
        </p:sp>
        <p:grpSp>
          <p:nvGrpSpPr>
            <p:cNvPr id="24" name="组合 23"/>
            <p:cNvGrpSpPr/>
            <p:nvPr/>
          </p:nvGrpSpPr>
          <p:grpSpPr>
            <a:xfrm>
              <a:off x="694504" y="2662776"/>
              <a:ext cx="6886603" cy="3124199"/>
              <a:chOff x="694504" y="2662776"/>
              <a:chExt cx="6886603" cy="3124199"/>
            </a:xfrm>
          </p:grpSpPr>
          <p:pic>
            <p:nvPicPr>
              <p:cNvPr id="95" name="图片 94" descr="厨房的摆设布局&#10;&#10;低可信度描述已自动生成"/>
              <p:cNvPicPr>
                <a:picLocks noChangeAspect="1"/>
              </p:cNvPicPr>
              <p:nvPr/>
            </p:nvPicPr>
            <p:blipFill>
              <a:blip r:embed="rId1" cstate="hqprint"/>
              <a:stretch>
                <a:fillRect/>
              </a:stretch>
            </p:blipFill>
            <p:spPr>
              <a:xfrm>
                <a:off x="694504" y="3346905"/>
                <a:ext cx="3358749" cy="1889296"/>
              </a:xfrm>
              <a:prstGeom prst="rect">
                <a:avLst/>
              </a:prstGeom>
            </p:spPr>
          </p:pic>
          <p:pic>
            <p:nvPicPr>
              <p:cNvPr id="5" name="图片 4"/>
              <p:cNvPicPr>
                <a:picLocks noChangeAspect="1"/>
              </p:cNvPicPr>
              <p:nvPr/>
            </p:nvPicPr>
            <p:blipFill>
              <a:blip r:embed="rId2"/>
              <a:stretch>
                <a:fillRect/>
              </a:stretch>
            </p:blipFill>
            <p:spPr>
              <a:xfrm>
                <a:off x="4799428" y="2662776"/>
                <a:ext cx="2781679" cy="3124199"/>
              </a:xfrm>
              <a:prstGeom prst="rect">
                <a:avLst/>
              </a:prstGeom>
            </p:spPr>
          </p:pic>
        </p:grpSp>
        <p:sp>
          <p:nvSpPr>
            <p:cNvPr id="4" name="矩形 3"/>
            <p:cNvSpPr/>
            <p:nvPr/>
          </p:nvSpPr>
          <p:spPr>
            <a:xfrm>
              <a:off x="5980154" y="3564838"/>
              <a:ext cx="933253" cy="62066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09648" y="4615537"/>
              <a:ext cx="260702" cy="62066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113485" y="4615537"/>
              <a:ext cx="442464" cy="62066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083592" y="3496106"/>
            <a:ext cx="3580548" cy="584775"/>
            <a:chOff x="8149456" y="3135330"/>
            <a:chExt cx="3279602" cy="584775"/>
          </a:xfrm>
        </p:grpSpPr>
        <p:sp>
          <p:nvSpPr>
            <p:cNvPr id="22" name="图形 224"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8149456" y="3226055"/>
              <a:ext cx="296102" cy="296102"/>
            </a:xfrm>
            <a:custGeom>
              <a:avLst/>
              <a:gdLst>
                <a:gd name="connsiteX0" fmla="*/ 171450 w 190500"/>
                <a:gd name="connsiteY0" fmla="*/ 0 h 190500"/>
                <a:gd name="connsiteX1" fmla="*/ 19050 w 190500"/>
                <a:gd name="connsiteY1" fmla="*/ 0 h 190500"/>
                <a:gd name="connsiteX2" fmla="*/ 95 w 190500"/>
                <a:gd name="connsiteY2" fmla="*/ 19050 h 190500"/>
                <a:gd name="connsiteX3" fmla="*/ 0 w 190500"/>
                <a:gd name="connsiteY3" fmla="*/ 190500 h 190500"/>
                <a:gd name="connsiteX4" fmla="*/ 38100 w 190500"/>
                <a:gd name="connsiteY4" fmla="*/ 152400 h 190500"/>
                <a:gd name="connsiteX5" fmla="*/ 171450 w 190500"/>
                <a:gd name="connsiteY5" fmla="*/ 152400 h 190500"/>
                <a:gd name="connsiteX6" fmla="*/ 190500 w 190500"/>
                <a:gd name="connsiteY6" fmla="*/ 133350 h 190500"/>
                <a:gd name="connsiteX7" fmla="*/ 190500 w 190500"/>
                <a:gd name="connsiteY7" fmla="*/ 19050 h 190500"/>
                <a:gd name="connsiteX8" fmla="*/ 171450 w 190500"/>
                <a:gd name="connsiteY8" fmla="*/ 0 h 190500"/>
                <a:gd name="connsiteX9" fmla="*/ 57150 w 190500"/>
                <a:gd name="connsiteY9" fmla="*/ 114300 h 190500"/>
                <a:gd name="connsiteX10" fmla="*/ 38100 w 190500"/>
                <a:gd name="connsiteY10" fmla="*/ 114300 h 190500"/>
                <a:gd name="connsiteX11" fmla="*/ 38100 w 190500"/>
                <a:gd name="connsiteY11" fmla="*/ 95250 h 190500"/>
                <a:gd name="connsiteX12" fmla="*/ 57150 w 190500"/>
                <a:gd name="connsiteY12" fmla="*/ 95250 h 190500"/>
                <a:gd name="connsiteX13" fmla="*/ 57150 w 190500"/>
                <a:gd name="connsiteY13" fmla="*/ 114300 h 190500"/>
                <a:gd name="connsiteX14" fmla="*/ 57150 w 190500"/>
                <a:gd name="connsiteY14" fmla="*/ 85725 h 190500"/>
                <a:gd name="connsiteX15" fmla="*/ 38100 w 190500"/>
                <a:gd name="connsiteY15" fmla="*/ 85725 h 190500"/>
                <a:gd name="connsiteX16" fmla="*/ 38100 w 190500"/>
                <a:gd name="connsiteY16" fmla="*/ 66675 h 190500"/>
                <a:gd name="connsiteX17" fmla="*/ 57150 w 190500"/>
                <a:gd name="connsiteY17" fmla="*/ 66675 h 190500"/>
                <a:gd name="connsiteX18" fmla="*/ 57150 w 190500"/>
                <a:gd name="connsiteY18" fmla="*/ 85725 h 190500"/>
                <a:gd name="connsiteX19" fmla="*/ 57150 w 190500"/>
                <a:gd name="connsiteY19" fmla="*/ 57150 h 190500"/>
                <a:gd name="connsiteX20" fmla="*/ 38100 w 190500"/>
                <a:gd name="connsiteY20" fmla="*/ 57150 h 190500"/>
                <a:gd name="connsiteX21" fmla="*/ 38100 w 190500"/>
                <a:gd name="connsiteY21" fmla="*/ 38100 h 190500"/>
                <a:gd name="connsiteX22" fmla="*/ 57150 w 190500"/>
                <a:gd name="connsiteY22" fmla="*/ 38100 h 190500"/>
                <a:gd name="connsiteX23" fmla="*/ 57150 w 190500"/>
                <a:gd name="connsiteY23" fmla="*/ 57150 h 190500"/>
                <a:gd name="connsiteX24" fmla="*/ 123825 w 190500"/>
                <a:gd name="connsiteY24" fmla="*/ 114300 h 190500"/>
                <a:gd name="connsiteX25" fmla="*/ 76200 w 190500"/>
                <a:gd name="connsiteY25" fmla="*/ 114300 h 190500"/>
                <a:gd name="connsiteX26" fmla="*/ 76200 w 190500"/>
                <a:gd name="connsiteY26" fmla="*/ 95250 h 190500"/>
                <a:gd name="connsiteX27" fmla="*/ 123825 w 190500"/>
                <a:gd name="connsiteY27" fmla="*/ 95250 h 190500"/>
                <a:gd name="connsiteX28" fmla="*/ 123825 w 190500"/>
                <a:gd name="connsiteY28" fmla="*/ 114300 h 190500"/>
                <a:gd name="connsiteX29" fmla="*/ 152400 w 190500"/>
                <a:gd name="connsiteY29" fmla="*/ 85725 h 190500"/>
                <a:gd name="connsiteX30" fmla="*/ 76200 w 190500"/>
                <a:gd name="connsiteY30" fmla="*/ 85725 h 190500"/>
                <a:gd name="connsiteX31" fmla="*/ 76200 w 190500"/>
                <a:gd name="connsiteY31" fmla="*/ 66675 h 190500"/>
                <a:gd name="connsiteX32" fmla="*/ 152400 w 190500"/>
                <a:gd name="connsiteY32" fmla="*/ 66675 h 190500"/>
                <a:gd name="connsiteX33" fmla="*/ 152400 w 190500"/>
                <a:gd name="connsiteY33" fmla="*/ 85725 h 190500"/>
                <a:gd name="connsiteX34" fmla="*/ 152400 w 190500"/>
                <a:gd name="connsiteY34" fmla="*/ 57150 h 190500"/>
                <a:gd name="connsiteX35" fmla="*/ 76200 w 190500"/>
                <a:gd name="connsiteY35" fmla="*/ 57150 h 190500"/>
                <a:gd name="connsiteX36" fmla="*/ 76200 w 190500"/>
                <a:gd name="connsiteY36" fmla="*/ 38100 h 190500"/>
                <a:gd name="connsiteX37" fmla="*/ 152400 w 190500"/>
                <a:gd name="connsiteY37" fmla="*/ 38100 h 190500"/>
                <a:gd name="connsiteX38" fmla="*/ 152400 w 190500"/>
                <a:gd name="connsiteY38"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 h="190500">
                  <a:moveTo>
                    <a:pt x="171450" y="0"/>
                  </a:moveTo>
                  <a:lnTo>
                    <a:pt x="19050" y="0"/>
                  </a:lnTo>
                  <a:cubicBezTo>
                    <a:pt x="8573" y="0"/>
                    <a:pt x="95" y="8573"/>
                    <a:pt x="95" y="19050"/>
                  </a:cubicBezTo>
                  <a:lnTo>
                    <a:pt x="0" y="190500"/>
                  </a:lnTo>
                  <a:lnTo>
                    <a:pt x="38100" y="152400"/>
                  </a:lnTo>
                  <a:lnTo>
                    <a:pt x="171450" y="152400"/>
                  </a:lnTo>
                  <a:cubicBezTo>
                    <a:pt x="181928" y="152400"/>
                    <a:pt x="190500" y="143828"/>
                    <a:pt x="190500" y="133350"/>
                  </a:cubicBezTo>
                  <a:lnTo>
                    <a:pt x="190500" y="19050"/>
                  </a:lnTo>
                  <a:cubicBezTo>
                    <a:pt x="190500" y="8573"/>
                    <a:pt x="181928" y="0"/>
                    <a:pt x="171450" y="0"/>
                  </a:cubicBezTo>
                  <a:close/>
                  <a:moveTo>
                    <a:pt x="57150" y="114300"/>
                  </a:moveTo>
                  <a:lnTo>
                    <a:pt x="38100" y="114300"/>
                  </a:lnTo>
                  <a:lnTo>
                    <a:pt x="38100" y="95250"/>
                  </a:lnTo>
                  <a:lnTo>
                    <a:pt x="57150" y="95250"/>
                  </a:lnTo>
                  <a:lnTo>
                    <a:pt x="57150" y="114300"/>
                  </a:lnTo>
                  <a:close/>
                  <a:moveTo>
                    <a:pt x="57150" y="85725"/>
                  </a:moveTo>
                  <a:lnTo>
                    <a:pt x="38100" y="85725"/>
                  </a:lnTo>
                  <a:lnTo>
                    <a:pt x="38100" y="66675"/>
                  </a:lnTo>
                  <a:lnTo>
                    <a:pt x="57150" y="66675"/>
                  </a:lnTo>
                  <a:lnTo>
                    <a:pt x="57150" y="85725"/>
                  </a:lnTo>
                  <a:close/>
                  <a:moveTo>
                    <a:pt x="57150" y="57150"/>
                  </a:moveTo>
                  <a:lnTo>
                    <a:pt x="38100" y="57150"/>
                  </a:lnTo>
                  <a:lnTo>
                    <a:pt x="38100" y="38100"/>
                  </a:lnTo>
                  <a:lnTo>
                    <a:pt x="57150" y="38100"/>
                  </a:lnTo>
                  <a:lnTo>
                    <a:pt x="57150" y="57150"/>
                  </a:lnTo>
                  <a:close/>
                  <a:moveTo>
                    <a:pt x="123825" y="114300"/>
                  </a:moveTo>
                  <a:lnTo>
                    <a:pt x="76200" y="114300"/>
                  </a:lnTo>
                  <a:lnTo>
                    <a:pt x="76200" y="95250"/>
                  </a:lnTo>
                  <a:lnTo>
                    <a:pt x="123825" y="95250"/>
                  </a:lnTo>
                  <a:lnTo>
                    <a:pt x="123825" y="114300"/>
                  </a:lnTo>
                  <a:close/>
                  <a:moveTo>
                    <a:pt x="152400" y="85725"/>
                  </a:moveTo>
                  <a:lnTo>
                    <a:pt x="76200" y="85725"/>
                  </a:lnTo>
                  <a:lnTo>
                    <a:pt x="76200" y="66675"/>
                  </a:lnTo>
                  <a:lnTo>
                    <a:pt x="152400" y="66675"/>
                  </a:lnTo>
                  <a:lnTo>
                    <a:pt x="152400" y="85725"/>
                  </a:lnTo>
                  <a:close/>
                  <a:moveTo>
                    <a:pt x="152400" y="57150"/>
                  </a:moveTo>
                  <a:lnTo>
                    <a:pt x="76200" y="57150"/>
                  </a:lnTo>
                  <a:lnTo>
                    <a:pt x="76200" y="38100"/>
                  </a:lnTo>
                  <a:lnTo>
                    <a:pt x="152400" y="38100"/>
                  </a:lnTo>
                  <a:lnTo>
                    <a:pt x="152400" y="571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7" name="文本框 16"/>
            <p:cNvSpPr txBox="1"/>
            <p:nvPr/>
          </p:nvSpPr>
          <p:spPr>
            <a:xfrm>
              <a:off x="8445558" y="3135330"/>
              <a:ext cx="2983500" cy="584775"/>
            </a:xfrm>
            <a:prstGeom prst="rect">
              <a:avLst/>
            </a:prstGeom>
            <a:noFill/>
          </p:spPr>
          <p:txBody>
            <a:bodyPr wrap="square" rtlCol="0">
              <a:spAutoFit/>
            </a:bodyPr>
            <a:lstStyle/>
            <a:p>
              <a:r>
                <a:rPr lang="en-US" altLang="zh-CN" sz="1600" b="1" dirty="0">
                  <a:solidFill>
                    <a:schemeClr val="bg1"/>
                  </a:solidFill>
                </a:rPr>
                <a:t>Only the master device needs to be connected.</a:t>
              </a:r>
              <a:endParaRPr lang="en-US" altLang="zh-CN" sz="1600" b="1" dirty="0">
                <a:solidFill>
                  <a:schemeClr val="bg1"/>
                </a:solidFill>
              </a:endParaRPr>
            </a:p>
          </p:txBody>
        </p:sp>
      </p:grpSp>
      <p:grpSp>
        <p:nvGrpSpPr>
          <p:cNvPr id="27" name="组合 26"/>
          <p:cNvGrpSpPr/>
          <p:nvPr/>
        </p:nvGrpSpPr>
        <p:grpSpPr>
          <a:xfrm>
            <a:off x="8086739" y="4333833"/>
            <a:ext cx="3629019" cy="584775"/>
            <a:chOff x="8149456" y="3103940"/>
            <a:chExt cx="3629019" cy="584775"/>
          </a:xfrm>
        </p:grpSpPr>
        <p:sp>
          <p:nvSpPr>
            <p:cNvPr id="28" name="图形 224"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8149456" y="3226055"/>
              <a:ext cx="296102" cy="296102"/>
            </a:xfrm>
            <a:custGeom>
              <a:avLst/>
              <a:gdLst>
                <a:gd name="connsiteX0" fmla="*/ 171450 w 190500"/>
                <a:gd name="connsiteY0" fmla="*/ 0 h 190500"/>
                <a:gd name="connsiteX1" fmla="*/ 19050 w 190500"/>
                <a:gd name="connsiteY1" fmla="*/ 0 h 190500"/>
                <a:gd name="connsiteX2" fmla="*/ 95 w 190500"/>
                <a:gd name="connsiteY2" fmla="*/ 19050 h 190500"/>
                <a:gd name="connsiteX3" fmla="*/ 0 w 190500"/>
                <a:gd name="connsiteY3" fmla="*/ 190500 h 190500"/>
                <a:gd name="connsiteX4" fmla="*/ 38100 w 190500"/>
                <a:gd name="connsiteY4" fmla="*/ 152400 h 190500"/>
                <a:gd name="connsiteX5" fmla="*/ 171450 w 190500"/>
                <a:gd name="connsiteY5" fmla="*/ 152400 h 190500"/>
                <a:gd name="connsiteX6" fmla="*/ 190500 w 190500"/>
                <a:gd name="connsiteY6" fmla="*/ 133350 h 190500"/>
                <a:gd name="connsiteX7" fmla="*/ 190500 w 190500"/>
                <a:gd name="connsiteY7" fmla="*/ 19050 h 190500"/>
                <a:gd name="connsiteX8" fmla="*/ 171450 w 190500"/>
                <a:gd name="connsiteY8" fmla="*/ 0 h 190500"/>
                <a:gd name="connsiteX9" fmla="*/ 57150 w 190500"/>
                <a:gd name="connsiteY9" fmla="*/ 114300 h 190500"/>
                <a:gd name="connsiteX10" fmla="*/ 38100 w 190500"/>
                <a:gd name="connsiteY10" fmla="*/ 114300 h 190500"/>
                <a:gd name="connsiteX11" fmla="*/ 38100 w 190500"/>
                <a:gd name="connsiteY11" fmla="*/ 95250 h 190500"/>
                <a:gd name="connsiteX12" fmla="*/ 57150 w 190500"/>
                <a:gd name="connsiteY12" fmla="*/ 95250 h 190500"/>
                <a:gd name="connsiteX13" fmla="*/ 57150 w 190500"/>
                <a:gd name="connsiteY13" fmla="*/ 114300 h 190500"/>
                <a:gd name="connsiteX14" fmla="*/ 57150 w 190500"/>
                <a:gd name="connsiteY14" fmla="*/ 85725 h 190500"/>
                <a:gd name="connsiteX15" fmla="*/ 38100 w 190500"/>
                <a:gd name="connsiteY15" fmla="*/ 85725 h 190500"/>
                <a:gd name="connsiteX16" fmla="*/ 38100 w 190500"/>
                <a:gd name="connsiteY16" fmla="*/ 66675 h 190500"/>
                <a:gd name="connsiteX17" fmla="*/ 57150 w 190500"/>
                <a:gd name="connsiteY17" fmla="*/ 66675 h 190500"/>
                <a:gd name="connsiteX18" fmla="*/ 57150 w 190500"/>
                <a:gd name="connsiteY18" fmla="*/ 85725 h 190500"/>
                <a:gd name="connsiteX19" fmla="*/ 57150 w 190500"/>
                <a:gd name="connsiteY19" fmla="*/ 57150 h 190500"/>
                <a:gd name="connsiteX20" fmla="*/ 38100 w 190500"/>
                <a:gd name="connsiteY20" fmla="*/ 57150 h 190500"/>
                <a:gd name="connsiteX21" fmla="*/ 38100 w 190500"/>
                <a:gd name="connsiteY21" fmla="*/ 38100 h 190500"/>
                <a:gd name="connsiteX22" fmla="*/ 57150 w 190500"/>
                <a:gd name="connsiteY22" fmla="*/ 38100 h 190500"/>
                <a:gd name="connsiteX23" fmla="*/ 57150 w 190500"/>
                <a:gd name="connsiteY23" fmla="*/ 57150 h 190500"/>
                <a:gd name="connsiteX24" fmla="*/ 123825 w 190500"/>
                <a:gd name="connsiteY24" fmla="*/ 114300 h 190500"/>
                <a:gd name="connsiteX25" fmla="*/ 76200 w 190500"/>
                <a:gd name="connsiteY25" fmla="*/ 114300 h 190500"/>
                <a:gd name="connsiteX26" fmla="*/ 76200 w 190500"/>
                <a:gd name="connsiteY26" fmla="*/ 95250 h 190500"/>
                <a:gd name="connsiteX27" fmla="*/ 123825 w 190500"/>
                <a:gd name="connsiteY27" fmla="*/ 95250 h 190500"/>
                <a:gd name="connsiteX28" fmla="*/ 123825 w 190500"/>
                <a:gd name="connsiteY28" fmla="*/ 114300 h 190500"/>
                <a:gd name="connsiteX29" fmla="*/ 152400 w 190500"/>
                <a:gd name="connsiteY29" fmla="*/ 85725 h 190500"/>
                <a:gd name="connsiteX30" fmla="*/ 76200 w 190500"/>
                <a:gd name="connsiteY30" fmla="*/ 85725 h 190500"/>
                <a:gd name="connsiteX31" fmla="*/ 76200 w 190500"/>
                <a:gd name="connsiteY31" fmla="*/ 66675 h 190500"/>
                <a:gd name="connsiteX32" fmla="*/ 152400 w 190500"/>
                <a:gd name="connsiteY32" fmla="*/ 66675 h 190500"/>
                <a:gd name="connsiteX33" fmla="*/ 152400 w 190500"/>
                <a:gd name="connsiteY33" fmla="*/ 85725 h 190500"/>
                <a:gd name="connsiteX34" fmla="*/ 152400 w 190500"/>
                <a:gd name="connsiteY34" fmla="*/ 57150 h 190500"/>
                <a:gd name="connsiteX35" fmla="*/ 76200 w 190500"/>
                <a:gd name="connsiteY35" fmla="*/ 57150 h 190500"/>
                <a:gd name="connsiteX36" fmla="*/ 76200 w 190500"/>
                <a:gd name="connsiteY36" fmla="*/ 38100 h 190500"/>
                <a:gd name="connsiteX37" fmla="*/ 152400 w 190500"/>
                <a:gd name="connsiteY37" fmla="*/ 38100 h 190500"/>
                <a:gd name="connsiteX38" fmla="*/ 152400 w 190500"/>
                <a:gd name="connsiteY38"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 h="190500">
                  <a:moveTo>
                    <a:pt x="171450" y="0"/>
                  </a:moveTo>
                  <a:lnTo>
                    <a:pt x="19050" y="0"/>
                  </a:lnTo>
                  <a:cubicBezTo>
                    <a:pt x="8573" y="0"/>
                    <a:pt x="95" y="8573"/>
                    <a:pt x="95" y="19050"/>
                  </a:cubicBezTo>
                  <a:lnTo>
                    <a:pt x="0" y="190500"/>
                  </a:lnTo>
                  <a:lnTo>
                    <a:pt x="38100" y="152400"/>
                  </a:lnTo>
                  <a:lnTo>
                    <a:pt x="171450" y="152400"/>
                  </a:lnTo>
                  <a:cubicBezTo>
                    <a:pt x="181928" y="152400"/>
                    <a:pt x="190500" y="143828"/>
                    <a:pt x="190500" y="133350"/>
                  </a:cubicBezTo>
                  <a:lnTo>
                    <a:pt x="190500" y="19050"/>
                  </a:lnTo>
                  <a:cubicBezTo>
                    <a:pt x="190500" y="8573"/>
                    <a:pt x="181928" y="0"/>
                    <a:pt x="171450" y="0"/>
                  </a:cubicBezTo>
                  <a:close/>
                  <a:moveTo>
                    <a:pt x="57150" y="114300"/>
                  </a:moveTo>
                  <a:lnTo>
                    <a:pt x="38100" y="114300"/>
                  </a:lnTo>
                  <a:lnTo>
                    <a:pt x="38100" y="95250"/>
                  </a:lnTo>
                  <a:lnTo>
                    <a:pt x="57150" y="95250"/>
                  </a:lnTo>
                  <a:lnTo>
                    <a:pt x="57150" y="114300"/>
                  </a:lnTo>
                  <a:close/>
                  <a:moveTo>
                    <a:pt x="57150" y="85725"/>
                  </a:moveTo>
                  <a:lnTo>
                    <a:pt x="38100" y="85725"/>
                  </a:lnTo>
                  <a:lnTo>
                    <a:pt x="38100" y="66675"/>
                  </a:lnTo>
                  <a:lnTo>
                    <a:pt x="57150" y="66675"/>
                  </a:lnTo>
                  <a:lnTo>
                    <a:pt x="57150" y="85725"/>
                  </a:lnTo>
                  <a:close/>
                  <a:moveTo>
                    <a:pt x="57150" y="57150"/>
                  </a:moveTo>
                  <a:lnTo>
                    <a:pt x="38100" y="57150"/>
                  </a:lnTo>
                  <a:lnTo>
                    <a:pt x="38100" y="38100"/>
                  </a:lnTo>
                  <a:lnTo>
                    <a:pt x="57150" y="38100"/>
                  </a:lnTo>
                  <a:lnTo>
                    <a:pt x="57150" y="57150"/>
                  </a:lnTo>
                  <a:close/>
                  <a:moveTo>
                    <a:pt x="123825" y="114300"/>
                  </a:moveTo>
                  <a:lnTo>
                    <a:pt x="76200" y="114300"/>
                  </a:lnTo>
                  <a:lnTo>
                    <a:pt x="76200" y="95250"/>
                  </a:lnTo>
                  <a:lnTo>
                    <a:pt x="123825" y="95250"/>
                  </a:lnTo>
                  <a:lnTo>
                    <a:pt x="123825" y="114300"/>
                  </a:lnTo>
                  <a:close/>
                  <a:moveTo>
                    <a:pt x="152400" y="85725"/>
                  </a:moveTo>
                  <a:lnTo>
                    <a:pt x="76200" y="85725"/>
                  </a:lnTo>
                  <a:lnTo>
                    <a:pt x="76200" y="66675"/>
                  </a:lnTo>
                  <a:lnTo>
                    <a:pt x="152400" y="66675"/>
                  </a:lnTo>
                  <a:lnTo>
                    <a:pt x="152400" y="85725"/>
                  </a:lnTo>
                  <a:close/>
                  <a:moveTo>
                    <a:pt x="152400" y="57150"/>
                  </a:moveTo>
                  <a:lnTo>
                    <a:pt x="76200" y="57150"/>
                  </a:lnTo>
                  <a:lnTo>
                    <a:pt x="76200" y="38100"/>
                  </a:lnTo>
                  <a:lnTo>
                    <a:pt x="152400" y="38100"/>
                  </a:lnTo>
                  <a:lnTo>
                    <a:pt x="152400" y="571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 name="文本框 28"/>
            <p:cNvSpPr txBox="1"/>
            <p:nvPr/>
          </p:nvSpPr>
          <p:spPr>
            <a:xfrm>
              <a:off x="8464205" y="3103940"/>
              <a:ext cx="3314270" cy="584775"/>
            </a:xfrm>
            <a:prstGeom prst="rect">
              <a:avLst/>
            </a:prstGeom>
            <a:noFill/>
          </p:spPr>
          <p:txBody>
            <a:bodyPr wrap="square" rtlCol="0">
              <a:spAutoFit/>
            </a:bodyPr>
            <a:lstStyle/>
            <a:p>
              <a:r>
                <a:rPr lang="en-US" altLang="zh-CN" sz="1600" b="1" dirty="0">
                  <a:solidFill>
                    <a:schemeClr val="bg1"/>
                  </a:solidFill>
                </a:rPr>
                <a:t>Only integrated with active power adjusting function.</a:t>
              </a:r>
              <a:endParaRPr lang="en-US" altLang="zh-CN" sz="1600" b="1" dirty="0">
                <a:solidFill>
                  <a:schemeClr val="bg1"/>
                </a:solidFill>
              </a:endParaRPr>
            </a:p>
          </p:txBody>
        </p:sp>
      </p:grpSp>
      <p:sp>
        <p:nvSpPr>
          <p:cNvPr id="2" name="文本框 1"/>
          <p:cNvSpPr txBox="1"/>
          <p:nvPr/>
        </p:nvSpPr>
        <p:spPr>
          <a:xfrm>
            <a:off x="479425" y="296691"/>
            <a:ext cx="5602816"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System-RCR Connection</a:t>
            </a:r>
            <a:endParaRPr kumimoji="1" lang="zh-CN" altLang="en-US" sz="2800" b="1" dirty="0">
              <a:solidFill>
                <a:schemeClr val="tx1">
                  <a:lumMod val="65000"/>
                  <a:lumOff val="35000"/>
                </a:schemeClr>
              </a:solidFill>
              <a:latin typeface="+mj-lt"/>
            </a:endParaRPr>
          </a:p>
        </p:txBody>
      </p:sp>
      <p:sp>
        <p:nvSpPr>
          <p:cNvPr id="3" name="下箭头 2"/>
          <p:cNvSpPr/>
          <p:nvPr/>
        </p:nvSpPr>
        <p:spPr>
          <a:xfrm rot="16200000">
            <a:off x="3317045" y="3260623"/>
            <a:ext cx="489908" cy="1833385"/>
          </a:xfrm>
          <a:prstGeom prst="downArrow">
            <a:avLst>
              <a:gd name="adj1" fmla="val 26891"/>
              <a:gd name="adj2" fmla="val 4645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1241129" y="1246383"/>
            <a:ext cx="3356384" cy="4759359"/>
            <a:chOff x="7801365" y="1247203"/>
            <a:chExt cx="4051284" cy="5558167"/>
          </a:xfrm>
        </p:grpSpPr>
        <p:pic>
          <p:nvPicPr>
            <p:cNvPr id="5" name="图片 4"/>
            <p:cNvPicPr>
              <a:picLocks noChangeAspect="1"/>
            </p:cNvPicPr>
            <p:nvPr/>
          </p:nvPicPr>
          <p:blipFill>
            <a:blip r:embed="rId1"/>
            <a:stretch>
              <a:fillRect/>
            </a:stretch>
          </p:blipFill>
          <p:spPr>
            <a:xfrm>
              <a:off x="8344129" y="1247203"/>
              <a:ext cx="2781679" cy="3124199"/>
            </a:xfrm>
            <a:prstGeom prst="rect">
              <a:avLst/>
            </a:prstGeom>
          </p:spPr>
        </p:pic>
        <p:cxnSp>
          <p:nvCxnSpPr>
            <p:cNvPr id="16" name="连接符: 肘形 15"/>
            <p:cNvCxnSpPr>
              <a:stCxn id="84" idx="2"/>
              <a:endCxn id="24" idx="0"/>
            </p:cNvCxnSpPr>
            <p:nvPr/>
          </p:nvCxnSpPr>
          <p:spPr>
            <a:xfrm rot="5400000">
              <a:off x="7689476" y="3009220"/>
              <a:ext cx="2331242" cy="1603408"/>
            </a:xfrm>
            <a:prstGeom prst="bentConnector3">
              <a:avLst>
                <a:gd name="adj1" fmla="val 10776"/>
              </a:avLst>
            </a:prstGeom>
            <a:ln w="19050"/>
          </p:spPr>
          <p:style>
            <a:lnRef idx="1">
              <a:schemeClr val="accent1"/>
            </a:lnRef>
            <a:fillRef idx="0">
              <a:schemeClr val="accent1"/>
            </a:fillRef>
            <a:effectRef idx="0">
              <a:schemeClr val="accent1"/>
            </a:effectRef>
            <a:fontRef idx="minor">
              <a:schemeClr val="tx1"/>
            </a:fontRef>
          </p:style>
        </p:cxnSp>
        <p:cxnSp>
          <p:nvCxnSpPr>
            <p:cNvPr id="17" name="连接符: 肘形 16"/>
            <p:cNvCxnSpPr>
              <a:stCxn id="73" idx="2"/>
              <a:endCxn id="26" idx="0"/>
            </p:cNvCxnSpPr>
            <p:nvPr/>
          </p:nvCxnSpPr>
          <p:spPr>
            <a:xfrm rot="5400000">
              <a:off x="8302308" y="3401763"/>
              <a:ext cx="2339935" cy="809628"/>
            </a:xfrm>
            <a:prstGeom prst="bentConnector3">
              <a:avLst>
                <a:gd name="adj1" fmla="val 23881"/>
              </a:avLst>
            </a:prstGeom>
            <a:ln w="19050"/>
          </p:spPr>
          <p:style>
            <a:lnRef idx="1">
              <a:schemeClr val="accent1"/>
            </a:lnRef>
            <a:fillRef idx="0">
              <a:schemeClr val="accent1"/>
            </a:fillRef>
            <a:effectRef idx="0">
              <a:schemeClr val="accent1"/>
            </a:effectRef>
            <a:fontRef idx="minor">
              <a:schemeClr val="tx1"/>
            </a:fontRef>
          </p:style>
        </p:cxnSp>
        <p:cxnSp>
          <p:nvCxnSpPr>
            <p:cNvPr id="18" name="连接符: 肘形 17"/>
            <p:cNvCxnSpPr>
              <a:stCxn id="74" idx="2"/>
              <a:endCxn id="28" idx="0"/>
            </p:cNvCxnSpPr>
            <p:nvPr/>
          </p:nvCxnSpPr>
          <p:spPr>
            <a:xfrm rot="5400000">
              <a:off x="8922546" y="3804422"/>
              <a:ext cx="2339935" cy="4310"/>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9" name="连接符: 肘形 18"/>
            <p:cNvCxnSpPr>
              <a:stCxn id="75" idx="2"/>
              <a:endCxn id="30" idx="0"/>
            </p:cNvCxnSpPr>
            <p:nvPr/>
          </p:nvCxnSpPr>
          <p:spPr>
            <a:xfrm rot="16200000" flipH="1">
              <a:off x="9542687" y="3415849"/>
              <a:ext cx="2332164" cy="789228"/>
            </a:xfrm>
            <a:prstGeom prst="bentConnector3">
              <a:avLst>
                <a:gd name="adj1" fmla="val 16451"/>
              </a:avLst>
            </a:prstGeom>
            <a:ln w="19050"/>
          </p:spPr>
          <p:style>
            <a:lnRef idx="1">
              <a:schemeClr val="accent1"/>
            </a:lnRef>
            <a:fillRef idx="0">
              <a:schemeClr val="accent1"/>
            </a:fillRef>
            <a:effectRef idx="0">
              <a:schemeClr val="accent1"/>
            </a:effectRef>
            <a:fontRef idx="minor">
              <a:schemeClr val="tx1"/>
            </a:fontRef>
          </p:style>
        </p:cxnSp>
        <p:cxnSp>
          <p:nvCxnSpPr>
            <p:cNvPr id="20" name="连接符: 肘形 19"/>
            <p:cNvCxnSpPr>
              <a:stCxn id="76" idx="2"/>
              <a:endCxn id="31" idx="0"/>
            </p:cNvCxnSpPr>
            <p:nvPr/>
          </p:nvCxnSpPr>
          <p:spPr>
            <a:xfrm rot="16200000" flipH="1">
              <a:off x="10090014" y="3465937"/>
              <a:ext cx="1285293" cy="173592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7801365" y="4970195"/>
              <a:ext cx="4051284" cy="1429618"/>
              <a:chOff x="532548" y="4591670"/>
              <a:chExt cx="4051284" cy="1429618"/>
            </a:xfrm>
          </p:grpSpPr>
          <p:sp>
            <p:nvSpPr>
              <p:cNvPr id="23" name="矩形 22"/>
              <p:cNvSpPr/>
              <p:nvPr/>
            </p:nvSpPr>
            <p:spPr>
              <a:xfrm>
                <a:off x="532548" y="4598020"/>
                <a:ext cx="4051284" cy="1423268"/>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p>
            </p:txBody>
          </p:sp>
          <p:sp>
            <p:nvSpPr>
              <p:cNvPr id="24" name="矩形 23"/>
              <p:cNvSpPr/>
              <p:nvPr/>
            </p:nvSpPr>
            <p:spPr>
              <a:xfrm>
                <a:off x="532548"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4+</a:t>
                </a:r>
                <a:endParaRPr lang="zh-CN" altLang="en-US" dirty="0"/>
              </a:p>
            </p:txBody>
          </p:sp>
          <p:sp>
            <p:nvSpPr>
              <p:cNvPr id="25" name="矩形 24"/>
              <p:cNvSpPr/>
              <p:nvPr/>
            </p:nvSpPr>
            <p:spPr>
              <a:xfrm>
                <a:off x="1042560"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4-</a:t>
                </a:r>
                <a:endParaRPr lang="zh-CN" altLang="en-US" dirty="0"/>
              </a:p>
            </p:txBody>
          </p:sp>
          <p:sp>
            <p:nvSpPr>
              <p:cNvPr id="26" name="矩形 25"/>
              <p:cNvSpPr/>
              <p:nvPr/>
            </p:nvSpPr>
            <p:spPr>
              <a:xfrm>
                <a:off x="1546616"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3+</a:t>
                </a:r>
                <a:endParaRPr lang="zh-CN" altLang="en-US" dirty="0"/>
              </a:p>
            </p:txBody>
          </p:sp>
          <p:sp>
            <p:nvSpPr>
              <p:cNvPr id="27" name="矩形 26"/>
              <p:cNvSpPr/>
              <p:nvPr/>
            </p:nvSpPr>
            <p:spPr>
              <a:xfrm>
                <a:off x="2066092"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3-</a:t>
                </a:r>
                <a:endParaRPr lang="zh-CN" altLang="en-US" dirty="0"/>
              </a:p>
            </p:txBody>
          </p:sp>
          <p:sp>
            <p:nvSpPr>
              <p:cNvPr id="28" name="矩形 27"/>
              <p:cNvSpPr/>
              <p:nvPr/>
            </p:nvSpPr>
            <p:spPr>
              <a:xfrm>
                <a:off x="2569513"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2+</a:t>
                </a:r>
                <a:endParaRPr lang="zh-CN" altLang="en-US" dirty="0"/>
              </a:p>
            </p:txBody>
          </p:sp>
          <p:sp>
            <p:nvSpPr>
              <p:cNvPr id="29" name="矩形 28"/>
              <p:cNvSpPr/>
              <p:nvPr/>
            </p:nvSpPr>
            <p:spPr>
              <a:xfrm>
                <a:off x="3072934"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2-</a:t>
                </a:r>
                <a:endParaRPr lang="zh-CN" altLang="en-US" dirty="0"/>
              </a:p>
            </p:txBody>
          </p:sp>
          <p:sp>
            <p:nvSpPr>
              <p:cNvPr id="30" name="矩形 29"/>
              <p:cNvSpPr/>
              <p:nvPr/>
            </p:nvSpPr>
            <p:spPr>
              <a:xfrm>
                <a:off x="3582538"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1+</a:t>
                </a:r>
                <a:endParaRPr lang="zh-CN" altLang="en-US" dirty="0"/>
              </a:p>
            </p:txBody>
          </p:sp>
          <p:sp>
            <p:nvSpPr>
              <p:cNvPr id="31" name="矩形 30"/>
              <p:cNvSpPr/>
              <p:nvPr/>
            </p:nvSpPr>
            <p:spPr>
              <a:xfrm>
                <a:off x="4079776" y="4598020"/>
                <a:ext cx="504056" cy="50405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DI</a:t>
                </a:r>
                <a:endParaRPr lang="en-US" altLang="zh-CN" dirty="0"/>
              </a:p>
              <a:p>
                <a:pPr algn="ctr"/>
                <a:r>
                  <a:rPr lang="en-US" altLang="zh-CN" dirty="0"/>
                  <a:t>1-</a:t>
                </a:r>
                <a:endParaRPr lang="zh-CN" altLang="en-US" dirty="0"/>
              </a:p>
            </p:txBody>
          </p:sp>
          <p:cxnSp>
            <p:nvCxnSpPr>
              <p:cNvPr id="32" name="连接符: 肘形 31"/>
              <p:cNvCxnSpPr>
                <a:stCxn id="25" idx="0"/>
                <a:endCxn id="27" idx="0"/>
              </p:cNvCxnSpPr>
              <p:nvPr/>
            </p:nvCxnSpPr>
            <p:spPr>
              <a:xfrm rot="5400000" flipH="1" flipV="1">
                <a:off x="1806354" y="4086254"/>
                <a:ext cx="12700" cy="1023532"/>
              </a:xfrm>
              <a:prstGeom prst="bentConnector3">
                <a:avLst>
                  <a:gd name="adj1" fmla="val 180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连接符: 肘形 32"/>
              <p:cNvCxnSpPr>
                <a:stCxn id="27" idx="0"/>
                <a:endCxn id="29" idx="0"/>
              </p:cNvCxnSpPr>
              <p:nvPr/>
            </p:nvCxnSpPr>
            <p:spPr>
              <a:xfrm rot="5400000" flipH="1" flipV="1">
                <a:off x="2821541" y="4094599"/>
                <a:ext cx="12700" cy="1006842"/>
              </a:xfrm>
              <a:prstGeom prst="bentConnector3">
                <a:avLst>
                  <a:gd name="adj1" fmla="val 180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连接符: 肘形 33"/>
              <p:cNvCxnSpPr>
                <a:stCxn id="29" idx="0"/>
                <a:endCxn id="31" idx="0"/>
              </p:cNvCxnSpPr>
              <p:nvPr/>
            </p:nvCxnSpPr>
            <p:spPr>
              <a:xfrm rot="5400000" flipH="1" flipV="1">
                <a:off x="3828383" y="4094599"/>
                <a:ext cx="12700" cy="1006842"/>
              </a:xfrm>
              <a:prstGeom prst="bentConnector3">
                <a:avLst>
                  <a:gd name="adj1" fmla="val 180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784576" y="5102076"/>
                <a:ext cx="516362" cy="919212"/>
                <a:chOff x="784576" y="5102076"/>
                <a:chExt cx="516362" cy="919212"/>
              </a:xfrm>
            </p:grpSpPr>
            <p:cxnSp>
              <p:nvCxnSpPr>
                <p:cNvPr id="60" name="直接连接符 59"/>
                <p:cNvCxnSpPr>
                  <a:stCxn id="25" idx="2"/>
                </p:cNvCxnSpPr>
                <p:nvPr/>
              </p:nvCxnSpPr>
              <p:spPr>
                <a:xfrm>
                  <a:off x="1294588" y="5102076"/>
                  <a:ext cx="6350" cy="343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784576" y="5466805"/>
                  <a:ext cx="1181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02769" y="5466707"/>
                  <a:ext cx="235244" cy="114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24" idx="2"/>
                </p:cNvCxnSpPr>
                <p:nvPr/>
              </p:nvCxnSpPr>
              <p:spPr>
                <a:xfrm>
                  <a:off x="784576" y="5102076"/>
                  <a:ext cx="0" cy="364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127448" y="5447854"/>
                  <a:ext cx="1734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036604" y="5445224"/>
                  <a:ext cx="0" cy="3422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843672" y="5744289"/>
                  <a:ext cx="377026" cy="276999"/>
                </a:xfrm>
                <a:prstGeom prst="rect">
                  <a:avLst/>
                </a:prstGeom>
                <a:noFill/>
              </p:spPr>
              <p:txBody>
                <a:bodyPr wrap="none" rtlCol="0">
                  <a:spAutoFit/>
                </a:bodyPr>
                <a:lstStyle/>
                <a:p>
                  <a:r>
                    <a:rPr lang="en-US" altLang="zh-CN" sz="1200" dirty="0"/>
                    <a:t>K4</a:t>
                  </a:r>
                  <a:endParaRPr lang="zh-CN" altLang="en-US" sz="1200" dirty="0"/>
                </a:p>
              </p:txBody>
            </p:sp>
          </p:grpSp>
          <p:grpSp>
            <p:nvGrpSpPr>
              <p:cNvPr id="36" name="组合 35"/>
              <p:cNvGrpSpPr/>
              <p:nvPr/>
            </p:nvGrpSpPr>
            <p:grpSpPr>
              <a:xfrm>
                <a:off x="1806714" y="5102076"/>
                <a:ext cx="516362" cy="919212"/>
                <a:chOff x="784576" y="5102076"/>
                <a:chExt cx="516362" cy="919212"/>
              </a:xfrm>
            </p:grpSpPr>
            <p:cxnSp>
              <p:nvCxnSpPr>
                <p:cNvPr id="53" name="直接连接符 52"/>
                <p:cNvCxnSpPr/>
                <p:nvPr/>
              </p:nvCxnSpPr>
              <p:spPr>
                <a:xfrm>
                  <a:off x="1294588" y="5102076"/>
                  <a:ext cx="6350" cy="343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84576" y="5466805"/>
                  <a:ext cx="1181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02769" y="5466707"/>
                  <a:ext cx="235244" cy="114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784576" y="5102076"/>
                  <a:ext cx="0" cy="364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27448" y="5447854"/>
                  <a:ext cx="1734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036604" y="5445224"/>
                  <a:ext cx="0" cy="3422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843672" y="5744289"/>
                  <a:ext cx="377026" cy="276999"/>
                </a:xfrm>
                <a:prstGeom prst="rect">
                  <a:avLst/>
                </a:prstGeom>
                <a:noFill/>
              </p:spPr>
              <p:txBody>
                <a:bodyPr wrap="none" rtlCol="0">
                  <a:spAutoFit/>
                </a:bodyPr>
                <a:lstStyle/>
                <a:p>
                  <a:r>
                    <a:rPr lang="en-US" altLang="zh-CN" sz="1200" dirty="0"/>
                    <a:t>K3</a:t>
                  </a:r>
                  <a:endParaRPr lang="zh-CN" altLang="en-US" sz="1200" dirty="0"/>
                </a:p>
              </p:txBody>
            </p:sp>
          </p:grpSp>
          <p:grpSp>
            <p:nvGrpSpPr>
              <p:cNvPr id="37" name="组合 36"/>
              <p:cNvGrpSpPr/>
              <p:nvPr/>
            </p:nvGrpSpPr>
            <p:grpSpPr>
              <a:xfrm>
                <a:off x="2821541" y="5102076"/>
                <a:ext cx="516362" cy="919212"/>
                <a:chOff x="784576" y="5102076"/>
                <a:chExt cx="516362" cy="919212"/>
              </a:xfrm>
            </p:grpSpPr>
            <p:cxnSp>
              <p:nvCxnSpPr>
                <p:cNvPr id="46" name="直接连接符 45"/>
                <p:cNvCxnSpPr/>
                <p:nvPr/>
              </p:nvCxnSpPr>
              <p:spPr>
                <a:xfrm>
                  <a:off x="1294588" y="5102076"/>
                  <a:ext cx="6350" cy="343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84576" y="5466805"/>
                  <a:ext cx="1181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902769" y="5466707"/>
                  <a:ext cx="235244" cy="114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84576" y="5102076"/>
                  <a:ext cx="0" cy="364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127448" y="5447854"/>
                  <a:ext cx="1734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036604" y="5445224"/>
                  <a:ext cx="0" cy="3422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843672" y="5744289"/>
                  <a:ext cx="377026" cy="276999"/>
                </a:xfrm>
                <a:prstGeom prst="rect">
                  <a:avLst/>
                </a:prstGeom>
                <a:noFill/>
              </p:spPr>
              <p:txBody>
                <a:bodyPr wrap="none" rtlCol="0">
                  <a:spAutoFit/>
                </a:bodyPr>
                <a:lstStyle/>
                <a:p>
                  <a:r>
                    <a:rPr lang="en-US" altLang="zh-CN" sz="1200" dirty="0"/>
                    <a:t>K2</a:t>
                  </a:r>
                  <a:endParaRPr lang="zh-CN" altLang="en-US" sz="1200" dirty="0"/>
                </a:p>
              </p:txBody>
            </p:sp>
          </p:grpSp>
          <p:grpSp>
            <p:nvGrpSpPr>
              <p:cNvPr id="38" name="组合 37"/>
              <p:cNvGrpSpPr/>
              <p:nvPr/>
            </p:nvGrpSpPr>
            <p:grpSpPr>
              <a:xfrm>
                <a:off x="3809290" y="5102076"/>
                <a:ext cx="516362" cy="919212"/>
                <a:chOff x="784576" y="5102076"/>
                <a:chExt cx="516362" cy="919212"/>
              </a:xfrm>
            </p:grpSpPr>
            <p:cxnSp>
              <p:nvCxnSpPr>
                <p:cNvPr id="39" name="直接连接符 38"/>
                <p:cNvCxnSpPr/>
                <p:nvPr/>
              </p:nvCxnSpPr>
              <p:spPr>
                <a:xfrm>
                  <a:off x="1294588" y="5102076"/>
                  <a:ext cx="6350" cy="343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84576" y="5466805"/>
                  <a:ext cx="1181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902769" y="5466707"/>
                  <a:ext cx="235244" cy="114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784576" y="5102076"/>
                  <a:ext cx="0" cy="364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127448" y="5447854"/>
                  <a:ext cx="1734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036604" y="5445224"/>
                  <a:ext cx="0" cy="3422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843672" y="5744289"/>
                  <a:ext cx="377026" cy="276999"/>
                </a:xfrm>
                <a:prstGeom prst="rect">
                  <a:avLst/>
                </a:prstGeom>
                <a:noFill/>
              </p:spPr>
              <p:txBody>
                <a:bodyPr wrap="none" rtlCol="0">
                  <a:spAutoFit/>
                </a:bodyPr>
                <a:lstStyle/>
                <a:p>
                  <a:r>
                    <a:rPr lang="en-US" altLang="zh-CN" sz="1200" dirty="0"/>
                    <a:t>K1</a:t>
                  </a:r>
                  <a:endParaRPr lang="zh-CN" altLang="en-US" sz="1200" dirty="0"/>
                </a:p>
              </p:txBody>
            </p:sp>
          </p:grpSp>
        </p:grpSp>
        <p:sp>
          <p:nvSpPr>
            <p:cNvPr id="73" name="矩形 72"/>
            <p:cNvSpPr/>
            <p:nvPr/>
          </p:nvSpPr>
          <p:spPr>
            <a:xfrm>
              <a:off x="9790186" y="2486101"/>
              <a:ext cx="173805" cy="150509"/>
            </a:xfrm>
            <a:prstGeom prst="rect">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0010630" y="2486101"/>
              <a:ext cx="168076" cy="150509"/>
            </a:xfrm>
            <a:prstGeom prst="rect">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10230117" y="2493872"/>
              <a:ext cx="168076" cy="150509"/>
            </a:xfrm>
            <a:prstGeom prst="rect">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9780660" y="3540743"/>
              <a:ext cx="168076" cy="150509"/>
            </a:xfrm>
            <a:prstGeom prst="rect">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9569898" y="2494794"/>
              <a:ext cx="173805" cy="150509"/>
            </a:xfrm>
            <a:prstGeom prst="rect">
              <a:avLst/>
            </a:prstGeom>
            <a:solidFill>
              <a:srgbClr val="FFC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p:cNvSpPr txBox="1"/>
            <p:nvPr/>
          </p:nvSpPr>
          <p:spPr>
            <a:xfrm>
              <a:off x="8568003" y="6445936"/>
              <a:ext cx="2544762" cy="359434"/>
            </a:xfrm>
            <a:prstGeom prst="rect">
              <a:avLst/>
            </a:prstGeom>
            <a:noFill/>
          </p:spPr>
          <p:txBody>
            <a:bodyPr wrap="none" rtlCol="0">
              <a:spAutoFit/>
            </a:bodyPr>
            <a:lstStyle/>
            <a:p>
              <a:r>
                <a:rPr lang="en-US" altLang="zh-CN" sz="1400" kern="1200" dirty="0">
                  <a:solidFill>
                    <a:schemeClr val="tx1"/>
                  </a:solidFill>
                  <a:ea typeface="+mj-ea"/>
                  <a:cs typeface="+mj-cs"/>
                </a:rPr>
                <a:t>Ripple Control Receiver</a:t>
              </a:r>
              <a:endParaRPr lang="zh-CN" altLang="en-US" sz="1400" dirty="0"/>
            </a:p>
          </p:txBody>
        </p:sp>
      </p:grpSp>
      <p:sp>
        <p:nvSpPr>
          <p:cNvPr id="85" name="文本框 84"/>
          <p:cNvSpPr txBox="1"/>
          <p:nvPr/>
        </p:nvSpPr>
        <p:spPr>
          <a:xfrm>
            <a:off x="488988" y="6054256"/>
            <a:ext cx="4800041" cy="338554"/>
          </a:xfrm>
          <a:prstGeom prst="rect">
            <a:avLst/>
          </a:prstGeom>
          <a:noFill/>
        </p:spPr>
        <p:txBody>
          <a:bodyPr wrap="square" rtlCol="0">
            <a:spAutoFit/>
          </a:bodyPr>
          <a:lstStyle/>
          <a:p>
            <a:r>
              <a:rPr lang="en-US" altLang="zh-CN" sz="1600" b="1" dirty="0"/>
              <a:t>Active Power Dry Contact Connection Diagram</a:t>
            </a:r>
            <a:endParaRPr lang="zh-CN" altLang="en-US" sz="1600" b="1" dirty="0"/>
          </a:p>
        </p:txBody>
      </p:sp>
      <p:grpSp>
        <p:nvGrpSpPr>
          <p:cNvPr id="3" name="组合 2"/>
          <p:cNvGrpSpPr/>
          <p:nvPr/>
        </p:nvGrpSpPr>
        <p:grpSpPr>
          <a:xfrm>
            <a:off x="5383287" y="1340254"/>
            <a:ext cx="6329288" cy="3016210"/>
            <a:chOff x="5383287" y="1187857"/>
            <a:chExt cx="6329288" cy="3016210"/>
          </a:xfrm>
        </p:grpSpPr>
        <p:sp>
          <p:nvSpPr>
            <p:cNvPr id="90" name="图形 48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5383287" y="1992890"/>
              <a:ext cx="296102" cy="296102"/>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35255 w 190500"/>
                <a:gd name="connsiteY5" fmla="*/ 135255 h 190500"/>
                <a:gd name="connsiteX6" fmla="*/ 85725 w 190500"/>
                <a:gd name="connsiteY6" fmla="*/ 104775 h 190500"/>
                <a:gd name="connsiteX7" fmla="*/ 85725 w 190500"/>
                <a:gd name="connsiteY7" fmla="*/ 47625 h 190500"/>
                <a:gd name="connsiteX8" fmla="*/ 100013 w 190500"/>
                <a:gd name="connsiteY8" fmla="*/ 47625 h 190500"/>
                <a:gd name="connsiteX9" fmla="*/ 100013 w 190500"/>
                <a:gd name="connsiteY9" fmla="*/ 97155 h 190500"/>
                <a:gd name="connsiteX10" fmla="*/ 142875 w 190500"/>
                <a:gd name="connsiteY10" fmla="*/ 122873 h 190500"/>
                <a:gd name="connsiteX11" fmla="*/ 135255 w 190500"/>
                <a:gd name="connsiteY11" fmla="*/ 13525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0500" y="42863"/>
                    <a:pt x="147638" y="0"/>
                    <a:pt x="95250" y="0"/>
                  </a:cubicBezTo>
                  <a:close/>
                  <a:moveTo>
                    <a:pt x="135255" y="135255"/>
                  </a:moveTo>
                  <a:lnTo>
                    <a:pt x="85725" y="104775"/>
                  </a:lnTo>
                  <a:lnTo>
                    <a:pt x="85725" y="47625"/>
                  </a:lnTo>
                  <a:lnTo>
                    <a:pt x="100013" y="47625"/>
                  </a:lnTo>
                  <a:lnTo>
                    <a:pt x="100013" y="97155"/>
                  </a:lnTo>
                  <a:lnTo>
                    <a:pt x="142875" y="122873"/>
                  </a:lnTo>
                  <a:cubicBezTo>
                    <a:pt x="142875" y="122873"/>
                    <a:pt x="135255" y="135255"/>
                    <a:pt x="135255" y="135255"/>
                  </a:cubicBez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 name="组合 1"/>
            <p:cNvGrpSpPr/>
            <p:nvPr/>
          </p:nvGrpSpPr>
          <p:grpSpPr>
            <a:xfrm>
              <a:off x="5383287" y="1187857"/>
              <a:ext cx="6329288" cy="3016210"/>
              <a:chOff x="5383287" y="1187857"/>
              <a:chExt cx="6329288" cy="3016210"/>
            </a:xfrm>
          </p:grpSpPr>
          <p:sp>
            <p:nvSpPr>
              <p:cNvPr id="86" name="文本框 85"/>
              <p:cNvSpPr txBox="1"/>
              <p:nvPr/>
            </p:nvSpPr>
            <p:spPr>
              <a:xfrm>
                <a:off x="5654007" y="1187857"/>
                <a:ext cx="6058568" cy="3016210"/>
              </a:xfrm>
              <a:prstGeom prst="rect">
                <a:avLst/>
              </a:prstGeom>
              <a:noFill/>
            </p:spPr>
            <p:txBody>
              <a:bodyPr wrap="square" rtlCol="0">
                <a:spAutoFit/>
              </a:bodyPr>
              <a:lstStyle/>
              <a:p>
                <a:r>
                  <a:rPr lang="en-US" altLang="zh-CN" sz="1600" dirty="0"/>
                  <a:t>When K1 is turned on, the maximum allowed feed-in power is 100% of the total rated power of the inverter.</a:t>
                </a:r>
                <a:endParaRPr lang="en-US" altLang="zh-CN" sz="1600" dirty="0"/>
              </a:p>
              <a:p>
                <a:endParaRPr lang="en-US" altLang="zh-CN" dirty="0"/>
              </a:p>
              <a:p>
                <a:r>
                  <a:rPr lang="en-US" altLang="zh-CN" sz="1600" dirty="0"/>
                  <a:t>When K2 is turned on, </a:t>
                </a:r>
                <a:r>
                  <a:rPr lang="en-US" altLang="zh-CN" sz="1400" dirty="0"/>
                  <a:t>t</a:t>
                </a:r>
                <a:r>
                  <a:rPr lang="en-US" altLang="zh-CN" sz="1600" dirty="0"/>
                  <a:t>he maximum allowed feed-in power is 60% of the total rated power of the inverter.</a:t>
                </a:r>
                <a:endParaRPr lang="en-US" altLang="zh-CN" sz="1600" dirty="0"/>
              </a:p>
              <a:p>
                <a:endParaRPr lang="en-US" altLang="zh-CN" dirty="0"/>
              </a:p>
              <a:p>
                <a:r>
                  <a:rPr lang="en-US" altLang="zh-CN" sz="1600" dirty="0"/>
                  <a:t>When K3 is turned on, </a:t>
                </a:r>
                <a:r>
                  <a:rPr lang="en-US" altLang="zh-CN" sz="1400" dirty="0"/>
                  <a:t>t</a:t>
                </a:r>
                <a:r>
                  <a:rPr lang="en-US" altLang="zh-CN" sz="1600" dirty="0"/>
                  <a:t>he maximum allowed feed-in power is 30% of the total rated power of the inverter.</a:t>
                </a:r>
                <a:endParaRPr lang="en-US" altLang="zh-CN" sz="1600" dirty="0"/>
              </a:p>
              <a:p>
                <a:endParaRPr lang="en-US" altLang="zh-CN" dirty="0"/>
              </a:p>
              <a:p>
                <a:r>
                  <a:rPr lang="en-US" altLang="zh-CN" sz="1600" dirty="0"/>
                  <a:t>When K4 is turned on, feed-in power is not allowed.</a:t>
                </a:r>
                <a:endParaRPr lang="en-US" altLang="zh-CN" sz="1600" dirty="0"/>
              </a:p>
              <a:p>
                <a:endParaRPr lang="zh-CN" altLang="en-US" dirty="0"/>
              </a:p>
            </p:txBody>
          </p:sp>
          <p:sp>
            <p:nvSpPr>
              <p:cNvPr id="89" name="图形 48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5383287" y="1237403"/>
                <a:ext cx="296102" cy="296102"/>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35255 w 190500"/>
                  <a:gd name="connsiteY5" fmla="*/ 135255 h 190500"/>
                  <a:gd name="connsiteX6" fmla="*/ 85725 w 190500"/>
                  <a:gd name="connsiteY6" fmla="*/ 104775 h 190500"/>
                  <a:gd name="connsiteX7" fmla="*/ 85725 w 190500"/>
                  <a:gd name="connsiteY7" fmla="*/ 47625 h 190500"/>
                  <a:gd name="connsiteX8" fmla="*/ 100013 w 190500"/>
                  <a:gd name="connsiteY8" fmla="*/ 47625 h 190500"/>
                  <a:gd name="connsiteX9" fmla="*/ 100013 w 190500"/>
                  <a:gd name="connsiteY9" fmla="*/ 97155 h 190500"/>
                  <a:gd name="connsiteX10" fmla="*/ 142875 w 190500"/>
                  <a:gd name="connsiteY10" fmla="*/ 122873 h 190500"/>
                  <a:gd name="connsiteX11" fmla="*/ 135255 w 190500"/>
                  <a:gd name="connsiteY11" fmla="*/ 13525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0500" y="42863"/>
                      <a:pt x="147638" y="0"/>
                      <a:pt x="95250" y="0"/>
                    </a:cubicBezTo>
                    <a:close/>
                    <a:moveTo>
                      <a:pt x="135255" y="135255"/>
                    </a:moveTo>
                    <a:lnTo>
                      <a:pt x="85725" y="104775"/>
                    </a:lnTo>
                    <a:lnTo>
                      <a:pt x="85725" y="47625"/>
                    </a:lnTo>
                    <a:lnTo>
                      <a:pt x="100013" y="47625"/>
                    </a:lnTo>
                    <a:lnTo>
                      <a:pt x="100013" y="97155"/>
                    </a:lnTo>
                    <a:lnTo>
                      <a:pt x="142875" y="122873"/>
                    </a:lnTo>
                    <a:cubicBezTo>
                      <a:pt x="142875" y="122873"/>
                      <a:pt x="135255" y="135255"/>
                      <a:pt x="135255" y="135255"/>
                    </a:cubicBez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91" name="图形 48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5383287" y="2722914"/>
                <a:ext cx="296102" cy="296102"/>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35255 w 190500"/>
                  <a:gd name="connsiteY5" fmla="*/ 135255 h 190500"/>
                  <a:gd name="connsiteX6" fmla="*/ 85725 w 190500"/>
                  <a:gd name="connsiteY6" fmla="*/ 104775 h 190500"/>
                  <a:gd name="connsiteX7" fmla="*/ 85725 w 190500"/>
                  <a:gd name="connsiteY7" fmla="*/ 47625 h 190500"/>
                  <a:gd name="connsiteX8" fmla="*/ 100013 w 190500"/>
                  <a:gd name="connsiteY8" fmla="*/ 47625 h 190500"/>
                  <a:gd name="connsiteX9" fmla="*/ 100013 w 190500"/>
                  <a:gd name="connsiteY9" fmla="*/ 97155 h 190500"/>
                  <a:gd name="connsiteX10" fmla="*/ 142875 w 190500"/>
                  <a:gd name="connsiteY10" fmla="*/ 122873 h 190500"/>
                  <a:gd name="connsiteX11" fmla="*/ 135255 w 190500"/>
                  <a:gd name="connsiteY11" fmla="*/ 13525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0500" y="42863"/>
                      <a:pt x="147638" y="0"/>
                      <a:pt x="95250" y="0"/>
                    </a:cubicBezTo>
                    <a:close/>
                    <a:moveTo>
                      <a:pt x="135255" y="135255"/>
                    </a:moveTo>
                    <a:lnTo>
                      <a:pt x="85725" y="104775"/>
                    </a:lnTo>
                    <a:lnTo>
                      <a:pt x="85725" y="47625"/>
                    </a:lnTo>
                    <a:lnTo>
                      <a:pt x="100013" y="47625"/>
                    </a:lnTo>
                    <a:lnTo>
                      <a:pt x="100013" y="97155"/>
                    </a:lnTo>
                    <a:lnTo>
                      <a:pt x="142875" y="122873"/>
                    </a:lnTo>
                    <a:cubicBezTo>
                      <a:pt x="142875" y="122873"/>
                      <a:pt x="135255" y="135255"/>
                      <a:pt x="135255" y="135255"/>
                    </a:cubicBez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93" name="图形 48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5393589" y="3470417"/>
                <a:ext cx="296102" cy="296102"/>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35255 w 190500"/>
                  <a:gd name="connsiteY5" fmla="*/ 135255 h 190500"/>
                  <a:gd name="connsiteX6" fmla="*/ 85725 w 190500"/>
                  <a:gd name="connsiteY6" fmla="*/ 104775 h 190500"/>
                  <a:gd name="connsiteX7" fmla="*/ 85725 w 190500"/>
                  <a:gd name="connsiteY7" fmla="*/ 47625 h 190500"/>
                  <a:gd name="connsiteX8" fmla="*/ 100013 w 190500"/>
                  <a:gd name="connsiteY8" fmla="*/ 47625 h 190500"/>
                  <a:gd name="connsiteX9" fmla="*/ 100013 w 190500"/>
                  <a:gd name="connsiteY9" fmla="*/ 97155 h 190500"/>
                  <a:gd name="connsiteX10" fmla="*/ 142875 w 190500"/>
                  <a:gd name="connsiteY10" fmla="*/ 122873 h 190500"/>
                  <a:gd name="connsiteX11" fmla="*/ 135255 w 190500"/>
                  <a:gd name="connsiteY11" fmla="*/ 13525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0500" y="42863"/>
                      <a:pt x="147638" y="0"/>
                      <a:pt x="95250" y="0"/>
                    </a:cubicBezTo>
                    <a:close/>
                    <a:moveTo>
                      <a:pt x="135255" y="135255"/>
                    </a:moveTo>
                    <a:lnTo>
                      <a:pt x="85725" y="104775"/>
                    </a:lnTo>
                    <a:lnTo>
                      <a:pt x="85725" y="47625"/>
                    </a:lnTo>
                    <a:lnTo>
                      <a:pt x="100013" y="47625"/>
                    </a:lnTo>
                    <a:lnTo>
                      <a:pt x="100013" y="97155"/>
                    </a:lnTo>
                    <a:lnTo>
                      <a:pt x="142875" y="122873"/>
                    </a:lnTo>
                    <a:cubicBezTo>
                      <a:pt x="142875" y="122873"/>
                      <a:pt x="135255" y="135255"/>
                      <a:pt x="135255" y="135255"/>
                    </a:cubicBezTo>
                    <a:close/>
                  </a:path>
                </a:pathLst>
              </a:custGeom>
              <a:solidFill>
                <a:srgbClr val="626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graphicFrame>
        <p:nvGraphicFramePr>
          <p:cNvPr id="94" name="表格 93"/>
          <p:cNvGraphicFramePr>
            <a:graphicFrameLocks noGrp="1"/>
          </p:cNvGraphicFramePr>
          <p:nvPr/>
        </p:nvGraphicFramePr>
        <p:xfrm>
          <a:off x="5527065" y="4163044"/>
          <a:ext cx="6126723" cy="1991938"/>
        </p:xfrm>
        <a:graphic>
          <a:graphicData uri="http://schemas.openxmlformats.org/drawingml/2006/table">
            <a:tbl>
              <a:tblPr firstRow="1" bandRow="1">
                <a:effectLst>
                  <a:outerShdw blurRad="76200" dist="12700" dir="2700000" sy="-23000" kx="-800400" algn="bl" rotWithShape="0">
                    <a:prstClr val="black">
                      <a:alpha val="5000"/>
                    </a:prstClr>
                  </a:outerShdw>
                </a:effectLst>
                <a:tableStyleId>{5C22544A-7EE6-4342-B048-85BDC9FD1C3A}</a:tableStyleId>
              </a:tblPr>
              <a:tblGrid>
                <a:gridCol w="6126723"/>
              </a:tblGrid>
              <a:tr h="995969">
                <a:tc>
                  <a:txBody>
                    <a:bodyPr/>
                    <a:lstStyle/>
                    <a:p>
                      <a:endParaRPr lang="zh-CN" altLang="en-US" dirty="0"/>
                    </a:p>
                  </a:txBody>
                  <a:tcPr>
                    <a:lnB w="12700" cap="flat" cmpd="sng" algn="ctr">
                      <a:solidFill>
                        <a:schemeClr val="bg1"/>
                      </a:solidFill>
                      <a:prstDash val="sysDot"/>
                      <a:round/>
                      <a:headEnd type="none" w="med" len="med"/>
                      <a:tailEnd type="none" w="med" len="med"/>
                    </a:lnB>
                    <a:solidFill>
                      <a:srgbClr val="8C91D6"/>
                    </a:solidFill>
                  </a:tcPr>
                </a:tc>
              </a:tr>
              <a:tr h="995969">
                <a:tc>
                  <a:txBody>
                    <a:bodyPr/>
                    <a:lstStyle/>
                    <a:p>
                      <a:endParaRPr lang="zh-CN" altLang="en-US" dirty="0"/>
                    </a:p>
                  </a:txBody>
                  <a:tcPr>
                    <a:lnT w="12700" cap="flat" cmpd="sng" algn="ctr">
                      <a:solidFill>
                        <a:schemeClr val="bg1"/>
                      </a:solidFill>
                      <a:prstDash val="sysDot"/>
                      <a:round/>
                      <a:headEnd type="none" w="med" len="med"/>
                      <a:tailEnd type="none" w="med" len="med"/>
                    </a:lnT>
                    <a:solidFill>
                      <a:srgbClr val="8C91D6"/>
                    </a:solidFill>
                  </a:tcPr>
                </a:tc>
              </a:tr>
            </a:tbl>
          </a:graphicData>
        </a:graphic>
      </p:graphicFrame>
      <p:grpSp>
        <p:nvGrpSpPr>
          <p:cNvPr id="95" name="组合 94"/>
          <p:cNvGrpSpPr/>
          <p:nvPr/>
        </p:nvGrpSpPr>
        <p:grpSpPr>
          <a:xfrm>
            <a:off x="5701978" y="4290921"/>
            <a:ext cx="5810966" cy="738664"/>
            <a:chOff x="8149456" y="3226674"/>
            <a:chExt cx="5322553" cy="738664"/>
          </a:xfrm>
        </p:grpSpPr>
        <p:sp>
          <p:nvSpPr>
            <p:cNvPr id="96" name="图形 224"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8149456" y="3474026"/>
              <a:ext cx="296102" cy="296102"/>
            </a:xfrm>
            <a:custGeom>
              <a:avLst/>
              <a:gdLst>
                <a:gd name="connsiteX0" fmla="*/ 171450 w 190500"/>
                <a:gd name="connsiteY0" fmla="*/ 0 h 190500"/>
                <a:gd name="connsiteX1" fmla="*/ 19050 w 190500"/>
                <a:gd name="connsiteY1" fmla="*/ 0 h 190500"/>
                <a:gd name="connsiteX2" fmla="*/ 95 w 190500"/>
                <a:gd name="connsiteY2" fmla="*/ 19050 h 190500"/>
                <a:gd name="connsiteX3" fmla="*/ 0 w 190500"/>
                <a:gd name="connsiteY3" fmla="*/ 190500 h 190500"/>
                <a:gd name="connsiteX4" fmla="*/ 38100 w 190500"/>
                <a:gd name="connsiteY4" fmla="*/ 152400 h 190500"/>
                <a:gd name="connsiteX5" fmla="*/ 171450 w 190500"/>
                <a:gd name="connsiteY5" fmla="*/ 152400 h 190500"/>
                <a:gd name="connsiteX6" fmla="*/ 190500 w 190500"/>
                <a:gd name="connsiteY6" fmla="*/ 133350 h 190500"/>
                <a:gd name="connsiteX7" fmla="*/ 190500 w 190500"/>
                <a:gd name="connsiteY7" fmla="*/ 19050 h 190500"/>
                <a:gd name="connsiteX8" fmla="*/ 171450 w 190500"/>
                <a:gd name="connsiteY8" fmla="*/ 0 h 190500"/>
                <a:gd name="connsiteX9" fmla="*/ 57150 w 190500"/>
                <a:gd name="connsiteY9" fmla="*/ 114300 h 190500"/>
                <a:gd name="connsiteX10" fmla="*/ 38100 w 190500"/>
                <a:gd name="connsiteY10" fmla="*/ 114300 h 190500"/>
                <a:gd name="connsiteX11" fmla="*/ 38100 w 190500"/>
                <a:gd name="connsiteY11" fmla="*/ 95250 h 190500"/>
                <a:gd name="connsiteX12" fmla="*/ 57150 w 190500"/>
                <a:gd name="connsiteY12" fmla="*/ 95250 h 190500"/>
                <a:gd name="connsiteX13" fmla="*/ 57150 w 190500"/>
                <a:gd name="connsiteY13" fmla="*/ 114300 h 190500"/>
                <a:gd name="connsiteX14" fmla="*/ 57150 w 190500"/>
                <a:gd name="connsiteY14" fmla="*/ 85725 h 190500"/>
                <a:gd name="connsiteX15" fmla="*/ 38100 w 190500"/>
                <a:gd name="connsiteY15" fmla="*/ 85725 h 190500"/>
                <a:gd name="connsiteX16" fmla="*/ 38100 w 190500"/>
                <a:gd name="connsiteY16" fmla="*/ 66675 h 190500"/>
                <a:gd name="connsiteX17" fmla="*/ 57150 w 190500"/>
                <a:gd name="connsiteY17" fmla="*/ 66675 h 190500"/>
                <a:gd name="connsiteX18" fmla="*/ 57150 w 190500"/>
                <a:gd name="connsiteY18" fmla="*/ 85725 h 190500"/>
                <a:gd name="connsiteX19" fmla="*/ 57150 w 190500"/>
                <a:gd name="connsiteY19" fmla="*/ 57150 h 190500"/>
                <a:gd name="connsiteX20" fmla="*/ 38100 w 190500"/>
                <a:gd name="connsiteY20" fmla="*/ 57150 h 190500"/>
                <a:gd name="connsiteX21" fmla="*/ 38100 w 190500"/>
                <a:gd name="connsiteY21" fmla="*/ 38100 h 190500"/>
                <a:gd name="connsiteX22" fmla="*/ 57150 w 190500"/>
                <a:gd name="connsiteY22" fmla="*/ 38100 h 190500"/>
                <a:gd name="connsiteX23" fmla="*/ 57150 w 190500"/>
                <a:gd name="connsiteY23" fmla="*/ 57150 h 190500"/>
                <a:gd name="connsiteX24" fmla="*/ 123825 w 190500"/>
                <a:gd name="connsiteY24" fmla="*/ 114300 h 190500"/>
                <a:gd name="connsiteX25" fmla="*/ 76200 w 190500"/>
                <a:gd name="connsiteY25" fmla="*/ 114300 h 190500"/>
                <a:gd name="connsiteX26" fmla="*/ 76200 w 190500"/>
                <a:gd name="connsiteY26" fmla="*/ 95250 h 190500"/>
                <a:gd name="connsiteX27" fmla="*/ 123825 w 190500"/>
                <a:gd name="connsiteY27" fmla="*/ 95250 h 190500"/>
                <a:gd name="connsiteX28" fmla="*/ 123825 w 190500"/>
                <a:gd name="connsiteY28" fmla="*/ 114300 h 190500"/>
                <a:gd name="connsiteX29" fmla="*/ 152400 w 190500"/>
                <a:gd name="connsiteY29" fmla="*/ 85725 h 190500"/>
                <a:gd name="connsiteX30" fmla="*/ 76200 w 190500"/>
                <a:gd name="connsiteY30" fmla="*/ 85725 h 190500"/>
                <a:gd name="connsiteX31" fmla="*/ 76200 w 190500"/>
                <a:gd name="connsiteY31" fmla="*/ 66675 h 190500"/>
                <a:gd name="connsiteX32" fmla="*/ 152400 w 190500"/>
                <a:gd name="connsiteY32" fmla="*/ 66675 h 190500"/>
                <a:gd name="connsiteX33" fmla="*/ 152400 w 190500"/>
                <a:gd name="connsiteY33" fmla="*/ 85725 h 190500"/>
                <a:gd name="connsiteX34" fmla="*/ 152400 w 190500"/>
                <a:gd name="connsiteY34" fmla="*/ 57150 h 190500"/>
                <a:gd name="connsiteX35" fmla="*/ 76200 w 190500"/>
                <a:gd name="connsiteY35" fmla="*/ 57150 h 190500"/>
                <a:gd name="connsiteX36" fmla="*/ 76200 w 190500"/>
                <a:gd name="connsiteY36" fmla="*/ 38100 h 190500"/>
                <a:gd name="connsiteX37" fmla="*/ 152400 w 190500"/>
                <a:gd name="connsiteY37" fmla="*/ 38100 h 190500"/>
                <a:gd name="connsiteX38" fmla="*/ 152400 w 190500"/>
                <a:gd name="connsiteY38"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 h="190500">
                  <a:moveTo>
                    <a:pt x="171450" y="0"/>
                  </a:moveTo>
                  <a:lnTo>
                    <a:pt x="19050" y="0"/>
                  </a:lnTo>
                  <a:cubicBezTo>
                    <a:pt x="8573" y="0"/>
                    <a:pt x="95" y="8573"/>
                    <a:pt x="95" y="19050"/>
                  </a:cubicBezTo>
                  <a:lnTo>
                    <a:pt x="0" y="190500"/>
                  </a:lnTo>
                  <a:lnTo>
                    <a:pt x="38100" y="152400"/>
                  </a:lnTo>
                  <a:lnTo>
                    <a:pt x="171450" y="152400"/>
                  </a:lnTo>
                  <a:cubicBezTo>
                    <a:pt x="181928" y="152400"/>
                    <a:pt x="190500" y="143828"/>
                    <a:pt x="190500" y="133350"/>
                  </a:cubicBezTo>
                  <a:lnTo>
                    <a:pt x="190500" y="19050"/>
                  </a:lnTo>
                  <a:cubicBezTo>
                    <a:pt x="190500" y="8573"/>
                    <a:pt x="181928" y="0"/>
                    <a:pt x="171450" y="0"/>
                  </a:cubicBezTo>
                  <a:close/>
                  <a:moveTo>
                    <a:pt x="57150" y="114300"/>
                  </a:moveTo>
                  <a:lnTo>
                    <a:pt x="38100" y="114300"/>
                  </a:lnTo>
                  <a:lnTo>
                    <a:pt x="38100" y="95250"/>
                  </a:lnTo>
                  <a:lnTo>
                    <a:pt x="57150" y="95250"/>
                  </a:lnTo>
                  <a:lnTo>
                    <a:pt x="57150" y="114300"/>
                  </a:lnTo>
                  <a:close/>
                  <a:moveTo>
                    <a:pt x="57150" y="85725"/>
                  </a:moveTo>
                  <a:lnTo>
                    <a:pt x="38100" y="85725"/>
                  </a:lnTo>
                  <a:lnTo>
                    <a:pt x="38100" y="66675"/>
                  </a:lnTo>
                  <a:lnTo>
                    <a:pt x="57150" y="66675"/>
                  </a:lnTo>
                  <a:lnTo>
                    <a:pt x="57150" y="85725"/>
                  </a:lnTo>
                  <a:close/>
                  <a:moveTo>
                    <a:pt x="57150" y="57150"/>
                  </a:moveTo>
                  <a:lnTo>
                    <a:pt x="38100" y="57150"/>
                  </a:lnTo>
                  <a:lnTo>
                    <a:pt x="38100" y="38100"/>
                  </a:lnTo>
                  <a:lnTo>
                    <a:pt x="57150" y="38100"/>
                  </a:lnTo>
                  <a:lnTo>
                    <a:pt x="57150" y="57150"/>
                  </a:lnTo>
                  <a:close/>
                  <a:moveTo>
                    <a:pt x="123825" y="114300"/>
                  </a:moveTo>
                  <a:lnTo>
                    <a:pt x="76200" y="114300"/>
                  </a:lnTo>
                  <a:lnTo>
                    <a:pt x="76200" y="95250"/>
                  </a:lnTo>
                  <a:lnTo>
                    <a:pt x="123825" y="95250"/>
                  </a:lnTo>
                  <a:lnTo>
                    <a:pt x="123825" y="114300"/>
                  </a:lnTo>
                  <a:close/>
                  <a:moveTo>
                    <a:pt x="152400" y="85725"/>
                  </a:moveTo>
                  <a:lnTo>
                    <a:pt x="76200" y="85725"/>
                  </a:lnTo>
                  <a:lnTo>
                    <a:pt x="76200" y="66675"/>
                  </a:lnTo>
                  <a:lnTo>
                    <a:pt x="152400" y="66675"/>
                  </a:lnTo>
                  <a:lnTo>
                    <a:pt x="152400" y="85725"/>
                  </a:lnTo>
                  <a:close/>
                  <a:moveTo>
                    <a:pt x="152400" y="57150"/>
                  </a:moveTo>
                  <a:lnTo>
                    <a:pt x="76200" y="57150"/>
                  </a:lnTo>
                  <a:lnTo>
                    <a:pt x="76200" y="38100"/>
                  </a:lnTo>
                  <a:lnTo>
                    <a:pt x="152400" y="38100"/>
                  </a:lnTo>
                  <a:lnTo>
                    <a:pt x="152400" y="571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97" name="文本框 96"/>
            <p:cNvSpPr txBox="1"/>
            <p:nvPr/>
          </p:nvSpPr>
          <p:spPr>
            <a:xfrm>
              <a:off x="8445558" y="3226674"/>
              <a:ext cx="5026451" cy="738664"/>
            </a:xfrm>
            <a:prstGeom prst="rect">
              <a:avLst/>
            </a:prstGeom>
            <a:noFill/>
          </p:spPr>
          <p:txBody>
            <a:bodyPr wrap="square" rtlCol="0">
              <a:spAutoFit/>
            </a:bodyPr>
            <a:lstStyle/>
            <a:p>
              <a:r>
                <a:rPr lang="en-US" altLang="zh-CN" sz="1400" b="1" dirty="0">
                  <a:solidFill>
                    <a:schemeClr val="bg1"/>
                  </a:solidFill>
                </a:rPr>
                <a:t>The RCR function must be enabled on the inverter screen</a:t>
              </a:r>
              <a:r>
                <a:rPr lang="zh-CN" altLang="en-US" sz="1400" b="1" dirty="0">
                  <a:solidFill>
                    <a:schemeClr val="bg1"/>
                  </a:solidFill>
                </a:rPr>
                <a:t> </a:t>
              </a:r>
              <a:r>
                <a:rPr lang="en-US" altLang="zh-CN" sz="1400" b="1" dirty="0">
                  <a:solidFill>
                    <a:schemeClr val="bg1"/>
                  </a:solidFill>
                </a:rPr>
                <a:t>or the App. If the Ripple Control Receiver is not connected or the RCR function is not enabled, the inverter will fail to output. </a:t>
              </a:r>
              <a:endParaRPr lang="en-US" altLang="zh-CN" sz="1400" b="1" dirty="0">
                <a:solidFill>
                  <a:schemeClr val="bg1"/>
                </a:solidFill>
              </a:endParaRPr>
            </a:p>
          </p:txBody>
        </p:sp>
      </p:grpSp>
      <p:grpSp>
        <p:nvGrpSpPr>
          <p:cNvPr id="98" name="组合 97"/>
          <p:cNvGrpSpPr/>
          <p:nvPr/>
        </p:nvGrpSpPr>
        <p:grpSpPr>
          <a:xfrm>
            <a:off x="5723961" y="5391543"/>
            <a:ext cx="5788983" cy="523220"/>
            <a:chOff x="8149456" y="3336410"/>
            <a:chExt cx="5788983" cy="523220"/>
          </a:xfrm>
        </p:grpSpPr>
        <p:sp>
          <p:nvSpPr>
            <p:cNvPr id="99" name="图形 224"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8149456" y="3458525"/>
              <a:ext cx="296102" cy="296102"/>
            </a:xfrm>
            <a:custGeom>
              <a:avLst/>
              <a:gdLst>
                <a:gd name="connsiteX0" fmla="*/ 171450 w 190500"/>
                <a:gd name="connsiteY0" fmla="*/ 0 h 190500"/>
                <a:gd name="connsiteX1" fmla="*/ 19050 w 190500"/>
                <a:gd name="connsiteY1" fmla="*/ 0 h 190500"/>
                <a:gd name="connsiteX2" fmla="*/ 95 w 190500"/>
                <a:gd name="connsiteY2" fmla="*/ 19050 h 190500"/>
                <a:gd name="connsiteX3" fmla="*/ 0 w 190500"/>
                <a:gd name="connsiteY3" fmla="*/ 190500 h 190500"/>
                <a:gd name="connsiteX4" fmla="*/ 38100 w 190500"/>
                <a:gd name="connsiteY4" fmla="*/ 152400 h 190500"/>
                <a:gd name="connsiteX5" fmla="*/ 171450 w 190500"/>
                <a:gd name="connsiteY5" fmla="*/ 152400 h 190500"/>
                <a:gd name="connsiteX6" fmla="*/ 190500 w 190500"/>
                <a:gd name="connsiteY6" fmla="*/ 133350 h 190500"/>
                <a:gd name="connsiteX7" fmla="*/ 190500 w 190500"/>
                <a:gd name="connsiteY7" fmla="*/ 19050 h 190500"/>
                <a:gd name="connsiteX8" fmla="*/ 171450 w 190500"/>
                <a:gd name="connsiteY8" fmla="*/ 0 h 190500"/>
                <a:gd name="connsiteX9" fmla="*/ 57150 w 190500"/>
                <a:gd name="connsiteY9" fmla="*/ 114300 h 190500"/>
                <a:gd name="connsiteX10" fmla="*/ 38100 w 190500"/>
                <a:gd name="connsiteY10" fmla="*/ 114300 h 190500"/>
                <a:gd name="connsiteX11" fmla="*/ 38100 w 190500"/>
                <a:gd name="connsiteY11" fmla="*/ 95250 h 190500"/>
                <a:gd name="connsiteX12" fmla="*/ 57150 w 190500"/>
                <a:gd name="connsiteY12" fmla="*/ 95250 h 190500"/>
                <a:gd name="connsiteX13" fmla="*/ 57150 w 190500"/>
                <a:gd name="connsiteY13" fmla="*/ 114300 h 190500"/>
                <a:gd name="connsiteX14" fmla="*/ 57150 w 190500"/>
                <a:gd name="connsiteY14" fmla="*/ 85725 h 190500"/>
                <a:gd name="connsiteX15" fmla="*/ 38100 w 190500"/>
                <a:gd name="connsiteY15" fmla="*/ 85725 h 190500"/>
                <a:gd name="connsiteX16" fmla="*/ 38100 w 190500"/>
                <a:gd name="connsiteY16" fmla="*/ 66675 h 190500"/>
                <a:gd name="connsiteX17" fmla="*/ 57150 w 190500"/>
                <a:gd name="connsiteY17" fmla="*/ 66675 h 190500"/>
                <a:gd name="connsiteX18" fmla="*/ 57150 w 190500"/>
                <a:gd name="connsiteY18" fmla="*/ 85725 h 190500"/>
                <a:gd name="connsiteX19" fmla="*/ 57150 w 190500"/>
                <a:gd name="connsiteY19" fmla="*/ 57150 h 190500"/>
                <a:gd name="connsiteX20" fmla="*/ 38100 w 190500"/>
                <a:gd name="connsiteY20" fmla="*/ 57150 h 190500"/>
                <a:gd name="connsiteX21" fmla="*/ 38100 w 190500"/>
                <a:gd name="connsiteY21" fmla="*/ 38100 h 190500"/>
                <a:gd name="connsiteX22" fmla="*/ 57150 w 190500"/>
                <a:gd name="connsiteY22" fmla="*/ 38100 h 190500"/>
                <a:gd name="connsiteX23" fmla="*/ 57150 w 190500"/>
                <a:gd name="connsiteY23" fmla="*/ 57150 h 190500"/>
                <a:gd name="connsiteX24" fmla="*/ 123825 w 190500"/>
                <a:gd name="connsiteY24" fmla="*/ 114300 h 190500"/>
                <a:gd name="connsiteX25" fmla="*/ 76200 w 190500"/>
                <a:gd name="connsiteY25" fmla="*/ 114300 h 190500"/>
                <a:gd name="connsiteX26" fmla="*/ 76200 w 190500"/>
                <a:gd name="connsiteY26" fmla="*/ 95250 h 190500"/>
                <a:gd name="connsiteX27" fmla="*/ 123825 w 190500"/>
                <a:gd name="connsiteY27" fmla="*/ 95250 h 190500"/>
                <a:gd name="connsiteX28" fmla="*/ 123825 w 190500"/>
                <a:gd name="connsiteY28" fmla="*/ 114300 h 190500"/>
                <a:gd name="connsiteX29" fmla="*/ 152400 w 190500"/>
                <a:gd name="connsiteY29" fmla="*/ 85725 h 190500"/>
                <a:gd name="connsiteX30" fmla="*/ 76200 w 190500"/>
                <a:gd name="connsiteY30" fmla="*/ 85725 h 190500"/>
                <a:gd name="connsiteX31" fmla="*/ 76200 w 190500"/>
                <a:gd name="connsiteY31" fmla="*/ 66675 h 190500"/>
                <a:gd name="connsiteX32" fmla="*/ 152400 w 190500"/>
                <a:gd name="connsiteY32" fmla="*/ 66675 h 190500"/>
                <a:gd name="connsiteX33" fmla="*/ 152400 w 190500"/>
                <a:gd name="connsiteY33" fmla="*/ 85725 h 190500"/>
                <a:gd name="connsiteX34" fmla="*/ 152400 w 190500"/>
                <a:gd name="connsiteY34" fmla="*/ 57150 h 190500"/>
                <a:gd name="connsiteX35" fmla="*/ 76200 w 190500"/>
                <a:gd name="connsiteY35" fmla="*/ 57150 h 190500"/>
                <a:gd name="connsiteX36" fmla="*/ 76200 w 190500"/>
                <a:gd name="connsiteY36" fmla="*/ 38100 h 190500"/>
                <a:gd name="connsiteX37" fmla="*/ 152400 w 190500"/>
                <a:gd name="connsiteY37" fmla="*/ 38100 h 190500"/>
                <a:gd name="connsiteX38" fmla="*/ 152400 w 190500"/>
                <a:gd name="connsiteY38"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 h="190500">
                  <a:moveTo>
                    <a:pt x="171450" y="0"/>
                  </a:moveTo>
                  <a:lnTo>
                    <a:pt x="19050" y="0"/>
                  </a:lnTo>
                  <a:cubicBezTo>
                    <a:pt x="8573" y="0"/>
                    <a:pt x="95" y="8573"/>
                    <a:pt x="95" y="19050"/>
                  </a:cubicBezTo>
                  <a:lnTo>
                    <a:pt x="0" y="190500"/>
                  </a:lnTo>
                  <a:lnTo>
                    <a:pt x="38100" y="152400"/>
                  </a:lnTo>
                  <a:lnTo>
                    <a:pt x="171450" y="152400"/>
                  </a:lnTo>
                  <a:cubicBezTo>
                    <a:pt x="181928" y="152400"/>
                    <a:pt x="190500" y="143828"/>
                    <a:pt x="190500" y="133350"/>
                  </a:cubicBezTo>
                  <a:lnTo>
                    <a:pt x="190500" y="19050"/>
                  </a:lnTo>
                  <a:cubicBezTo>
                    <a:pt x="190500" y="8573"/>
                    <a:pt x="181928" y="0"/>
                    <a:pt x="171450" y="0"/>
                  </a:cubicBezTo>
                  <a:close/>
                  <a:moveTo>
                    <a:pt x="57150" y="114300"/>
                  </a:moveTo>
                  <a:lnTo>
                    <a:pt x="38100" y="114300"/>
                  </a:lnTo>
                  <a:lnTo>
                    <a:pt x="38100" y="95250"/>
                  </a:lnTo>
                  <a:lnTo>
                    <a:pt x="57150" y="95250"/>
                  </a:lnTo>
                  <a:lnTo>
                    <a:pt x="57150" y="114300"/>
                  </a:lnTo>
                  <a:close/>
                  <a:moveTo>
                    <a:pt x="57150" y="85725"/>
                  </a:moveTo>
                  <a:lnTo>
                    <a:pt x="38100" y="85725"/>
                  </a:lnTo>
                  <a:lnTo>
                    <a:pt x="38100" y="66675"/>
                  </a:lnTo>
                  <a:lnTo>
                    <a:pt x="57150" y="66675"/>
                  </a:lnTo>
                  <a:lnTo>
                    <a:pt x="57150" y="85725"/>
                  </a:lnTo>
                  <a:close/>
                  <a:moveTo>
                    <a:pt x="57150" y="57150"/>
                  </a:moveTo>
                  <a:lnTo>
                    <a:pt x="38100" y="57150"/>
                  </a:lnTo>
                  <a:lnTo>
                    <a:pt x="38100" y="38100"/>
                  </a:lnTo>
                  <a:lnTo>
                    <a:pt x="57150" y="38100"/>
                  </a:lnTo>
                  <a:lnTo>
                    <a:pt x="57150" y="57150"/>
                  </a:lnTo>
                  <a:close/>
                  <a:moveTo>
                    <a:pt x="123825" y="114300"/>
                  </a:moveTo>
                  <a:lnTo>
                    <a:pt x="76200" y="114300"/>
                  </a:lnTo>
                  <a:lnTo>
                    <a:pt x="76200" y="95250"/>
                  </a:lnTo>
                  <a:lnTo>
                    <a:pt x="123825" y="95250"/>
                  </a:lnTo>
                  <a:lnTo>
                    <a:pt x="123825" y="114300"/>
                  </a:lnTo>
                  <a:close/>
                  <a:moveTo>
                    <a:pt x="152400" y="85725"/>
                  </a:moveTo>
                  <a:lnTo>
                    <a:pt x="76200" y="85725"/>
                  </a:lnTo>
                  <a:lnTo>
                    <a:pt x="76200" y="66675"/>
                  </a:lnTo>
                  <a:lnTo>
                    <a:pt x="152400" y="66675"/>
                  </a:lnTo>
                  <a:lnTo>
                    <a:pt x="152400" y="85725"/>
                  </a:lnTo>
                  <a:close/>
                  <a:moveTo>
                    <a:pt x="152400" y="57150"/>
                  </a:moveTo>
                  <a:lnTo>
                    <a:pt x="76200" y="57150"/>
                  </a:lnTo>
                  <a:lnTo>
                    <a:pt x="76200" y="38100"/>
                  </a:lnTo>
                  <a:lnTo>
                    <a:pt x="152400" y="38100"/>
                  </a:lnTo>
                  <a:lnTo>
                    <a:pt x="152400" y="571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0" name="文本框 99"/>
            <p:cNvSpPr txBox="1"/>
            <p:nvPr/>
          </p:nvSpPr>
          <p:spPr>
            <a:xfrm>
              <a:off x="8464205" y="3336410"/>
              <a:ext cx="5474234" cy="523220"/>
            </a:xfrm>
            <a:prstGeom prst="rect">
              <a:avLst/>
            </a:prstGeom>
            <a:noFill/>
          </p:spPr>
          <p:txBody>
            <a:bodyPr wrap="square" rtlCol="0">
              <a:spAutoFit/>
            </a:bodyPr>
            <a:lstStyle/>
            <a:p>
              <a:r>
                <a:rPr lang="en-US" altLang="zh-CN" sz="1400" b="1" dirty="0">
                  <a:solidFill>
                    <a:schemeClr val="bg1"/>
                  </a:solidFill>
                </a:rPr>
                <a:t>Only the master inverter needs to connect to the</a:t>
              </a:r>
              <a:r>
                <a:rPr lang="zh-CN" altLang="en-US" sz="1400" b="1" dirty="0">
                  <a:solidFill>
                    <a:schemeClr val="bg1"/>
                  </a:solidFill>
                </a:rPr>
                <a:t>  </a:t>
              </a:r>
              <a:r>
                <a:rPr lang="en-US" altLang="zh-CN" sz="1400" b="1" dirty="0">
                  <a:solidFill>
                    <a:schemeClr val="bg1"/>
                  </a:solidFill>
                </a:rPr>
                <a:t>Ripple Control Receiver in a parallel system.</a:t>
              </a:r>
              <a:endParaRPr lang="en-US" altLang="zh-CN" sz="1400" b="1" dirty="0">
                <a:solidFill>
                  <a:schemeClr val="bg1"/>
                </a:solidFill>
              </a:endParaRPr>
            </a:p>
          </p:txBody>
        </p:sp>
      </p:grpSp>
      <p:sp>
        <p:nvSpPr>
          <p:cNvPr id="68" name="文本框 67"/>
          <p:cNvSpPr txBox="1"/>
          <p:nvPr/>
        </p:nvSpPr>
        <p:spPr>
          <a:xfrm>
            <a:off x="479425" y="296691"/>
            <a:ext cx="5602816" cy="523220"/>
          </a:xfrm>
          <a:prstGeom prst="rect">
            <a:avLst/>
          </a:prstGeom>
          <a:noFill/>
        </p:spPr>
        <p:txBody>
          <a:bodyPr wrap="none" rtlCol="0">
            <a:spAutoFit/>
          </a:bodyPr>
          <a:lstStyle/>
          <a:p>
            <a:r>
              <a:rPr kumimoji="1" lang="en-US" altLang="zh-CN" sz="2800" b="1" dirty="0">
                <a:solidFill>
                  <a:schemeClr val="tx1">
                    <a:lumMod val="65000"/>
                    <a:lumOff val="35000"/>
                  </a:schemeClr>
                </a:solidFill>
                <a:latin typeface="+mj-lt"/>
              </a:rPr>
              <a:t>Parallel System-RCR Connection</a:t>
            </a:r>
            <a:endParaRPr kumimoji="1" lang="zh-CN" altLang="en-US" sz="2800" b="1" dirty="0">
              <a:solidFill>
                <a:schemeClr val="tx1">
                  <a:lumMod val="65000"/>
                  <a:lumOff val="35000"/>
                </a:schemeClr>
              </a:solidFill>
              <a:latin typeface="+mj-lt"/>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COMMONDATA" val="eyJoZGlkIjoiMGUxYjBiMWM5ZWFkNTgzNGFiZDU4ZDk4ZmY5ZmEzNDcifQ=="/>
</p:tagLst>
</file>

<file path=ppt/theme/theme1.xml><?xml version="1.0" encoding="utf-8"?>
<a:theme xmlns:a="http://schemas.openxmlformats.org/drawingml/2006/main" name="1_Office 主题​​">
  <a:themeElements>
    <a:clrScheme name="Solinteg">
      <a:dk1>
        <a:sysClr val="windowText" lastClr="000000"/>
      </a:dk1>
      <a:lt1>
        <a:sysClr val="window" lastClr="FFFFFF"/>
      </a:lt1>
      <a:dk2>
        <a:srgbClr val="191331"/>
      </a:dk2>
      <a:lt2>
        <a:srgbClr val="B294BF"/>
      </a:lt2>
      <a:accent1>
        <a:srgbClr val="EF625F"/>
      </a:accent1>
      <a:accent2>
        <a:srgbClr val="676AAF"/>
      </a:accent2>
      <a:accent3>
        <a:srgbClr val="656CC8"/>
      </a:accent3>
      <a:accent4>
        <a:srgbClr val="9D4F82"/>
      </a:accent4>
      <a:accent5>
        <a:srgbClr val="5E6DEC"/>
      </a:accent5>
      <a:accent6>
        <a:srgbClr val="704CA5"/>
      </a:accent6>
      <a:hlink>
        <a:srgbClr val="0563C1"/>
      </a:hlink>
      <a:folHlink>
        <a:srgbClr val="954F72"/>
      </a:folHlink>
    </a:clrScheme>
    <a:fontScheme name="HarmonyOS">
      <a:majorFont>
        <a:latin typeface="HarmonyOS Sans Medium"/>
        <a:ea typeface="HarmonyOS Sans SC Medium"/>
        <a:cs typeface=""/>
      </a:majorFont>
      <a:minorFont>
        <a:latin typeface="HarmonyOS Sans"/>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93C4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Solinteg">
      <a:dk1>
        <a:sysClr val="windowText" lastClr="000000"/>
      </a:dk1>
      <a:lt1>
        <a:sysClr val="window" lastClr="FFFFFF"/>
      </a:lt1>
      <a:dk2>
        <a:srgbClr val="191331"/>
      </a:dk2>
      <a:lt2>
        <a:srgbClr val="B294BF"/>
      </a:lt2>
      <a:accent1>
        <a:srgbClr val="EF625F"/>
      </a:accent1>
      <a:accent2>
        <a:srgbClr val="676AAF"/>
      </a:accent2>
      <a:accent3>
        <a:srgbClr val="656CC8"/>
      </a:accent3>
      <a:accent4>
        <a:srgbClr val="9D4F82"/>
      </a:accent4>
      <a:accent5>
        <a:srgbClr val="5E6DEC"/>
      </a:accent5>
      <a:accent6>
        <a:srgbClr val="704CA5"/>
      </a:accent6>
      <a:hlink>
        <a:srgbClr val="0563C1"/>
      </a:hlink>
      <a:folHlink>
        <a:srgbClr val="954F72"/>
      </a:folHlink>
    </a:clrScheme>
    <a:fontScheme name="HarmonyOS">
      <a:majorFont>
        <a:latin typeface="HarmonyOS Sans Medium"/>
        <a:ea typeface="HarmonyOS Sans SC Medium"/>
        <a:cs typeface=""/>
      </a:majorFont>
      <a:minorFont>
        <a:latin typeface="HarmonyOS Sans"/>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85750" indent="-285750" algn="l">
          <a:buFont typeface="Wingdings" panose="05000000000000000000" pitchFamily="2" charset="2"/>
          <a:buChar char="l"/>
          <a:defRPr kumimoji="1"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7376</Words>
  <Application>WPS 演示</Application>
  <PresentationFormat>宽屏</PresentationFormat>
  <Paragraphs>323</Paragraphs>
  <Slides>19</Slides>
  <Notes>12</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19</vt:i4>
      </vt:variant>
    </vt:vector>
  </HeadingPairs>
  <TitlesOfParts>
    <vt:vector size="39" baseType="lpstr">
      <vt:lpstr>Arial</vt:lpstr>
      <vt:lpstr>宋体</vt:lpstr>
      <vt:lpstr>Wingdings</vt:lpstr>
      <vt:lpstr>HarmonyOS Sans SC Black</vt:lpstr>
      <vt:lpstr>Calibri</vt:lpstr>
      <vt:lpstr>HarmonyOS Sans SC Light</vt:lpstr>
      <vt:lpstr>等线</vt:lpstr>
      <vt:lpstr>Times New Roman</vt:lpstr>
      <vt:lpstr>Trebuchet MS</vt:lpstr>
      <vt:lpstr>HarmonyOS Sans SC Medium</vt:lpstr>
      <vt:lpstr>HarmonyOS Sans Black</vt:lpstr>
      <vt:lpstr>HarmonyOS Sans Light</vt:lpstr>
      <vt:lpstr>微软雅黑</vt:lpstr>
      <vt:lpstr>Arial Unicode MS</vt:lpstr>
      <vt:lpstr>HarmonyOS Sans Medium</vt:lpstr>
      <vt:lpstr>HarmonyOS Sans SC</vt:lpstr>
      <vt:lpstr>HarmonyOS Sans</vt:lpstr>
      <vt:lpstr>1_Office 主题​​</vt:lpstr>
      <vt:lpstr>Office Theme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43954</dc:creator>
  <cp:lastModifiedBy>黄星宇</cp:lastModifiedBy>
  <cp:revision>995</cp:revision>
  <dcterms:created xsi:type="dcterms:W3CDTF">2022-04-21T08:46:00Z</dcterms:created>
  <dcterms:modified xsi:type="dcterms:W3CDTF">2024-08-08T08:06:26Z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4020CAD3CC2F4F69AD3072C72A81297F_12</vt:lpwstr>
  </property>
</Properties>
</file>