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63" r:id="rId3"/>
    <p:sldId id="264" r:id="rId4"/>
    <p:sldId id="350" r:id="rId6"/>
    <p:sldId id="324" r:id="rId7"/>
    <p:sldId id="335" r:id="rId8"/>
    <p:sldId id="329" r:id="rId9"/>
    <p:sldId id="347" r:id="rId10"/>
    <p:sldId id="342" r:id="rId11"/>
    <p:sldId id="290" r:id="rId12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 userDrawn="1">
          <p15:clr>
            <a:srgbClr val="A4A3A4"/>
          </p15:clr>
        </p15:guide>
        <p15:guide id="2" pos="3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89D3"/>
    <a:srgbClr val="FFE3BB"/>
    <a:srgbClr val="F9CFC6"/>
    <a:srgbClr val="BFD5F5"/>
    <a:srgbClr val="CFF474"/>
    <a:srgbClr val="FFFFFF"/>
    <a:srgbClr val="FFC000"/>
    <a:srgbClr val="EC5F74"/>
    <a:srgbClr val="A7CD28"/>
    <a:srgbClr val="8DE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4633"/>
  </p:normalViewPr>
  <p:slideViewPr>
    <p:cSldViewPr snapToGrid="0" showGuides="1">
      <p:cViewPr varScale="1">
        <p:scale>
          <a:sx n="86" d="100"/>
          <a:sy n="86" d="100"/>
        </p:scale>
        <p:origin x="960" y="192"/>
      </p:cViewPr>
      <p:guideLst>
        <p:guide orient="horz" pos="2155"/>
        <p:guide pos="385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gs" Target="tags/tag334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DDB56-A70F-AB4E-B9AB-25C296D4BB4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AFA4D-9AD4-0941-A9A2-4369713DBBD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创新型去中心化解决方案</a:t>
            </a:r>
            <a:endParaRPr lang="zh-CN" altLang="en-US" dirty="0"/>
          </a:p>
          <a:p>
            <a:r>
              <a:rPr lang="zh-CN" altLang="en-US" dirty="0"/>
              <a:t>传统的工商业方案：并离网逆变器</a:t>
            </a:r>
            <a:r>
              <a:rPr lang="en-US" altLang="zh-CN" dirty="0"/>
              <a:t>+</a:t>
            </a:r>
            <a:r>
              <a:rPr lang="zh-CN" altLang="en-US" dirty="0"/>
              <a:t>并离网切换柜</a:t>
            </a:r>
            <a:r>
              <a:rPr lang="en-US" altLang="zh-CN" dirty="0"/>
              <a:t>+PCS+EMS</a:t>
            </a:r>
            <a:r>
              <a:rPr lang="zh-CN" altLang="en-US" dirty="0"/>
              <a:t>；</a:t>
            </a:r>
            <a:endParaRPr lang="zh-CN" altLang="en-US" dirty="0"/>
          </a:p>
          <a:p>
            <a:r>
              <a:rPr lang="zh-CN" altLang="en-US" dirty="0"/>
              <a:t>旧：受限多   防护等级低，仅能室外安装并须加装防护设施；复杂性   系统设备多安装运维复杂，协同性差；不稳定   设备运维复杂，系统可靠性降低；成本高   设备多，安装、运输及运维成本高；效率低   协同性低、设备间能源损耗高，系统效率低</a:t>
            </a:r>
            <a:endParaRPr lang="zh-CN" altLang="en-US" dirty="0"/>
          </a:p>
          <a:p>
            <a:r>
              <a:rPr lang="zh-CN" altLang="en-US" dirty="0"/>
              <a:t>新：灵活化   IP65 保护等级，满足室内和室外安装要求；一体化   一体化控制器，开发协同性好，性能强；高可靠   得益于魔睿开发平台的模块化设计理念；成本低   易运输, 产品运维成本低；效率高   多电平拓扑，新一代半导体器件，系统效率高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1. </a:t>
            </a:r>
            <a:r>
              <a:rPr lang="zh-CN" altLang="en-US"/>
              <a:t>尽量讲全；</a:t>
            </a:r>
            <a:endParaRPr lang="zh-CN" altLang="en-US"/>
          </a:p>
          <a:p>
            <a:r>
              <a:rPr lang="en-US" altLang="zh-CN"/>
              <a:t>2. </a:t>
            </a:r>
            <a:r>
              <a:rPr lang="zh-CN" altLang="en-US"/>
              <a:t>自信；</a:t>
            </a:r>
            <a:endParaRPr lang="zh-CN" altLang="en-US"/>
          </a:p>
          <a:p>
            <a:r>
              <a:rPr lang="en-US" altLang="zh-CN"/>
              <a:t>3. </a:t>
            </a:r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image" Target="../media/image5.png"/><Relationship Id="rId7" Type="http://schemas.openxmlformats.org/officeDocument/2006/relationships/tags" Target="../tags/tag65.xml"/><Relationship Id="rId6" Type="http://schemas.openxmlformats.org/officeDocument/2006/relationships/image" Target="../media/image4.png"/><Relationship Id="rId5" Type="http://schemas.openxmlformats.org/officeDocument/2006/relationships/tags" Target="../tags/tag64.xml"/><Relationship Id="rId4" Type="http://schemas.openxmlformats.org/officeDocument/2006/relationships/image" Target="../media/image3.svg"/><Relationship Id="rId33" Type="http://schemas.openxmlformats.org/officeDocument/2006/relationships/slideLayout" Target="../slideLayouts/slideLayout7.xml"/><Relationship Id="rId32" Type="http://schemas.openxmlformats.org/officeDocument/2006/relationships/tags" Target="../tags/tag77.xml"/><Relationship Id="rId31" Type="http://schemas.openxmlformats.org/officeDocument/2006/relationships/image" Target="../media/image17.svg"/><Relationship Id="rId30" Type="http://schemas.openxmlformats.org/officeDocument/2006/relationships/image" Target="../media/image16.png"/><Relationship Id="rId3" Type="http://schemas.openxmlformats.org/officeDocument/2006/relationships/image" Target="../media/image2.png"/><Relationship Id="rId29" Type="http://schemas.openxmlformats.org/officeDocument/2006/relationships/tags" Target="../tags/tag76.xml"/><Relationship Id="rId28" Type="http://schemas.openxmlformats.org/officeDocument/2006/relationships/image" Target="../media/image15.svg"/><Relationship Id="rId27" Type="http://schemas.openxmlformats.org/officeDocument/2006/relationships/image" Target="../media/image14.png"/><Relationship Id="rId26" Type="http://schemas.openxmlformats.org/officeDocument/2006/relationships/tags" Target="../tags/tag75.xml"/><Relationship Id="rId25" Type="http://schemas.openxmlformats.org/officeDocument/2006/relationships/tags" Target="../tags/tag74.xml"/><Relationship Id="rId24" Type="http://schemas.openxmlformats.org/officeDocument/2006/relationships/tags" Target="../tags/tag73.xml"/><Relationship Id="rId23" Type="http://schemas.openxmlformats.org/officeDocument/2006/relationships/tags" Target="../tags/tag72.xml"/><Relationship Id="rId22" Type="http://schemas.openxmlformats.org/officeDocument/2006/relationships/image" Target="../media/image13.svg"/><Relationship Id="rId21" Type="http://schemas.openxmlformats.org/officeDocument/2006/relationships/image" Target="../media/image12.png"/><Relationship Id="rId20" Type="http://schemas.openxmlformats.org/officeDocument/2006/relationships/tags" Target="../tags/tag71.xml"/><Relationship Id="rId2" Type="http://schemas.openxmlformats.org/officeDocument/2006/relationships/tags" Target="../tags/tag63.xml"/><Relationship Id="rId19" Type="http://schemas.openxmlformats.org/officeDocument/2006/relationships/image" Target="../media/image11.png"/><Relationship Id="rId18" Type="http://schemas.openxmlformats.org/officeDocument/2006/relationships/tags" Target="../tags/tag70.xml"/><Relationship Id="rId17" Type="http://schemas.openxmlformats.org/officeDocument/2006/relationships/image" Target="../media/image10.png"/><Relationship Id="rId16" Type="http://schemas.openxmlformats.org/officeDocument/2006/relationships/tags" Target="../tags/tag69.xml"/><Relationship Id="rId15" Type="http://schemas.openxmlformats.org/officeDocument/2006/relationships/image" Target="../media/image9.svg"/><Relationship Id="rId14" Type="http://schemas.openxmlformats.org/officeDocument/2006/relationships/image" Target="../media/image8.png"/><Relationship Id="rId13" Type="http://schemas.openxmlformats.org/officeDocument/2006/relationships/tags" Target="../tags/tag68.xml"/><Relationship Id="rId12" Type="http://schemas.openxmlformats.org/officeDocument/2006/relationships/image" Target="../media/image7.png"/><Relationship Id="rId11" Type="http://schemas.openxmlformats.org/officeDocument/2006/relationships/tags" Target="../tags/tag67.xml"/><Relationship Id="rId10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image" Target="../media/image15.svg"/><Relationship Id="rId7" Type="http://schemas.openxmlformats.org/officeDocument/2006/relationships/image" Target="../media/image14.png"/><Relationship Id="rId6" Type="http://schemas.openxmlformats.org/officeDocument/2006/relationships/tags" Target="../tags/tag82.xml"/><Relationship Id="rId5" Type="http://schemas.openxmlformats.org/officeDocument/2006/relationships/image" Target="../media/image4.png"/><Relationship Id="rId4" Type="http://schemas.openxmlformats.org/officeDocument/2006/relationships/tags" Target="../tags/tag81.xml"/><Relationship Id="rId36" Type="http://schemas.openxmlformats.org/officeDocument/2006/relationships/notesSlide" Target="../notesSlides/notesSlide1.xml"/><Relationship Id="rId35" Type="http://schemas.openxmlformats.org/officeDocument/2006/relationships/slideLayout" Target="../slideLayouts/slideLayout1.xml"/><Relationship Id="rId34" Type="http://schemas.openxmlformats.org/officeDocument/2006/relationships/tags" Target="../tags/tag91.xml"/><Relationship Id="rId33" Type="http://schemas.openxmlformats.org/officeDocument/2006/relationships/image" Target="../media/image23.svg"/><Relationship Id="rId32" Type="http://schemas.openxmlformats.org/officeDocument/2006/relationships/image" Target="../media/image22.png"/><Relationship Id="rId31" Type="http://schemas.openxmlformats.org/officeDocument/2006/relationships/image" Target="../media/image21.svg"/><Relationship Id="rId30" Type="http://schemas.openxmlformats.org/officeDocument/2006/relationships/image" Target="../media/image20.png"/><Relationship Id="rId3" Type="http://schemas.openxmlformats.org/officeDocument/2006/relationships/tags" Target="../tags/tag80.xml"/><Relationship Id="rId29" Type="http://schemas.openxmlformats.org/officeDocument/2006/relationships/image" Target="../media/image13.svg"/><Relationship Id="rId28" Type="http://schemas.openxmlformats.org/officeDocument/2006/relationships/image" Target="../media/image12.png"/><Relationship Id="rId27" Type="http://schemas.openxmlformats.org/officeDocument/2006/relationships/image" Target="../media/image11.png"/><Relationship Id="rId26" Type="http://schemas.openxmlformats.org/officeDocument/2006/relationships/image" Target="../media/image10.png"/><Relationship Id="rId25" Type="http://schemas.openxmlformats.org/officeDocument/2006/relationships/image" Target="../media/image9.svg"/><Relationship Id="rId24" Type="http://schemas.openxmlformats.org/officeDocument/2006/relationships/image" Target="../media/image8.png"/><Relationship Id="rId23" Type="http://schemas.openxmlformats.org/officeDocument/2006/relationships/image" Target="../media/image7.png"/><Relationship Id="rId22" Type="http://schemas.openxmlformats.org/officeDocument/2006/relationships/image" Target="../media/image6.png"/><Relationship Id="rId21" Type="http://schemas.openxmlformats.org/officeDocument/2006/relationships/image" Target="../media/image5.png"/><Relationship Id="rId20" Type="http://schemas.openxmlformats.org/officeDocument/2006/relationships/image" Target="../media/image19.svg"/><Relationship Id="rId2" Type="http://schemas.openxmlformats.org/officeDocument/2006/relationships/tags" Target="../tags/tag79.xml"/><Relationship Id="rId19" Type="http://schemas.openxmlformats.org/officeDocument/2006/relationships/image" Target="../media/image18.png"/><Relationship Id="rId18" Type="http://schemas.openxmlformats.org/officeDocument/2006/relationships/tags" Target="../tags/tag90.xml"/><Relationship Id="rId17" Type="http://schemas.openxmlformats.org/officeDocument/2006/relationships/tags" Target="../tags/tag89.xml"/><Relationship Id="rId16" Type="http://schemas.openxmlformats.org/officeDocument/2006/relationships/tags" Target="../tags/tag88.xml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image" Target="../media/image17.svg"/><Relationship Id="rId12" Type="http://schemas.openxmlformats.org/officeDocument/2006/relationships/image" Target="../media/image16.png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tags" Target="../tags/tag7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image" Target="../media/image14.png"/><Relationship Id="rId6" Type="http://schemas.openxmlformats.org/officeDocument/2006/relationships/tags" Target="../tags/tag96.xml"/><Relationship Id="rId5" Type="http://schemas.openxmlformats.org/officeDocument/2006/relationships/image" Target="../media/image4.png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9" Type="http://schemas.openxmlformats.org/officeDocument/2006/relationships/notesSlide" Target="../notesSlides/notesSlide2.xml"/><Relationship Id="rId28" Type="http://schemas.openxmlformats.org/officeDocument/2006/relationships/slideLayout" Target="../slideLayouts/slideLayout1.xml"/><Relationship Id="rId27" Type="http://schemas.openxmlformats.org/officeDocument/2006/relationships/tags" Target="../tags/tag113.xml"/><Relationship Id="rId26" Type="http://schemas.openxmlformats.org/officeDocument/2006/relationships/tags" Target="../tags/tag112.xml"/><Relationship Id="rId25" Type="http://schemas.openxmlformats.org/officeDocument/2006/relationships/tags" Target="../tags/tag111.xml"/><Relationship Id="rId24" Type="http://schemas.openxmlformats.org/officeDocument/2006/relationships/image" Target="../media/image25.png"/><Relationship Id="rId23" Type="http://schemas.openxmlformats.org/officeDocument/2006/relationships/tags" Target="../tags/tag110.xml"/><Relationship Id="rId22" Type="http://schemas.openxmlformats.org/officeDocument/2006/relationships/tags" Target="../tags/tag109.xml"/><Relationship Id="rId21" Type="http://schemas.openxmlformats.org/officeDocument/2006/relationships/tags" Target="../tags/tag108.xml"/><Relationship Id="rId20" Type="http://schemas.openxmlformats.org/officeDocument/2006/relationships/tags" Target="../tags/tag107.xml"/><Relationship Id="rId2" Type="http://schemas.openxmlformats.org/officeDocument/2006/relationships/tags" Target="../tags/tag93.xml"/><Relationship Id="rId19" Type="http://schemas.openxmlformats.org/officeDocument/2006/relationships/tags" Target="../tags/tag106.xml"/><Relationship Id="rId18" Type="http://schemas.openxmlformats.org/officeDocument/2006/relationships/tags" Target="../tags/tag105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image" Target="../media/image24.png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image" Target="../media/image16.png"/><Relationship Id="rId10" Type="http://schemas.openxmlformats.org/officeDocument/2006/relationships/tags" Target="../tags/tag99.xml"/><Relationship Id="rId1" Type="http://schemas.openxmlformats.org/officeDocument/2006/relationships/tags" Target="../tags/tag9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image" Target="../media/image25.png"/><Relationship Id="rId25" Type="http://schemas.openxmlformats.org/officeDocument/2006/relationships/notesSlide" Target="../notesSlides/notesSlide3.xml"/><Relationship Id="rId24" Type="http://schemas.openxmlformats.org/officeDocument/2006/relationships/slideLayout" Target="../slideLayouts/slideLayout1.xml"/><Relationship Id="rId23" Type="http://schemas.openxmlformats.org/officeDocument/2006/relationships/tags" Target="../tags/tag131.xml"/><Relationship Id="rId22" Type="http://schemas.openxmlformats.org/officeDocument/2006/relationships/tags" Target="../tags/tag130.xml"/><Relationship Id="rId21" Type="http://schemas.openxmlformats.org/officeDocument/2006/relationships/tags" Target="../tags/tag129.xml"/><Relationship Id="rId20" Type="http://schemas.openxmlformats.org/officeDocument/2006/relationships/image" Target="../media/image26.png"/><Relationship Id="rId2" Type="http://schemas.openxmlformats.org/officeDocument/2006/relationships/tags" Target="../tags/tag115.xml"/><Relationship Id="rId19" Type="http://schemas.openxmlformats.org/officeDocument/2006/relationships/tags" Target="../tags/tag128.xml"/><Relationship Id="rId18" Type="http://schemas.openxmlformats.org/officeDocument/2006/relationships/tags" Target="../tags/tag127.xml"/><Relationship Id="rId17" Type="http://schemas.openxmlformats.org/officeDocument/2006/relationships/tags" Target="../tags/tag126.xml"/><Relationship Id="rId16" Type="http://schemas.openxmlformats.org/officeDocument/2006/relationships/tags" Target="../tags/tag125.xml"/><Relationship Id="rId15" Type="http://schemas.openxmlformats.org/officeDocument/2006/relationships/image" Target="../media/image16.png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image" Target="../media/image14.png"/><Relationship Id="rId10" Type="http://schemas.openxmlformats.org/officeDocument/2006/relationships/tags" Target="../tags/tag121.xml"/><Relationship Id="rId1" Type="http://schemas.openxmlformats.org/officeDocument/2006/relationships/tags" Target="../tags/tag11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8" Type="http://schemas.openxmlformats.org/officeDocument/2006/relationships/notesSlide" Target="../notesSlides/notesSlide4.xml"/><Relationship Id="rId47" Type="http://schemas.openxmlformats.org/officeDocument/2006/relationships/slideLayout" Target="../slideLayouts/slideLayout1.xml"/><Relationship Id="rId46" Type="http://schemas.openxmlformats.org/officeDocument/2006/relationships/tags" Target="../tags/tag159.xml"/><Relationship Id="rId45" Type="http://schemas.openxmlformats.org/officeDocument/2006/relationships/tags" Target="../tags/tag158.xml"/><Relationship Id="rId44" Type="http://schemas.openxmlformats.org/officeDocument/2006/relationships/tags" Target="../tags/tag157.xml"/><Relationship Id="rId43" Type="http://schemas.openxmlformats.org/officeDocument/2006/relationships/image" Target="../media/image39.svg"/><Relationship Id="rId42" Type="http://schemas.openxmlformats.org/officeDocument/2006/relationships/image" Target="../media/image38.png"/><Relationship Id="rId41" Type="http://schemas.openxmlformats.org/officeDocument/2006/relationships/image" Target="../media/image37.svg"/><Relationship Id="rId40" Type="http://schemas.openxmlformats.org/officeDocument/2006/relationships/image" Target="../media/image36.png"/><Relationship Id="rId4" Type="http://schemas.openxmlformats.org/officeDocument/2006/relationships/tags" Target="../tags/tag134.xml"/><Relationship Id="rId39" Type="http://schemas.openxmlformats.org/officeDocument/2006/relationships/tags" Target="../tags/tag156.xml"/><Relationship Id="rId38" Type="http://schemas.openxmlformats.org/officeDocument/2006/relationships/tags" Target="../tags/tag155.xml"/><Relationship Id="rId37" Type="http://schemas.openxmlformats.org/officeDocument/2006/relationships/tags" Target="../tags/tag154.xml"/><Relationship Id="rId36" Type="http://schemas.openxmlformats.org/officeDocument/2006/relationships/tags" Target="../tags/tag153.xml"/><Relationship Id="rId35" Type="http://schemas.openxmlformats.org/officeDocument/2006/relationships/tags" Target="../tags/tag152.xml"/><Relationship Id="rId34" Type="http://schemas.openxmlformats.org/officeDocument/2006/relationships/image" Target="../media/image35.svg"/><Relationship Id="rId33" Type="http://schemas.openxmlformats.org/officeDocument/2006/relationships/image" Target="../media/image34.png"/><Relationship Id="rId32" Type="http://schemas.openxmlformats.org/officeDocument/2006/relationships/image" Target="../media/image33.png"/><Relationship Id="rId31" Type="http://schemas.openxmlformats.org/officeDocument/2006/relationships/image" Target="../media/image32.png"/><Relationship Id="rId30" Type="http://schemas.openxmlformats.org/officeDocument/2006/relationships/image" Target="../media/image31.png"/><Relationship Id="rId3" Type="http://schemas.openxmlformats.org/officeDocument/2006/relationships/image" Target="../media/image25.png"/><Relationship Id="rId29" Type="http://schemas.openxmlformats.org/officeDocument/2006/relationships/image" Target="../media/image30.png"/><Relationship Id="rId28" Type="http://schemas.openxmlformats.org/officeDocument/2006/relationships/image" Target="../media/image11.png"/><Relationship Id="rId27" Type="http://schemas.openxmlformats.org/officeDocument/2006/relationships/tags" Target="../tags/tag151.xml"/><Relationship Id="rId26" Type="http://schemas.openxmlformats.org/officeDocument/2006/relationships/tags" Target="../tags/tag150.xml"/><Relationship Id="rId25" Type="http://schemas.openxmlformats.org/officeDocument/2006/relationships/tags" Target="../tags/tag149.xml"/><Relationship Id="rId24" Type="http://schemas.openxmlformats.org/officeDocument/2006/relationships/tags" Target="../tags/tag148.xml"/><Relationship Id="rId23" Type="http://schemas.openxmlformats.org/officeDocument/2006/relationships/image" Target="../media/image29.png"/><Relationship Id="rId22" Type="http://schemas.openxmlformats.org/officeDocument/2006/relationships/tags" Target="../tags/tag147.xml"/><Relationship Id="rId21" Type="http://schemas.openxmlformats.org/officeDocument/2006/relationships/tags" Target="../tags/tag146.xml"/><Relationship Id="rId20" Type="http://schemas.openxmlformats.org/officeDocument/2006/relationships/image" Target="../media/image28.png"/><Relationship Id="rId2" Type="http://schemas.openxmlformats.org/officeDocument/2006/relationships/tags" Target="../tags/tag133.xml"/><Relationship Id="rId19" Type="http://schemas.openxmlformats.org/officeDocument/2006/relationships/image" Target="../media/image27.png"/><Relationship Id="rId18" Type="http://schemas.openxmlformats.org/officeDocument/2006/relationships/tags" Target="../tags/tag145.xml"/><Relationship Id="rId17" Type="http://schemas.openxmlformats.org/officeDocument/2006/relationships/tags" Target="../tags/tag144.xml"/><Relationship Id="rId16" Type="http://schemas.openxmlformats.org/officeDocument/2006/relationships/tags" Target="../tags/tag143.xml"/><Relationship Id="rId15" Type="http://schemas.openxmlformats.org/officeDocument/2006/relationships/image" Target="../media/image16.png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image" Target="../media/image14.png"/><Relationship Id="rId10" Type="http://schemas.openxmlformats.org/officeDocument/2006/relationships/tags" Target="../tags/tag139.xml"/><Relationship Id="rId1" Type="http://schemas.openxmlformats.org/officeDocument/2006/relationships/tags" Target="../tags/tag13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9" Type="http://schemas.openxmlformats.org/officeDocument/2006/relationships/notesSlide" Target="../notesSlides/notesSlide5.xml"/><Relationship Id="rId68" Type="http://schemas.openxmlformats.org/officeDocument/2006/relationships/slideLayout" Target="../slideLayouts/slideLayout1.xml"/><Relationship Id="rId67" Type="http://schemas.openxmlformats.org/officeDocument/2006/relationships/tags" Target="../tags/tag219.xml"/><Relationship Id="rId66" Type="http://schemas.openxmlformats.org/officeDocument/2006/relationships/tags" Target="../tags/tag218.xml"/><Relationship Id="rId65" Type="http://schemas.openxmlformats.org/officeDocument/2006/relationships/tags" Target="../tags/tag217.xml"/><Relationship Id="rId64" Type="http://schemas.openxmlformats.org/officeDocument/2006/relationships/tags" Target="../tags/tag216.xml"/><Relationship Id="rId63" Type="http://schemas.openxmlformats.org/officeDocument/2006/relationships/tags" Target="../tags/tag215.xml"/><Relationship Id="rId62" Type="http://schemas.openxmlformats.org/officeDocument/2006/relationships/tags" Target="../tags/tag214.xml"/><Relationship Id="rId61" Type="http://schemas.openxmlformats.org/officeDocument/2006/relationships/tags" Target="../tags/tag213.xml"/><Relationship Id="rId60" Type="http://schemas.openxmlformats.org/officeDocument/2006/relationships/tags" Target="../tags/tag212.xml"/><Relationship Id="rId6" Type="http://schemas.openxmlformats.org/officeDocument/2006/relationships/tags" Target="../tags/tag164.xml"/><Relationship Id="rId59" Type="http://schemas.openxmlformats.org/officeDocument/2006/relationships/tags" Target="../tags/tag211.xml"/><Relationship Id="rId58" Type="http://schemas.openxmlformats.org/officeDocument/2006/relationships/tags" Target="../tags/tag210.xml"/><Relationship Id="rId57" Type="http://schemas.openxmlformats.org/officeDocument/2006/relationships/tags" Target="../tags/tag209.xml"/><Relationship Id="rId56" Type="http://schemas.openxmlformats.org/officeDocument/2006/relationships/tags" Target="../tags/tag208.xml"/><Relationship Id="rId55" Type="http://schemas.openxmlformats.org/officeDocument/2006/relationships/tags" Target="../tags/tag207.xml"/><Relationship Id="rId54" Type="http://schemas.openxmlformats.org/officeDocument/2006/relationships/tags" Target="../tags/tag206.xml"/><Relationship Id="rId53" Type="http://schemas.openxmlformats.org/officeDocument/2006/relationships/tags" Target="../tags/tag205.xml"/><Relationship Id="rId52" Type="http://schemas.openxmlformats.org/officeDocument/2006/relationships/tags" Target="../tags/tag204.xml"/><Relationship Id="rId51" Type="http://schemas.openxmlformats.org/officeDocument/2006/relationships/tags" Target="../tags/tag203.xml"/><Relationship Id="rId50" Type="http://schemas.openxmlformats.org/officeDocument/2006/relationships/tags" Target="../tags/tag202.xml"/><Relationship Id="rId5" Type="http://schemas.openxmlformats.org/officeDocument/2006/relationships/tags" Target="../tags/tag163.xml"/><Relationship Id="rId49" Type="http://schemas.openxmlformats.org/officeDocument/2006/relationships/tags" Target="../tags/tag201.xml"/><Relationship Id="rId48" Type="http://schemas.openxmlformats.org/officeDocument/2006/relationships/tags" Target="../tags/tag200.xml"/><Relationship Id="rId47" Type="http://schemas.openxmlformats.org/officeDocument/2006/relationships/tags" Target="../tags/tag199.xml"/><Relationship Id="rId46" Type="http://schemas.openxmlformats.org/officeDocument/2006/relationships/tags" Target="../tags/tag198.xml"/><Relationship Id="rId45" Type="http://schemas.openxmlformats.org/officeDocument/2006/relationships/tags" Target="../tags/tag197.xml"/><Relationship Id="rId44" Type="http://schemas.openxmlformats.org/officeDocument/2006/relationships/tags" Target="../tags/tag196.xml"/><Relationship Id="rId43" Type="http://schemas.openxmlformats.org/officeDocument/2006/relationships/tags" Target="../tags/tag195.xml"/><Relationship Id="rId42" Type="http://schemas.openxmlformats.org/officeDocument/2006/relationships/tags" Target="../tags/tag194.xml"/><Relationship Id="rId41" Type="http://schemas.openxmlformats.org/officeDocument/2006/relationships/tags" Target="../tags/tag193.xml"/><Relationship Id="rId40" Type="http://schemas.openxmlformats.org/officeDocument/2006/relationships/tags" Target="../tags/tag192.xml"/><Relationship Id="rId4" Type="http://schemas.openxmlformats.org/officeDocument/2006/relationships/tags" Target="../tags/tag162.xml"/><Relationship Id="rId39" Type="http://schemas.openxmlformats.org/officeDocument/2006/relationships/tags" Target="../tags/tag191.xml"/><Relationship Id="rId38" Type="http://schemas.openxmlformats.org/officeDocument/2006/relationships/tags" Target="../tags/tag190.xml"/><Relationship Id="rId37" Type="http://schemas.openxmlformats.org/officeDocument/2006/relationships/tags" Target="../tags/tag189.xml"/><Relationship Id="rId36" Type="http://schemas.openxmlformats.org/officeDocument/2006/relationships/tags" Target="../tags/tag188.xml"/><Relationship Id="rId35" Type="http://schemas.openxmlformats.org/officeDocument/2006/relationships/tags" Target="../tags/tag187.xml"/><Relationship Id="rId34" Type="http://schemas.openxmlformats.org/officeDocument/2006/relationships/tags" Target="../tags/tag186.xml"/><Relationship Id="rId33" Type="http://schemas.openxmlformats.org/officeDocument/2006/relationships/tags" Target="../tags/tag185.xml"/><Relationship Id="rId32" Type="http://schemas.openxmlformats.org/officeDocument/2006/relationships/tags" Target="../tags/tag184.xml"/><Relationship Id="rId31" Type="http://schemas.openxmlformats.org/officeDocument/2006/relationships/tags" Target="../tags/tag183.xml"/><Relationship Id="rId30" Type="http://schemas.openxmlformats.org/officeDocument/2006/relationships/tags" Target="../tags/tag182.xml"/><Relationship Id="rId3" Type="http://schemas.openxmlformats.org/officeDocument/2006/relationships/image" Target="../media/image25.png"/><Relationship Id="rId29" Type="http://schemas.openxmlformats.org/officeDocument/2006/relationships/tags" Target="../tags/tag181.xml"/><Relationship Id="rId28" Type="http://schemas.openxmlformats.org/officeDocument/2006/relationships/tags" Target="../tags/tag180.xml"/><Relationship Id="rId27" Type="http://schemas.openxmlformats.org/officeDocument/2006/relationships/tags" Target="../tags/tag179.xml"/><Relationship Id="rId26" Type="http://schemas.openxmlformats.org/officeDocument/2006/relationships/image" Target="../media/image42.png"/><Relationship Id="rId25" Type="http://schemas.openxmlformats.org/officeDocument/2006/relationships/tags" Target="../tags/tag178.xml"/><Relationship Id="rId24" Type="http://schemas.openxmlformats.org/officeDocument/2006/relationships/tags" Target="../tags/tag177.xml"/><Relationship Id="rId23" Type="http://schemas.openxmlformats.org/officeDocument/2006/relationships/tags" Target="../tags/tag176.xml"/><Relationship Id="rId22" Type="http://schemas.openxmlformats.org/officeDocument/2006/relationships/image" Target="../media/image41.png"/><Relationship Id="rId21" Type="http://schemas.openxmlformats.org/officeDocument/2006/relationships/tags" Target="../tags/tag175.xml"/><Relationship Id="rId20" Type="http://schemas.openxmlformats.org/officeDocument/2006/relationships/tags" Target="../tags/tag174.xml"/><Relationship Id="rId2" Type="http://schemas.openxmlformats.org/officeDocument/2006/relationships/tags" Target="../tags/tag161.xml"/><Relationship Id="rId19" Type="http://schemas.openxmlformats.org/officeDocument/2006/relationships/image" Target="../media/image40.png"/><Relationship Id="rId18" Type="http://schemas.openxmlformats.org/officeDocument/2006/relationships/tags" Target="../tags/tag173.xml"/><Relationship Id="rId17" Type="http://schemas.openxmlformats.org/officeDocument/2006/relationships/tags" Target="../tags/tag172.xml"/><Relationship Id="rId16" Type="http://schemas.openxmlformats.org/officeDocument/2006/relationships/tags" Target="../tags/tag171.xml"/><Relationship Id="rId15" Type="http://schemas.openxmlformats.org/officeDocument/2006/relationships/image" Target="../media/image16.png"/><Relationship Id="rId14" Type="http://schemas.openxmlformats.org/officeDocument/2006/relationships/tags" Target="../tags/tag170.xml"/><Relationship Id="rId13" Type="http://schemas.openxmlformats.org/officeDocument/2006/relationships/tags" Target="../tags/tag169.xml"/><Relationship Id="rId12" Type="http://schemas.openxmlformats.org/officeDocument/2006/relationships/tags" Target="../tags/tag168.xml"/><Relationship Id="rId11" Type="http://schemas.openxmlformats.org/officeDocument/2006/relationships/image" Target="../media/image14.png"/><Relationship Id="rId10" Type="http://schemas.openxmlformats.org/officeDocument/2006/relationships/tags" Target="../tags/tag167.xml"/><Relationship Id="rId1" Type="http://schemas.openxmlformats.org/officeDocument/2006/relationships/tags" Target="../tags/tag16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226.xml"/><Relationship Id="rId77" Type="http://schemas.openxmlformats.org/officeDocument/2006/relationships/notesSlide" Target="../notesSlides/notesSlide6.xml"/><Relationship Id="rId76" Type="http://schemas.openxmlformats.org/officeDocument/2006/relationships/slideLayout" Target="../slideLayouts/slideLayout1.xml"/><Relationship Id="rId75" Type="http://schemas.openxmlformats.org/officeDocument/2006/relationships/tags" Target="../tags/tag287.xml"/><Relationship Id="rId74" Type="http://schemas.openxmlformats.org/officeDocument/2006/relationships/tags" Target="../tags/tag286.xml"/><Relationship Id="rId73" Type="http://schemas.openxmlformats.org/officeDocument/2006/relationships/tags" Target="../tags/tag285.xml"/><Relationship Id="rId72" Type="http://schemas.openxmlformats.org/officeDocument/2006/relationships/tags" Target="../tags/tag284.xml"/><Relationship Id="rId71" Type="http://schemas.openxmlformats.org/officeDocument/2006/relationships/tags" Target="../tags/tag283.xml"/><Relationship Id="rId70" Type="http://schemas.openxmlformats.org/officeDocument/2006/relationships/tags" Target="../tags/tag282.xml"/><Relationship Id="rId7" Type="http://schemas.openxmlformats.org/officeDocument/2006/relationships/tags" Target="../tags/tag225.xml"/><Relationship Id="rId69" Type="http://schemas.openxmlformats.org/officeDocument/2006/relationships/tags" Target="../tags/tag281.xml"/><Relationship Id="rId68" Type="http://schemas.openxmlformats.org/officeDocument/2006/relationships/tags" Target="../tags/tag280.xml"/><Relationship Id="rId67" Type="http://schemas.openxmlformats.org/officeDocument/2006/relationships/tags" Target="../tags/tag279.xml"/><Relationship Id="rId66" Type="http://schemas.openxmlformats.org/officeDocument/2006/relationships/tags" Target="../tags/tag278.xml"/><Relationship Id="rId65" Type="http://schemas.openxmlformats.org/officeDocument/2006/relationships/tags" Target="../tags/tag277.xml"/><Relationship Id="rId64" Type="http://schemas.openxmlformats.org/officeDocument/2006/relationships/tags" Target="../tags/tag276.xml"/><Relationship Id="rId63" Type="http://schemas.openxmlformats.org/officeDocument/2006/relationships/tags" Target="../tags/tag275.xml"/><Relationship Id="rId62" Type="http://schemas.openxmlformats.org/officeDocument/2006/relationships/tags" Target="../tags/tag274.xml"/><Relationship Id="rId61" Type="http://schemas.openxmlformats.org/officeDocument/2006/relationships/tags" Target="../tags/tag273.xml"/><Relationship Id="rId60" Type="http://schemas.openxmlformats.org/officeDocument/2006/relationships/tags" Target="../tags/tag272.xml"/><Relationship Id="rId6" Type="http://schemas.openxmlformats.org/officeDocument/2006/relationships/tags" Target="../tags/tag224.xml"/><Relationship Id="rId59" Type="http://schemas.openxmlformats.org/officeDocument/2006/relationships/tags" Target="../tags/tag271.xml"/><Relationship Id="rId58" Type="http://schemas.openxmlformats.org/officeDocument/2006/relationships/tags" Target="../tags/tag270.xml"/><Relationship Id="rId57" Type="http://schemas.openxmlformats.org/officeDocument/2006/relationships/tags" Target="../tags/tag269.xml"/><Relationship Id="rId56" Type="http://schemas.openxmlformats.org/officeDocument/2006/relationships/tags" Target="../tags/tag268.xml"/><Relationship Id="rId55" Type="http://schemas.openxmlformats.org/officeDocument/2006/relationships/tags" Target="../tags/tag267.xml"/><Relationship Id="rId54" Type="http://schemas.openxmlformats.org/officeDocument/2006/relationships/tags" Target="../tags/tag266.xml"/><Relationship Id="rId53" Type="http://schemas.openxmlformats.org/officeDocument/2006/relationships/tags" Target="../tags/tag265.xml"/><Relationship Id="rId52" Type="http://schemas.openxmlformats.org/officeDocument/2006/relationships/tags" Target="../tags/tag264.xml"/><Relationship Id="rId51" Type="http://schemas.openxmlformats.org/officeDocument/2006/relationships/tags" Target="../tags/tag263.xml"/><Relationship Id="rId50" Type="http://schemas.openxmlformats.org/officeDocument/2006/relationships/tags" Target="../tags/tag262.xml"/><Relationship Id="rId5" Type="http://schemas.openxmlformats.org/officeDocument/2006/relationships/tags" Target="../tags/tag223.xml"/><Relationship Id="rId49" Type="http://schemas.openxmlformats.org/officeDocument/2006/relationships/tags" Target="../tags/tag261.xml"/><Relationship Id="rId48" Type="http://schemas.openxmlformats.org/officeDocument/2006/relationships/tags" Target="../tags/tag260.xml"/><Relationship Id="rId47" Type="http://schemas.openxmlformats.org/officeDocument/2006/relationships/tags" Target="../tags/tag259.xml"/><Relationship Id="rId46" Type="http://schemas.openxmlformats.org/officeDocument/2006/relationships/tags" Target="../tags/tag258.xml"/><Relationship Id="rId45" Type="http://schemas.openxmlformats.org/officeDocument/2006/relationships/tags" Target="../tags/tag257.xml"/><Relationship Id="rId44" Type="http://schemas.openxmlformats.org/officeDocument/2006/relationships/tags" Target="../tags/tag256.xml"/><Relationship Id="rId43" Type="http://schemas.openxmlformats.org/officeDocument/2006/relationships/tags" Target="../tags/tag255.xml"/><Relationship Id="rId42" Type="http://schemas.openxmlformats.org/officeDocument/2006/relationships/tags" Target="../tags/tag254.xml"/><Relationship Id="rId41" Type="http://schemas.openxmlformats.org/officeDocument/2006/relationships/tags" Target="../tags/tag253.xml"/><Relationship Id="rId40" Type="http://schemas.openxmlformats.org/officeDocument/2006/relationships/tags" Target="../tags/tag252.xml"/><Relationship Id="rId4" Type="http://schemas.openxmlformats.org/officeDocument/2006/relationships/tags" Target="../tags/tag222.xml"/><Relationship Id="rId39" Type="http://schemas.openxmlformats.org/officeDocument/2006/relationships/tags" Target="../tags/tag251.xml"/><Relationship Id="rId38" Type="http://schemas.openxmlformats.org/officeDocument/2006/relationships/tags" Target="../tags/tag250.xml"/><Relationship Id="rId37" Type="http://schemas.openxmlformats.org/officeDocument/2006/relationships/tags" Target="../tags/tag249.xml"/><Relationship Id="rId36" Type="http://schemas.openxmlformats.org/officeDocument/2006/relationships/tags" Target="../tags/tag248.xml"/><Relationship Id="rId35" Type="http://schemas.openxmlformats.org/officeDocument/2006/relationships/tags" Target="../tags/tag247.xml"/><Relationship Id="rId34" Type="http://schemas.openxmlformats.org/officeDocument/2006/relationships/tags" Target="../tags/tag246.xml"/><Relationship Id="rId33" Type="http://schemas.openxmlformats.org/officeDocument/2006/relationships/tags" Target="../tags/tag245.xml"/><Relationship Id="rId32" Type="http://schemas.openxmlformats.org/officeDocument/2006/relationships/tags" Target="../tags/tag244.xml"/><Relationship Id="rId31" Type="http://schemas.openxmlformats.org/officeDocument/2006/relationships/tags" Target="../tags/tag243.xml"/><Relationship Id="rId30" Type="http://schemas.openxmlformats.org/officeDocument/2006/relationships/tags" Target="../tags/tag242.xml"/><Relationship Id="rId3" Type="http://schemas.openxmlformats.org/officeDocument/2006/relationships/image" Target="../media/image25.png"/><Relationship Id="rId29" Type="http://schemas.openxmlformats.org/officeDocument/2006/relationships/tags" Target="../tags/tag241.xml"/><Relationship Id="rId28" Type="http://schemas.openxmlformats.org/officeDocument/2006/relationships/tags" Target="../tags/tag240.xml"/><Relationship Id="rId27" Type="http://schemas.openxmlformats.org/officeDocument/2006/relationships/image" Target="../media/image42.png"/><Relationship Id="rId26" Type="http://schemas.openxmlformats.org/officeDocument/2006/relationships/tags" Target="../tags/tag239.xml"/><Relationship Id="rId25" Type="http://schemas.openxmlformats.org/officeDocument/2006/relationships/tags" Target="../tags/tag238.xml"/><Relationship Id="rId24" Type="http://schemas.openxmlformats.org/officeDocument/2006/relationships/tags" Target="../tags/tag237.xml"/><Relationship Id="rId23" Type="http://schemas.openxmlformats.org/officeDocument/2006/relationships/tags" Target="../tags/tag236.xml"/><Relationship Id="rId22" Type="http://schemas.openxmlformats.org/officeDocument/2006/relationships/image" Target="../media/image41.png"/><Relationship Id="rId21" Type="http://schemas.openxmlformats.org/officeDocument/2006/relationships/tags" Target="../tags/tag235.xml"/><Relationship Id="rId20" Type="http://schemas.openxmlformats.org/officeDocument/2006/relationships/tags" Target="../tags/tag234.xml"/><Relationship Id="rId2" Type="http://schemas.openxmlformats.org/officeDocument/2006/relationships/tags" Target="../tags/tag221.xml"/><Relationship Id="rId19" Type="http://schemas.openxmlformats.org/officeDocument/2006/relationships/image" Target="../media/image43.png"/><Relationship Id="rId18" Type="http://schemas.openxmlformats.org/officeDocument/2006/relationships/tags" Target="../tags/tag233.xml"/><Relationship Id="rId17" Type="http://schemas.openxmlformats.org/officeDocument/2006/relationships/tags" Target="../tags/tag232.xml"/><Relationship Id="rId16" Type="http://schemas.openxmlformats.org/officeDocument/2006/relationships/tags" Target="../tags/tag231.xml"/><Relationship Id="rId15" Type="http://schemas.openxmlformats.org/officeDocument/2006/relationships/image" Target="../media/image16.png"/><Relationship Id="rId14" Type="http://schemas.openxmlformats.org/officeDocument/2006/relationships/tags" Target="../tags/tag230.xml"/><Relationship Id="rId13" Type="http://schemas.openxmlformats.org/officeDocument/2006/relationships/tags" Target="../tags/tag229.xml"/><Relationship Id="rId12" Type="http://schemas.openxmlformats.org/officeDocument/2006/relationships/tags" Target="../tags/tag228.xml"/><Relationship Id="rId11" Type="http://schemas.openxmlformats.org/officeDocument/2006/relationships/image" Target="../media/image14.png"/><Relationship Id="rId10" Type="http://schemas.openxmlformats.org/officeDocument/2006/relationships/tags" Target="../tags/tag227.xml"/><Relationship Id="rId1" Type="http://schemas.openxmlformats.org/officeDocument/2006/relationships/tags" Target="../tags/tag22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8" Type="http://schemas.openxmlformats.org/officeDocument/2006/relationships/notesSlide" Target="../notesSlides/notesSlide7.xml"/><Relationship Id="rId37" Type="http://schemas.openxmlformats.org/officeDocument/2006/relationships/slideLayout" Target="../slideLayouts/slideLayout1.xml"/><Relationship Id="rId36" Type="http://schemas.openxmlformats.org/officeDocument/2006/relationships/tags" Target="../tags/tag316.xml"/><Relationship Id="rId35" Type="http://schemas.openxmlformats.org/officeDocument/2006/relationships/tags" Target="../tags/tag315.xml"/><Relationship Id="rId34" Type="http://schemas.openxmlformats.org/officeDocument/2006/relationships/tags" Target="../tags/tag314.xml"/><Relationship Id="rId33" Type="http://schemas.openxmlformats.org/officeDocument/2006/relationships/tags" Target="../tags/tag313.xml"/><Relationship Id="rId32" Type="http://schemas.openxmlformats.org/officeDocument/2006/relationships/tags" Target="../tags/tag312.xml"/><Relationship Id="rId31" Type="http://schemas.openxmlformats.org/officeDocument/2006/relationships/tags" Target="../tags/tag311.xml"/><Relationship Id="rId30" Type="http://schemas.openxmlformats.org/officeDocument/2006/relationships/tags" Target="../tags/tag310.xml"/><Relationship Id="rId3" Type="http://schemas.openxmlformats.org/officeDocument/2006/relationships/image" Target="../media/image25.png"/><Relationship Id="rId29" Type="http://schemas.openxmlformats.org/officeDocument/2006/relationships/tags" Target="../tags/tag309.xml"/><Relationship Id="rId28" Type="http://schemas.openxmlformats.org/officeDocument/2006/relationships/image" Target="../media/image45.png"/><Relationship Id="rId27" Type="http://schemas.openxmlformats.org/officeDocument/2006/relationships/tags" Target="../tags/tag308.xml"/><Relationship Id="rId26" Type="http://schemas.openxmlformats.org/officeDocument/2006/relationships/image" Target="../media/image32.png"/><Relationship Id="rId25" Type="http://schemas.openxmlformats.org/officeDocument/2006/relationships/tags" Target="../tags/tag307.xml"/><Relationship Id="rId24" Type="http://schemas.openxmlformats.org/officeDocument/2006/relationships/image" Target="../media/image44.png"/><Relationship Id="rId23" Type="http://schemas.openxmlformats.org/officeDocument/2006/relationships/tags" Target="../tags/tag306.xml"/><Relationship Id="rId22" Type="http://schemas.openxmlformats.org/officeDocument/2006/relationships/tags" Target="../tags/tag305.xml"/><Relationship Id="rId21" Type="http://schemas.openxmlformats.org/officeDocument/2006/relationships/tags" Target="../tags/tag304.xml"/><Relationship Id="rId20" Type="http://schemas.openxmlformats.org/officeDocument/2006/relationships/tags" Target="../tags/tag303.xml"/><Relationship Id="rId2" Type="http://schemas.openxmlformats.org/officeDocument/2006/relationships/tags" Target="../tags/tag289.xml"/><Relationship Id="rId19" Type="http://schemas.openxmlformats.org/officeDocument/2006/relationships/tags" Target="../tags/tag302.xml"/><Relationship Id="rId18" Type="http://schemas.openxmlformats.org/officeDocument/2006/relationships/tags" Target="../tags/tag301.xml"/><Relationship Id="rId17" Type="http://schemas.openxmlformats.org/officeDocument/2006/relationships/tags" Target="../tags/tag300.xml"/><Relationship Id="rId16" Type="http://schemas.openxmlformats.org/officeDocument/2006/relationships/tags" Target="../tags/tag299.xml"/><Relationship Id="rId15" Type="http://schemas.openxmlformats.org/officeDocument/2006/relationships/image" Target="../media/image16.png"/><Relationship Id="rId14" Type="http://schemas.openxmlformats.org/officeDocument/2006/relationships/tags" Target="../tags/tag298.xml"/><Relationship Id="rId13" Type="http://schemas.openxmlformats.org/officeDocument/2006/relationships/tags" Target="../tags/tag297.xml"/><Relationship Id="rId12" Type="http://schemas.openxmlformats.org/officeDocument/2006/relationships/tags" Target="../tags/tag296.xml"/><Relationship Id="rId11" Type="http://schemas.openxmlformats.org/officeDocument/2006/relationships/image" Target="../media/image14.png"/><Relationship Id="rId10" Type="http://schemas.openxmlformats.org/officeDocument/2006/relationships/tags" Target="../tags/tag295.xml"/><Relationship Id="rId1" Type="http://schemas.openxmlformats.org/officeDocument/2006/relationships/tags" Target="../tags/tag28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22.xml"/><Relationship Id="rId8" Type="http://schemas.openxmlformats.org/officeDocument/2006/relationships/image" Target="../media/image4.png"/><Relationship Id="rId7" Type="http://schemas.openxmlformats.org/officeDocument/2006/relationships/tags" Target="../tags/tag321.xml"/><Relationship Id="rId6" Type="http://schemas.openxmlformats.org/officeDocument/2006/relationships/tags" Target="../tags/tag320.xml"/><Relationship Id="rId5" Type="http://schemas.openxmlformats.org/officeDocument/2006/relationships/tags" Target="../tags/tag319.xml"/><Relationship Id="rId4" Type="http://schemas.openxmlformats.org/officeDocument/2006/relationships/tags" Target="../tags/tag318.xml"/><Relationship Id="rId33" Type="http://schemas.openxmlformats.org/officeDocument/2006/relationships/notesSlide" Target="../notesSlides/notesSlide8.xml"/><Relationship Id="rId32" Type="http://schemas.openxmlformats.org/officeDocument/2006/relationships/slideLayout" Target="../slideLayouts/slideLayout7.xml"/><Relationship Id="rId31" Type="http://schemas.openxmlformats.org/officeDocument/2006/relationships/image" Target="../media/image13.svg"/><Relationship Id="rId30" Type="http://schemas.openxmlformats.org/officeDocument/2006/relationships/image" Target="../media/image12.png"/><Relationship Id="rId3" Type="http://schemas.openxmlformats.org/officeDocument/2006/relationships/image" Target="../media/image46.png"/><Relationship Id="rId29" Type="http://schemas.openxmlformats.org/officeDocument/2006/relationships/tags" Target="../tags/tag333.xml"/><Relationship Id="rId28" Type="http://schemas.openxmlformats.org/officeDocument/2006/relationships/image" Target="../media/image11.png"/><Relationship Id="rId27" Type="http://schemas.openxmlformats.org/officeDocument/2006/relationships/tags" Target="../tags/tag332.xml"/><Relationship Id="rId26" Type="http://schemas.openxmlformats.org/officeDocument/2006/relationships/image" Target="../media/image10.png"/><Relationship Id="rId25" Type="http://schemas.openxmlformats.org/officeDocument/2006/relationships/tags" Target="../tags/tag331.xml"/><Relationship Id="rId24" Type="http://schemas.openxmlformats.org/officeDocument/2006/relationships/image" Target="../media/image9.svg"/><Relationship Id="rId23" Type="http://schemas.openxmlformats.org/officeDocument/2006/relationships/image" Target="../media/image8.png"/><Relationship Id="rId22" Type="http://schemas.openxmlformats.org/officeDocument/2006/relationships/tags" Target="../tags/tag330.xml"/><Relationship Id="rId21" Type="http://schemas.openxmlformats.org/officeDocument/2006/relationships/image" Target="../media/image7.png"/><Relationship Id="rId20" Type="http://schemas.openxmlformats.org/officeDocument/2006/relationships/tags" Target="../tags/tag329.xml"/><Relationship Id="rId2" Type="http://schemas.openxmlformats.org/officeDocument/2006/relationships/tags" Target="../tags/tag317.xml"/><Relationship Id="rId19" Type="http://schemas.openxmlformats.org/officeDocument/2006/relationships/image" Target="../media/image6.png"/><Relationship Id="rId18" Type="http://schemas.openxmlformats.org/officeDocument/2006/relationships/tags" Target="../tags/tag328.xml"/><Relationship Id="rId17" Type="http://schemas.openxmlformats.org/officeDocument/2006/relationships/image" Target="../media/image5.png"/><Relationship Id="rId16" Type="http://schemas.openxmlformats.org/officeDocument/2006/relationships/tags" Target="../tags/tag327.xml"/><Relationship Id="rId15" Type="http://schemas.openxmlformats.org/officeDocument/2006/relationships/tags" Target="../tags/tag326.xml"/><Relationship Id="rId14" Type="http://schemas.openxmlformats.org/officeDocument/2006/relationships/image" Target="../media/image16.png"/><Relationship Id="rId13" Type="http://schemas.openxmlformats.org/officeDocument/2006/relationships/tags" Target="../tags/tag325.xml"/><Relationship Id="rId12" Type="http://schemas.openxmlformats.org/officeDocument/2006/relationships/tags" Target="../tags/tag324.xml"/><Relationship Id="rId11" Type="http://schemas.openxmlformats.org/officeDocument/2006/relationships/tags" Target="../tags/tag323.xml"/><Relationship Id="rId10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8185150" y="3169285"/>
            <a:ext cx="4483735" cy="4752340"/>
          </a:xfrm>
          <a:prstGeom prst="ellipse">
            <a:avLst/>
          </a:prstGeom>
          <a:solidFill>
            <a:schemeClr val="tx2">
              <a:lumMod val="10000"/>
              <a:lumOff val="9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9893935" y="-307340"/>
            <a:ext cx="3271520" cy="3261360"/>
          </a:xfrm>
          <a:prstGeom prst="ellipse">
            <a:avLst/>
          </a:prstGeom>
          <a:solidFill>
            <a:schemeClr val="tx2">
              <a:lumMod val="10000"/>
              <a:lumOff val="9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形 18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040" y="3803015"/>
            <a:ext cx="4565650" cy="79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17"/>
          <p:cNvSpPr txBox="1"/>
          <p:nvPr/>
        </p:nvSpPr>
        <p:spPr>
          <a:xfrm>
            <a:off x="58420" y="1797050"/>
            <a:ext cx="5680710" cy="1156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280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rPr>
              <a:t>SOLINTEG DIESEL GENERATOR CONNECTION SOLUTION</a:t>
            </a:r>
            <a:endParaRPr lang="en-US" altLang="zh-CN" sz="2800">
              <a:solidFill>
                <a:schemeClr val="bg1"/>
              </a:solidFill>
              <a:latin typeface="HarmonyOS Sans Black" panose="00000A00000000000000" charset="0"/>
              <a:cs typeface="HarmonyOS Sans Black" panose="00000A00000000000000" charset="0"/>
            </a:endParaRPr>
          </a:p>
        </p:txBody>
      </p:sp>
      <p:pic>
        <p:nvPicPr>
          <p:cNvPr id="47" name="图片 46" descr="3811661911493_.pic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4645" y="294005"/>
            <a:ext cx="1881990" cy="28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72150" y="-635"/>
            <a:ext cx="6423660" cy="6845300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6247765" y="685165"/>
            <a:ext cx="5588000" cy="5429250"/>
            <a:chOff x="9839" y="1079"/>
            <a:chExt cx="8800" cy="8550"/>
          </a:xfrm>
        </p:grpSpPr>
        <p:pic>
          <p:nvPicPr>
            <p:cNvPr id="4" name="图片 3" descr="19032 [转换]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3183" y="1594"/>
              <a:ext cx="5457" cy="4098"/>
            </a:xfrm>
            <a:prstGeom prst="rect">
              <a:avLst/>
            </a:prstGeom>
          </p:spPr>
        </p:pic>
        <p:pic>
          <p:nvPicPr>
            <p:cNvPr id="10" name="图片 9" descr="C:/Users/DELL/Desktop/hous2e.pnghous2e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2" r="12"/>
            <a:stretch>
              <a:fillRect/>
            </a:stretch>
          </p:blipFill>
          <p:spPr>
            <a:xfrm>
              <a:off x="9839" y="1613"/>
              <a:ext cx="8618" cy="8017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 rot="0">
              <a:off x="14094" y="1079"/>
              <a:ext cx="1160" cy="1706"/>
              <a:chOff x="13637" y="188"/>
              <a:chExt cx="1346" cy="1980"/>
            </a:xfrm>
          </p:grpSpPr>
          <p:pic>
            <p:nvPicPr>
              <p:cNvPr id="14" name="图片 13" descr="电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13637" y="188"/>
                <a:ext cx="1347" cy="1980"/>
              </a:xfrm>
              <a:prstGeom prst="rect">
                <a:avLst/>
              </a:prstGeom>
            </p:spPr>
          </p:pic>
          <p:pic>
            <p:nvPicPr>
              <p:cNvPr id="15" name="图片 14" descr="禁止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3949" y="750"/>
                <a:ext cx="985" cy="985"/>
              </a:xfrm>
              <a:prstGeom prst="rect">
                <a:avLst/>
              </a:prstGeom>
              <a:scene3d>
                <a:camera prst="perspectiveRight">
                  <a:rot lat="1200000" lon="18600000" rev="0"/>
                </a:camera>
                <a:lightRig rig="threePt" dir="t"/>
              </a:scene3d>
            </p:spPr>
          </p:pic>
        </p:grpSp>
        <p:pic>
          <p:nvPicPr>
            <p:cNvPr id="17" name="图片 16" descr="C:/Users/DELL/Desktop/图片1.png图片1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42" t="-42" r="42" b="42"/>
            <a:stretch>
              <a:fillRect/>
            </a:stretch>
          </p:blipFill>
          <p:spPr>
            <a:xfrm>
              <a:off x="10501" y="4683"/>
              <a:ext cx="1485" cy="1033"/>
            </a:xfrm>
            <a:prstGeom prst="rect">
              <a:avLst/>
            </a:prstGeom>
          </p:spPr>
        </p:pic>
        <p:pic>
          <p:nvPicPr>
            <p:cNvPr id="34" name="图片 33" descr="20557 [转换]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12360" y="4365"/>
              <a:ext cx="781" cy="1512"/>
            </a:xfrm>
            <a:prstGeom prst="rect">
              <a:avLst/>
            </a:prstGeom>
          </p:spPr>
        </p:pic>
        <p:pic>
          <p:nvPicPr>
            <p:cNvPr id="21" name="图片 20" descr="太阳雨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931" y="2573"/>
              <a:ext cx="1402" cy="1402"/>
            </a:xfrm>
            <a:prstGeom prst="rect">
              <a:avLst/>
            </a:prstGeom>
            <a:scene3d>
              <a:camera prst="perspectiveRight">
                <a:rot lat="1200000" lon="18300000" rev="0"/>
              </a:camera>
              <a:lightRig rig="threePt" dir="t"/>
            </a:scene3d>
          </p:spPr>
        </p:pic>
      </p:grpSp>
      <p:grpSp>
        <p:nvGrpSpPr>
          <p:cNvPr id="49" name="组合 48"/>
          <p:cNvGrpSpPr/>
          <p:nvPr/>
        </p:nvGrpSpPr>
        <p:grpSpPr>
          <a:xfrm>
            <a:off x="0" y="6603365"/>
            <a:ext cx="12192000" cy="254635"/>
            <a:chOff x="0" y="10399"/>
            <a:chExt cx="19200" cy="401"/>
          </a:xfrm>
        </p:grpSpPr>
        <p:sp>
          <p:nvSpPr>
            <p:cNvPr id="38" name="矩形 37"/>
            <p:cNvSpPr/>
            <p:nvPr>
              <p:custDataLst>
                <p:tags r:id="rId23"/>
              </p:custDataLst>
            </p:nvPr>
          </p:nvSpPr>
          <p:spPr>
            <a:xfrm>
              <a:off x="0" y="10399"/>
              <a:ext cx="19200" cy="397"/>
            </a:xfrm>
            <a:prstGeom prst="rect">
              <a:avLst/>
            </a:prstGeom>
            <a:solidFill>
              <a:srgbClr val="656CC8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0" name="图片 39" descr="C:\wohxy\pic\部门logo\3811661911493_.pic.jpg3811661911493_.pic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>
            <a:xfrm>
              <a:off x="527" y="10510"/>
              <a:ext cx="1293" cy="198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>
              <p:custDataLst>
                <p:tags r:id="rId25"/>
              </p:custDataLst>
            </p:nvPr>
          </p:nvSpPr>
          <p:spPr>
            <a:xfrm>
              <a:off x="2995" y="10402"/>
              <a:ext cx="2815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www.solinteg.com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  <p:pic>
          <p:nvPicPr>
            <p:cNvPr id="41" name="图片 40" descr="3b32313535393938333b57307403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2797" y="10510"/>
              <a:ext cx="198" cy="198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>
              <p:custDataLst>
                <p:tags r:id="rId29"/>
              </p:custDataLst>
            </p:nvPr>
          </p:nvSpPr>
          <p:spPr>
            <a:xfrm>
              <a:off x="14701" y="10402"/>
              <a:ext cx="4499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1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SC Black" panose="00000A00000000000000" charset="-122"/>
                  <a:ea typeface="HarmonyOS Sans SC Black" panose="00000A00000000000000" charset="-122"/>
                  <a:sym typeface="+mn-ea"/>
                </a:rPr>
                <a:t>Solinteg Diesel Generator Connection Solution</a:t>
              </a:r>
              <a:endParaRPr lang="en-US" altLang="zh-CN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 Black" panose="00000A00000000000000" charset="-122"/>
                <a:ea typeface="HarmonyOS Sans SC Black" panose="00000A00000000000000" charset="-122"/>
                <a:sym typeface="+mn-ea"/>
              </a:endParaRPr>
            </a:p>
          </p:txBody>
        </p:sp>
        <p:pic>
          <p:nvPicPr>
            <p:cNvPr id="44" name="图片 43" descr="343435383135363b333633323734363b4fe1606f"/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6195" y="10510"/>
              <a:ext cx="198" cy="198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>
              <p:custDataLst>
                <p:tags r:id="rId32"/>
              </p:custDataLst>
            </p:nvPr>
          </p:nvSpPr>
          <p:spPr>
            <a:xfrm>
              <a:off x="6413" y="10402"/>
              <a:ext cx="4028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academy@solinteg.com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35915" y="408940"/>
            <a:ext cx="5523865" cy="224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8489D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10000"/>
              </a:lnSpc>
              <a:buClrTx/>
              <a:buSzTx/>
              <a:buNone/>
            </a:pPr>
            <a:r>
              <a:rPr lang="en-US" altLang="zh-CN" b="1" i="1" dirty="0">
                <a:solidFill>
                  <a:schemeClr val="tx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Brief Introduction</a:t>
            </a:r>
            <a:endParaRPr lang="en-US" altLang="zh-CN" b="1" i="1" dirty="0">
              <a:solidFill>
                <a:schemeClr val="tx1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indent="0" algn="l" fontAlgn="auto">
              <a:lnSpc>
                <a:spcPct val="110000"/>
              </a:lnSpc>
              <a:buClrTx/>
              <a:buSzTx/>
              <a:buNone/>
            </a:pPr>
            <a:endParaRPr lang="en-US" altLang="zh-CN" sz="1400" i="1" dirty="0">
              <a:solidFill>
                <a:schemeClr val="tx1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indent="0" algn="l" fontAlgn="auto">
              <a:lnSpc>
                <a:spcPct val="110000"/>
              </a:lnSpc>
              <a:buClrTx/>
              <a:buSzTx/>
              <a:buNone/>
            </a:pPr>
            <a:r>
              <a:rPr lang="en-US" altLang="zh-CN" sz="1200" i="1" dirty="0">
                <a:solidFill>
                  <a:schemeClr val="tx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Why do we need a diesel generator in a PV system?</a:t>
            </a:r>
            <a:endParaRPr lang="en-US" altLang="zh-CN" sz="1200" i="1" dirty="0">
              <a:solidFill>
                <a:schemeClr val="tx1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indent="0" algn="l" fontAlgn="auto">
              <a:lnSpc>
                <a:spcPct val="110000"/>
              </a:lnSpc>
              <a:buClrTx/>
              <a:buSzTx/>
              <a:buNone/>
            </a:pPr>
            <a:endParaRPr lang="en-US" altLang="zh-CN" sz="1200" i="1" dirty="0">
              <a:solidFill>
                <a:schemeClr val="tx1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indent="0" algn="l" fontAlgn="auto">
              <a:lnSpc>
                <a:spcPct val="110000"/>
              </a:lnSpc>
              <a:buClrTx/>
              <a:buSzTx/>
              <a:buNone/>
            </a:pPr>
            <a:r>
              <a:rPr lang="en-US" altLang="zh-CN" sz="1200" i="1" dirty="0">
                <a:latin typeface="HarmonyOS Sans SC" panose="00000500000000000000" charset="-122"/>
                <a:ea typeface="HarmonyOS Sans SC" panose="00000500000000000000" charset="-122"/>
              </a:rPr>
              <a:t>A diesel generator is used in a PV system as a backup power source to ensure a continuous power supply in case of a long - time grid power failure or insufficient power generation. Currently, Solinteg 25-50kW inverters support connecting the diesel </a:t>
            </a:r>
            <a:r>
              <a:rPr lang="en-US" altLang="zh-CN" sz="1200" i="1" dirty="0">
                <a:solidFill>
                  <a:schemeClr val="tx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generator to provide full backup for your energy security. And it can automatically start the generator when other power sources are insufficient.</a:t>
            </a:r>
            <a:endParaRPr lang="en-US" altLang="zh-CN" sz="1200" i="1" dirty="0">
              <a:solidFill>
                <a:schemeClr val="tx1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0" y="6605270"/>
            <a:ext cx="12191365" cy="255270"/>
            <a:chOff x="0" y="10398"/>
            <a:chExt cx="19199" cy="402"/>
          </a:xfrm>
        </p:grpSpPr>
        <p:sp>
          <p:nvSpPr>
            <p:cNvPr id="19" name="任意多边形 37"/>
            <p:cNvSpPr/>
            <p:nvPr>
              <p:custDataLst>
                <p:tags r:id="rId1"/>
              </p:custDataLst>
            </p:nvPr>
          </p:nvSpPr>
          <p:spPr>
            <a:xfrm>
              <a:off x="18353" y="10403"/>
              <a:ext cx="847" cy="397"/>
            </a:xfrm>
            <a:custGeom>
              <a:avLst/>
              <a:gdLst>
                <a:gd name="connsiteX0" fmla="*/ 0 w 847"/>
                <a:gd name="connsiteY0" fmla="*/ 0 h 397"/>
                <a:gd name="connsiteX1" fmla="*/ 847 w 847"/>
                <a:gd name="connsiteY1" fmla="*/ 0 h 397"/>
                <a:gd name="connsiteX2" fmla="*/ 847 w 847"/>
                <a:gd name="connsiteY2" fmla="*/ 203 h 397"/>
                <a:gd name="connsiteX3" fmla="*/ 847 w 847"/>
                <a:gd name="connsiteY3" fmla="*/ 397 h 397"/>
                <a:gd name="connsiteX4" fmla="*/ 0 w 847"/>
                <a:gd name="connsiteY4" fmla="*/ 397 h 397"/>
                <a:gd name="connsiteX5" fmla="*/ 195 w 847"/>
                <a:gd name="connsiteY5" fmla="*/ 200 h 397"/>
                <a:gd name="connsiteX6" fmla="*/ 0 w 847"/>
                <a:gd name="connsiteY6" fmla="*/ 0 h 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" h="397">
                  <a:moveTo>
                    <a:pt x="0" y="0"/>
                  </a:moveTo>
                  <a:lnTo>
                    <a:pt x="847" y="0"/>
                  </a:lnTo>
                  <a:lnTo>
                    <a:pt x="847" y="203"/>
                  </a:lnTo>
                  <a:lnTo>
                    <a:pt x="847" y="397"/>
                  </a:lnTo>
                  <a:lnTo>
                    <a:pt x="0" y="397"/>
                  </a:lnTo>
                  <a:lnTo>
                    <a:pt x="195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56CC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5" name="五边形 34"/>
            <p:cNvSpPr/>
            <p:nvPr>
              <p:custDataLst>
                <p:tags r:id="rId2"/>
              </p:custDataLst>
            </p:nvPr>
          </p:nvSpPr>
          <p:spPr>
            <a:xfrm>
              <a:off x="0" y="10399"/>
              <a:ext cx="18405" cy="397"/>
            </a:xfrm>
            <a:prstGeom prst="homePlate">
              <a:avLst/>
            </a:prstGeom>
            <a:solidFill>
              <a:srgbClr val="656CC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>
              <p:custDataLst>
                <p:tags r:id="rId3"/>
              </p:custDataLst>
            </p:nvPr>
          </p:nvSpPr>
          <p:spPr>
            <a:xfrm>
              <a:off x="2995" y="10402"/>
              <a:ext cx="2815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www.solinteg.com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  <p:pic>
          <p:nvPicPr>
            <p:cNvPr id="37" name="图片 36" descr="C:\wohxy\pic\部门logo\3811661911493_.pic.jpg3811661911493_.pi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>
            <a:xfrm>
              <a:off x="527" y="10510"/>
              <a:ext cx="1293" cy="198"/>
            </a:xfrm>
            <a:prstGeom prst="rect">
              <a:avLst/>
            </a:prstGeom>
          </p:spPr>
        </p:pic>
        <p:pic>
          <p:nvPicPr>
            <p:cNvPr id="46" name="图片 41" descr="3b32313535393938333b5730740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97" y="10510"/>
              <a:ext cx="198" cy="198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>
              <p:custDataLst>
                <p:tags r:id="rId9"/>
              </p:custDataLst>
            </p:nvPr>
          </p:nvSpPr>
          <p:spPr>
            <a:xfrm>
              <a:off x="14551" y="10399"/>
              <a:ext cx="3728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1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SC Black" panose="00000A00000000000000" charset="-122"/>
                  <a:ea typeface="HarmonyOS Sans SC Black" panose="00000A00000000000000" charset="-122"/>
                  <a:sym typeface="+mn-ea"/>
                </a:rPr>
                <a:t>Solinteg Diesel Generator Connection Solution</a:t>
              </a:r>
              <a:endParaRPr lang="en-US" altLang="zh-CN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 Black" panose="00000A00000000000000" charset="-122"/>
                <a:ea typeface="HarmonyOS Sans SC Black" panose="00000A00000000000000" charset="-122"/>
                <a:sym typeface="+mn-ea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10"/>
              </p:custDataLst>
            </p:nvPr>
          </p:nvSpPr>
          <p:spPr>
            <a:xfrm>
              <a:off x="18703" y="10398"/>
              <a:ext cx="403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SC Black" panose="00000A00000000000000" charset="-122"/>
                  <a:ea typeface="HarmonyOS Sans SC Black" panose="00000A00000000000000" charset="-122"/>
                  <a:sym typeface="+mn-ea"/>
                </a:rPr>
                <a:t>02</a:t>
              </a:r>
              <a:endParaRPr lang="en-US" altLang="zh-CN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 Black" panose="00000A00000000000000" charset="-122"/>
                <a:ea typeface="HarmonyOS Sans SC Black" panose="00000A00000000000000" charset="-122"/>
                <a:cs typeface="HarmonyOS Sans Black" panose="00000A00000000000000" charset="0"/>
                <a:sym typeface="+mn-ea"/>
              </a:endParaRPr>
            </a:p>
          </p:txBody>
        </p:sp>
        <p:pic>
          <p:nvPicPr>
            <p:cNvPr id="49" name="图片 6" descr="343435383135363b333633323734363b4fe1606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195" y="10510"/>
              <a:ext cx="198" cy="198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>
              <p:custDataLst>
                <p:tags r:id="rId14"/>
              </p:custDataLst>
            </p:nvPr>
          </p:nvSpPr>
          <p:spPr>
            <a:xfrm>
              <a:off x="6413" y="10402"/>
              <a:ext cx="2815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academy@solinteg.com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</p:grpSp>
      <p:sp>
        <p:nvSpPr>
          <p:cNvPr id="44" name="文本框 43"/>
          <p:cNvSpPr txBox="1"/>
          <p:nvPr>
            <p:custDataLst>
              <p:tags r:id="rId15"/>
            </p:custDataLst>
          </p:nvPr>
        </p:nvSpPr>
        <p:spPr>
          <a:xfrm>
            <a:off x="885190" y="5100955"/>
            <a:ext cx="3261360" cy="434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14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Friendly</a:t>
            </a:r>
            <a:endParaRPr lang="en-US" altLang="zh-CN" sz="1400" b="1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85190" y="2917825"/>
            <a:ext cx="3261360" cy="434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4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R</a:t>
            </a:r>
            <a:r>
              <a:rPr sz="14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eliable</a:t>
            </a:r>
            <a:endParaRPr sz="1400" b="1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84555" y="3282315"/>
            <a:ext cx="4914265" cy="810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Ensure the energy security for your critical loads when the power grid goes off for a long period.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885190" y="3962400"/>
            <a:ext cx="4420870" cy="1191895"/>
            <a:chOff x="1394" y="7181"/>
            <a:chExt cx="6962" cy="1877"/>
          </a:xfrm>
        </p:grpSpPr>
        <p:sp>
          <p:nvSpPr>
            <p:cNvPr id="42" name="文本框 41"/>
            <p:cNvSpPr txBox="1"/>
            <p:nvPr>
              <p:custDataLst>
                <p:tags r:id="rId16"/>
              </p:custDataLst>
            </p:nvPr>
          </p:nvSpPr>
          <p:spPr>
            <a:xfrm>
              <a:off x="1394" y="7181"/>
              <a:ext cx="5136" cy="6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40000"/>
                </a:lnSpc>
              </a:pPr>
              <a:r>
                <a:rPr lang="en-US" altLang="zh-CN" sz="1400" b="1" dirty="0">
                  <a:solidFill>
                    <a:srgbClr val="8489D3"/>
                  </a:solidFill>
                  <a:latin typeface="HarmonyOS Sans SC" panose="00000500000000000000" charset="-122"/>
                  <a:ea typeface="HarmonyOS Sans SC" panose="00000500000000000000" charset="-122"/>
                  <a:cs typeface="HarmonyOS Sans Black" panose="00000A00000000000000" charset="0"/>
                </a:rPr>
                <a:t>Intelligent</a:t>
              </a:r>
              <a:endParaRPr lang="en-US" altLang="zh-CN" sz="14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17"/>
              </p:custDataLst>
            </p:nvPr>
          </p:nvSpPr>
          <p:spPr>
            <a:xfrm>
              <a:off x="1394" y="7781"/>
              <a:ext cx="6962" cy="12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40000"/>
                </a:lnSpc>
              </a:pPr>
              <a:r>
                <a:rPr lang="en-US" altLang="zh-CN" sz="1200" dirty="0">
                  <a:solidFill>
                    <a:srgbClr val="8489D3"/>
                  </a:solidFill>
                  <a:latin typeface="HarmonyOS Sans SC" panose="00000500000000000000" charset="-122"/>
                  <a:ea typeface="HarmonyOS Sans SC" panose="00000500000000000000" charset="-122"/>
                  <a:cs typeface="HarmonyOS Sans Black" panose="00000A00000000000000" charset="0"/>
                </a:rPr>
                <a:t>Operate your diesel generator remotely and automatically</a:t>
              </a:r>
              <a:endPara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endParaRPr>
            </a:p>
          </p:txBody>
        </p:sp>
      </p:grpSp>
      <p:sp>
        <p:nvSpPr>
          <p:cNvPr id="54" name="文本框 53"/>
          <p:cNvSpPr txBox="1"/>
          <p:nvPr>
            <p:custDataLst>
              <p:tags r:id="rId18"/>
            </p:custDataLst>
          </p:nvPr>
        </p:nvSpPr>
        <p:spPr>
          <a:xfrm>
            <a:off x="885190" y="5458460"/>
            <a:ext cx="4973955" cy="810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Integrate the control strategy and DG connector inside the inverter,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no need for any extra configuration.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pic>
        <p:nvPicPr>
          <p:cNvPr id="7" name="图片 6" descr="手机设置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24510" y="4041775"/>
            <a:ext cx="360000" cy="360000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5594350" y="119380"/>
            <a:ext cx="6487160" cy="6303010"/>
            <a:chOff x="8810" y="188"/>
            <a:chExt cx="10216" cy="9926"/>
          </a:xfrm>
        </p:grpSpPr>
        <p:pic>
          <p:nvPicPr>
            <p:cNvPr id="9" name="图片 8" descr="19032 [转换]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692" y="786"/>
              <a:ext cx="6334" cy="4757"/>
            </a:xfrm>
            <a:prstGeom prst="rect">
              <a:avLst/>
            </a:prstGeom>
          </p:spPr>
        </p:pic>
        <p:pic>
          <p:nvPicPr>
            <p:cNvPr id="2" name="图片 1" descr="C:/Users/DELL/Desktop/hous2e.pnghous2e"/>
            <p:cNvPicPr>
              <a:picLocks noChangeAspect="1"/>
            </p:cNvPicPr>
            <p:nvPr/>
          </p:nvPicPr>
          <p:blipFill>
            <a:blip r:embed="rId22"/>
            <a:srcRect l="11" r="11"/>
            <a:stretch>
              <a:fillRect/>
            </a:stretch>
          </p:blipFill>
          <p:spPr>
            <a:xfrm>
              <a:off x="8810" y="808"/>
              <a:ext cx="10004" cy="9306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>
              <a:off x="13749" y="188"/>
              <a:ext cx="1346" cy="1980"/>
              <a:chOff x="13637" y="188"/>
              <a:chExt cx="1346" cy="1980"/>
            </a:xfrm>
          </p:grpSpPr>
          <p:pic>
            <p:nvPicPr>
              <p:cNvPr id="12" name="图片 11" descr="电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3637" y="188"/>
                <a:ext cx="1347" cy="1980"/>
              </a:xfrm>
              <a:prstGeom prst="rect">
                <a:avLst/>
              </a:prstGeom>
            </p:spPr>
          </p:pic>
          <p:pic>
            <p:nvPicPr>
              <p:cNvPr id="13" name="图片 12" descr="禁止"/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13949" y="750"/>
                <a:ext cx="985" cy="985"/>
              </a:xfrm>
              <a:prstGeom prst="rect">
                <a:avLst/>
              </a:prstGeom>
              <a:scene3d>
                <a:camera prst="perspectiveRight">
                  <a:rot lat="1200000" lon="18600000" rev="0"/>
                </a:camera>
                <a:lightRig rig="threePt" dir="t"/>
              </a:scene3d>
            </p:spPr>
          </p:pic>
        </p:grpSp>
        <p:pic>
          <p:nvPicPr>
            <p:cNvPr id="16" name="图片 15" descr="C:/Users/DELL/Desktop/图片1.png图片1"/>
            <p:cNvPicPr>
              <a:picLocks noChangeAspect="1"/>
            </p:cNvPicPr>
            <p:nvPr/>
          </p:nvPicPr>
          <p:blipFill>
            <a:blip r:embed="rId26"/>
            <a:srcRect l="42" t="-42" r="42" b="42"/>
            <a:stretch>
              <a:fillRect/>
            </a:stretch>
          </p:blipFill>
          <p:spPr>
            <a:xfrm>
              <a:off x="9578" y="4371"/>
              <a:ext cx="1724" cy="1199"/>
            </a:xfrm>
            <a:prstGeom prst="rect">
              <a:avLst/>
            </a:prstGeom>
          </p:spPr>
        </p:pic>
        <p:pic>
          <p:nvPicPr>
            <p:cNvPr id="34" name="图片 33" descr="20557 [转换]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1706" y="3887"/>
              <a:ext cx="906" cy="1755"/>
            </a:xfrm>
            <a:prstGeom prst="rect">
              <a:avLst/>
            </a:prstGeom>
          </p:spPr>
        </p:pic>
        <p:pic>
          <p:nvPicPr>
            <p:cNvPr id="39" name="图片 38" descr="太阳雨"/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8917" y="1922"/>
              <a:ext cx="1627" cy="1627"/>
            </a:xfrm>
            <a:prstGeom prst="rect">
              <a:avLst/>
            </a:prstGeom>
            <a:scene3d>
              <a:camera prst="perspectiveRight">
                <a:rot lat="1200000" lon="18300000" rev="0"/>
              </a:camera>
              <a:lightRig rig="threePt" dir="t"/>
            </a:scene3d>
          </p:spPr>
        </p:pic>
      </p:grpSp>
      <p:pic>
        <p:nvPicPr>
          <p:cNvPr id="4" name="图片 3" descr="盾牌"/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24510" y="2998470"/>
            <a:ext cx="360000" cy="360000"/>
          </a:xfrm>
          <a:prstGeom prst="rect">
            <a:avLst/>
          </a:prstGeom>
        </p:spPr>
      </p:pic>
      <p:pic>
        <p:nvPicPr>
          <p:cNvPr id="5" name="图片 4" descr="微笑"/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24510" y="5175250"/>
            <a:ext cx="360000" cy="360000"/>
          </a:xfrm>
          <a:prstGeom prst="rect">
            <a:avLst/>
          </a:prstGeom>
        </p:spPr>
      </p:pic>
    </p:spTree>
    <p:custDataLst>
      <p:tags r:id="rId3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6605270"/>
            <a:ext cx="12191365" cy="255270"/>
            <a:chOff x="0" y="10398"/>
            <a:chExt cx="19199" cy="402"/>
          </a:xfrm>
        </p:grpSpPr>
        <p:sp>
          <p:nvSpPr>
            <p:cNvPr id="5" name="任意多边形 37"/>
            <p:cNvSpPr/>
            <p:nvPr>
              <p:custDataLst>
                <p:tags r:id="rId1"/>
              </p:custDataLst>
            </p:nvPr>
          </p:nvSpPr>
          <p:spPr>
            <a:xfrm>
              <a:off x="18353" y="10403"/>
              <a:ext cx="847" cy="397"/>
            </a:xfrm>
            <a:custGeom>
              <a:avLst/>
              <a:gdLst>
                <a:gd name="connsiteX0" fmla="*/ 0 w 847"/>
                <a:gd name="connsiteY0" fmla="*/ 0 h 397"/>
                <a:gd name="connsiteX1" fmla="*/ 847 w 847"/>
                <a:gd name="connsiteY1" fmla="*/ 0 h 397"/>
                <a:gd name="connsiteX2" fmla="*/ 847 w 847"/>
                <a:gd name="connsiteY2" fmla="*/ 203 h 397"/>
                <a:gd name="connsiteX3" fmla="*/ 847 w 847"/>
                <a:gd name="connsiteY3" fmla="*/ 397 h 397"/>
                <a:gd name="connsiteX4" fmla="*/ 0 w 847"/>
                <a:gd name="connsiteY4" fmla="*/ 397 h 397"/>
                <a:gd name="connsiteX5" fmla="*/ 195 w 847"/>
                <a:gd name="connsiteY5" fmla="*/ 200 h 397"/>
                <a:gd name="connsiteX6" fmla="*/ 0 w 847"/>
                <a:gd name="connsiteY6" fmla="*/ 0 h 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" h="397">
                  <a:moveTo>
                    <a:pt x="0" y="0"/>
                  </a:moveTo>
                  <a:lnTo>
                    <a:pt x="847" y="0"/>
                  </a:lnTo>
                  <a:lnTo>
                    <a:pt x="847" y="203"/>
                  </a:lnTo>
                  <a:lnTo>
                    <a:pt x="847" y="397"/>
                  </a:lnTo>
                  <a:lnTo>
                    <a:pt x="0" y="397"/>
                  </a:lnTo>
                  <a:lnTo>
                    <a:pt x="195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56CC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6" name="五边形 5"/>
            <p:cNvSpPr/>
            <p:nvPr>
              <p:custDataLst>
                <p:tags r:id="rId2"/>
              </p:custDataLst>
            </p:nvPr>
          </p:nvSpPr>
          <p:spPr>
            <a:xfrm>
              <a:off x="0" y="10399"/>
              <a:ext cx="18405" cy="397"/>
            </a:xfrm>
            <a:prstGeom prst="homePlate">
              <a:avLst/>
            </a:prstGeom>
            <a:solidFill>
              <a:srgbClr val="656CC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3"/>
              </p:custDataLst>
            </p:nvPr>
          </p:nvSpPr>
          <p:spPr>
            <a:xfrm>
              <a:off x="2995" y="10402"/>
              <a:ext cx="2815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www.solinteg.com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  <p:pic>
          <p:nvPicPr>
            <p:cNvPr id="9" name="图片 8" descr="C:\wohxy\pic\部门logo\3811661911493_.pic.jpg3811661911493_.pi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>
            <a:xfrm>
              <a:off x="527" y="10510"/>
              <a:ext cx="1293" cy="198"/>
            </a:xfrm>
            <a:prstGeom prst="rect">
              <a:avLst/>
            </a:prstGeom>
          </p:spPr>
        </p:pic>
        <p:pic>
          <p:nvPicPr>
            <p:cNvPr id="11" name="图片 41" descr="3b32313535393938333b5730740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2797" y="10510"/>
              <a:ext cx="198" cy="198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>
              <p:custDataLst>
                <p:tags r:id="rId8"/>
              </p:custDataLst>
            </p:nvPr>
          </p:nvSpPr>
          <p:spPr>
            <a:xfrm>
              <a:off x="14551" y="10399"/>
              <a:ext cx="3728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1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SC Black" panose="00000A00000000000000" charset="-122"/>
                  <a:ea typeface="HarmonyOS Sans SC Black" panose="00000A00000000000000" charset="-122"/>
                  <a:sym typeface="+mn-ea"/>
                </a:rPr>
                <a:t>Solinteg Diesel Generator Connection Solution</a:t>
              </a:r>
              <a:endParaRPr lang="en-US" altLang="zh-CN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 Black" panose="00000A00000000000000" charset="-122"/>
                <a:ea typeface="HarmonyOS Sans SC Black" panose="00000A00000000000000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18703" y="10398"/>
              <a:ext cx="403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SC Black" panose="00000A00000000000000" charset="-122"/>
                  <a:ea typeface="HarmonyOS Sans SC Black" panose="00000A00000000000000" charset="-122"/>
                  <a:cs typeface="HarmonyOS Sans Black" panose="00000A00000000000000" charset="0"/>
                  <a:sym typeface="+mn-ea"/>
                </a:rPr>
                <a:t>03</a:t>
              </a:r>
              <a:endParaRPr lang="en-US" altLang="zh-CN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 Black" panose="00000A00000000000000" charset="-122"/>
                <a:ea typeface="HarmonyOS Sans SC Black" panose="00000A00000000000000" charset="-122"/>
                <a:cs typeface="HarmonyOS Sans Black" panose="00000A00000000000000" charset="0"/>
                <a:sym typeface="+mn-ea"/>
              </a:endParaRPr>
            </a:p>
          </p:txBody>
        </p:sp>
        <p:pic>
          <p:nvPicPr>
            <p:cNvPr id="30" name="图片 6" descr="343435383135363b333633323734363b4fe1606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195" y="10510"/>
              <a:ext cx="198" cy="19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12"/>
              </p:custDataLst>
            </p:nvPr>
          </p:nvSpPr>
          <p:spPr>
            <a:xfrm>
              <a:off x="6413" y="10402"/>
              <a:ext cx="2815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academy@solinteg.com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</p:grpSp>
      <p:sp>
        <p:nvSpPr>
          <p:cNvPr id="2" name="矩形 1"/>
          <p:cNvSpPr/>
          <p:nvPr>
            <p:custDataLst>
              <p:tags r:id="rId13"/>
            </p:custDataLst>
          </p:nvPr>
        </p:nvSpPr>
        <p:spPr>
          <a:xfrm>
            <a:off x="0" y="683260"/>
            <a:ext cx="7740015" cy="5400040"/>
          </a:xfrm>
          <a:prstGeom prst="rect">
            <a:avLst/>
          </a:prstGeom>
          <a:solidFill>
            <a:srgbClr val="84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grpSp>
        <p:nvGrpSpPr>
          <p:cNvPr id="19" name="组合 18"/>
          <p:cNvGrpSpPr/>
          <p:nvPr/>
        </p:nvGrpSpPr>
        <p:grpSpPr>
          <a:xfrm>
            <a:off x="0" y="863600"/>
            <a:ext cx="7583170" cy="5039360"/>
            <a:chOff x="280" y="1360"/>
            <a:chExt cx="11942" cy="7936"/>
          </a:xfrm>
        </p:grpSpPr>
        <p:sp>
          <p:nvSpPr>
            <p:cNvPr id="37" name="矩形 36"/>
            <p:cNvSpPr/>
            <p:nvPr>
              <p:custDataLst>
                <p:tags r:id="rId14"/>
              </p:custDataLst>
            </p:nvPr>
          </p:nvSpPr>
          <p:spPr>
            <a:xfrm>
              <a:off x="280" y="1360"/>
              <a:ext cx="11909" cy="7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地图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0" y="1921"/>
              <a:ext cx="11943" cy="6000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1556" y="8075"/>
              <a:ext cx="227" cy="227"/>
            </a:xfrm>
            <a:prstGeom prst="ellipse">
              <a:avLst/>
            </a:prstGeom>
            <a:gradFill>
              <a:gsLst>
                <a:gs pos="25000">
                  <a:srgbClr val="FF566A"/>
                </a:gs>
                <a:gs pos="75000">
                  <a:srgbClr val="F6AABA"/>
                </a:gs>
                <a:gs pos="0">
                  <a:srgbClr val="EB3A48"/>
                </a:gs>
                <a:gs pos="100000">
                  <a:srgbClr val="FFCFD9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>
              <p:custDataLst>
                <p:tags r:id="rId16"/>
              </p:custDataLst>
            </p:nvPr>
          </p:nvSpPr>
          <p:spPr>
            <a:xfrm>
              <a:off x="4546" y="8075"/>
              <a:ext cx="227" cy="227"/>
            </a:xfrm>
            <a:prstGeom prst="ellipse">
              <a:avLst/>
            </a:prstGeom>
            <a:gradFill>
              <a:gsLst>
                <a:gs pos="48687">
                  <a:srgbClr val="7AD9FB"/>
                </a:gs>
                <a:gs pos="3000">
                  <a:srgbClr val="2C84BC"/>
                </a:gs>
                <a:gs pos="100000">
                  <a:srgbClr val="FCFEFF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>
              <p:custDataLst>
                <p:tags r:id="rId17"/>
              </p:custDataLst>
            </p:nvPr>
          </p:nvSpPr>
          <p:spPr>
            <a:xfrm>
              <a:off x="10528" y="8075"/>
              <a:ext cx="227" cy="227"/>
            </a:xfrm>
            <a:prstGeom prst="ellipse">
              <a:avLst/>
            </a:prstGeom>
            <a:gradFill>
              <a:gsLst>
                <a:gs pos="2000">
                  <a:srgbClr val="EFE5FD"/>
                </a:gs>
                <a:gs pos="28000">
                  <a:srgbClr val="D4BFF7"/>
                </a:gs>
                <a:gs pos="48000">
                  <a:srgbClr val="B897F2"/>
                </a:gs>
                <a:gs pos="84000">
                  <a:srgbClr val="7E47ED"/>
                </a:gs>
              </a:gsLst>
              <a:lin ang="6600000" scaled="1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>
              <p:custDataLst>
                <p:tags r:id="rId18"/>
              </p:custDataLst>
            </p:nvPr>
          </p:nvSpPr>
          <p:spPr>
            <a:xfrm>
              <a:off x="7537" y="8048"/>
              <a:ext cx="227" cy="227"/>
            </a:xfrm>
            <a:prstGeom prst="ellipse">
              <a:avLst/>
            </a:prstGeom>
            <a:gradFill>
              <a:gsLst>
                <a:gs pos="50000">
                  <a:srgbClr val="959BF5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rgbClr val="8077F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37" y="8302"/>
              <a:ext cx="1862" cy="50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altLang="zh-CN" sz="1200">
                  <a:solidFill>
                    <a:srgbClr val="8489D3"/>
                  </a:solidFill>
                  <a:latin typeface="HarmonyOS Sans Black" panose="00000A00000000000000" charset="0"/>
                  <a:ea typeface="HarmonyOS Sans SC" panose="00000500000000000000" charset="-122"/>
                  <a:cs typeface="HarmonyOS Sans Black" panose="00000A00000000000000" charset="0"/>
                </a:rPr>
                <a:t>No grid</a:t>
              </a:r>
              <a:endParaRPr lang="en-US" altLang="zh-CN" sz="12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9"/>
              </p:custDataLst>
            </p:nvPr>
          </p:nvSpPr>
          <p:spPr>
            <a:xfrm>
              <a:off x="3728" y="8198"/>
              <a:ext cx="1862" cy="50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altLang="zh-CN" sz="1000">
                  <a:solidFill>
                    <a:srgbClr val="8489D3"/>
                  </a:solidFill>
                  <a:latin typeface="HarmonyOS Sans Black" panose="00000A00000000000000" charset="0"/>
                  <a:ea typeface="HarmonyOS Sans SC" panose="00000500000000000000" charset="-122"/>
                  <a:cs typeface="HarmonyOS Sans Black" panose="00000A00000000000000" charset="0"/>
                </a:rPr>
                <a:t>Geological disasters</a:t>
              </a:r>
              <a:endPara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20"/>
              </p:custDataLst>
            </p:nvPr>
          </p:nvSpPr>
          <p:spPr>
            <a:xfrm>
              <a:off x="9710" y="8302"/>
              <a:ext cx="1862" cy="50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altLang="zh-CN" sz="1200">
                  <a:solidFill>
                    <a:srgbClr val="8489D3"/>
                  </a:solidFill>
                  <a:latin typeface="HarmonyOS Sans Black" panose="00000A00000000000000" charset="0"/>
                  <a:ea typeface="HarmonyOS Sans SC" panose="00000500000000000000" charset="-122"/>
                  <a:cs typeface="HarmonyOS Sans Black" panose="00000A00000000000000" charset="0"/>
                </a:rPr>
                <a:t>Island</a:t>
              </a:r>
              <a:endParaRPr lang="en-US" altLang="zh-CN" sz="12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1"/>
              </p:custDataLst>
            </p:nvPr>
          </p:nvSpPr>
          <p:spPr>
            <a:xfrm>
              <a:off x="6719" y="8198"/>
              <a:ext cx="1862" cy="7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altLang="zh-CN" sz="1000">
                  <a:solidFill>
                    <a:srgbClr val="8489D3"/>
                  </a:solidFill>
                  <a:latin typeface="HarmonyOS Sans Black" panose="00000A00000000000000" charset="0"/>
                  <a:ea typeface="HarmonyOS Sans SC" panose="00000500000000000000" charset="-122"/>
                  <a:cs typeface="HarmonyOS Sans Black" panose="00000A00000000000000" charset="0"/>
                </a:rPr>
                <a:t>Frequent</a:t>
              </a:r>
              <a:endPara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endParaRPr>
            </a:p>
            <a:p>
              <a:pPr algn="ctr">
                <a:lnSpc>
                  <a:spcPct val="140000"/>
                </a:lnSpc>
              </a:pPr>
              <a:r>
                <a:rPr lang="en-US" altLang="zh-CN" sz="1000">
                  <a:solidFill>
                    <a:srgbClr val="8489D3"/>
                  </a:solidFill>
                  <a:latin typeface="HarmonyOS Sans Black" panose="00000A00000000000000" charset="0"/>
                  <a:ea typeface="HarmonyOS Sans SC" panose="00000500000000000000" charset="-122"/>
                  <a:cs typeface="HarmonyOS Sans Black" panose="00000A00000000000000" charset="0"/>
                </a:rPr>
                <a:t>power outages</a:t>
              </a:r>
              <a:endPara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900035" y="544195"/>
            <a:ext cx="4325620" cy="1207770"/>
            <a:chOff x="527" y="869"/>
            <a:chExt cx="6812" cy="1902"/>
          </a:xfrm>
        </p:grpSpPr>
        <p:sp>
          <p:nvSpPr>
            <p:cNvPr id="21" name="标题 1"/>
            <p:cNvSpPr>
              <a:spLocks noGrp="1"/>
            </p:cNvSpPr>
            <p:nvPr>
              <p:custDataLst>
                <p:tags r:id="rId22"/>
              </p:custDataLst>
            </p:nvPr>
          </p:nvSpPr>
          <p:spPr>
            <a:xfrm>
              <a:off x="529" y="869"/>
              <a:ext cx="6811" cy="130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rgbClr val="656CC8"/>
                  </a:solidFill>
                  <a:latin typeface="HarmonyOS Sans SC Black" panose="00000A00000000000000" charset="-122"/>
                  <a:ea typeface="HarmonyOS Sans SC Black" panose="00000A00000000000000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4000" dirty="0">
                  <a:gradFill>
                    <a:gsLst>
                      <a:gs pos="17000">
                        <a:srgbClr val="8489D3"/>
                      </a:gs>
                      <a:gs pos="75000">
                        <a:srgbClr val="7030A0"/>
                      </a:gs>
                    </a:gsLst>
                    <a:lin ang="5400000" scaled="0"/>
                    <a:tileRect/>
                  </a:gradFill>
                  <a:cs typeface="HarmonyOS Sans SC Black" panose="00000A00000000000000" charset="-122"/>
                </a:rPr>
                <a:t>Application</a:t>
              </a:r>
              <a:endParaRPr lang="en-US" sz="4000" dirty="0">
                <a:gradFill>
                  <a:gsLst>
                    <a:gs pos="17000">
                      <a:srgbClr val="8489D3"/>
                    </a:gs>
                    <a:gs pos="75000">
                      <a:srgbClr val="7030A0"/>
                    </a:gs>
                  </a:gsLst>
                  <a:lin ang="5400000" scaled="0"/>
                  <a:tileRect/>
                </a:gradFill>
                <a:cs typeface="HarmonyOS Sans SC Black" panose="00000A00000000000000" charset="-122"/>
              </a:endParaRPr>
            </a:p>
          </p:txBody>
        </p:sp>
        <p:pic>
          <p:nvPicPr>
            <p:cNvPr id="23" name="图片 22" descr="bar"/>
            <p:cNvPicPr/>
            <p:nvPr>
              <p:custDataLst>
                <p:tags r:id="rId23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528" y="1968"/>
              <a:ext cx="5953" cy="5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>
              <p:custDataLst>
                <p:tags r:id="rId25"/>
              </p:custDataLst>
            </p:nvPr>
          </p:nvSpPr>
          <p:spPr>
            <a:xfrm>
              <a:off x="527" y="2037"/>
              <a:ext cx="6637" cy="7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2000" dirty="0">
                  <a:solidFill>
                    <a:srgbClr val="8489D3"/>
                  </a:solidFill>
                  <a:latin typeface="HarmonyOS Sans Black" panose="00000A00000000000000" charset="0"/>
                  <a:cs typeface="HarmonyOS Sans Black" panose="00000A00000000000000" charset="0"/>
                  <a:sym typeface="+mn-ea"/>
                </a:rPr>
                <a:t>Who will need this</a:t>
              </a:r>
              <a:endParaRPr lang="en-US" altLang="zh-CN" sz="2000" dirty="0">
                <a:solidFill>
                  <a:srgbClr val="8489D3"/>
                </a:solidFill>
                <a:latin typeface="HarmonyOS Sans Black" panose="00000A00000000000000" charset="0"/>
                <a:cs typeface="HarmonyOS Sans Black" panose="00000A00000000000000" charset="0"/>
                <a:sym typeface="+mn-ea"/>
              </a:endParaRPr>
            </a:p>
          </p:txBody>
        </p:sp>
      </p:grpSp>
      <p:sp>
        <p:nvSpPr>
          <p:cNvPr id="32" name="文本框 31"/>
          <p:cNvSpPr txBox="1"/>
          <p:nvPr>
            <p:custDataLst>
              <p:tags r:id="rId26"/>
            </p:custDataLst>
          </p:nvPr>
        </p:nvSpPr>
        <p:spPr>
          <a:xfrm>
            <a:off x="7900035" y="2327910"/>
            <a:ext cx="4032250" cy="2774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With this function it would be easier to handle these situations: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>
              <a:lnSpc>
                <a:spcPct val="140000"/>
              </a:lnSpc>
            </a:pP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Isolated areas without grid;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Regions with frequent geological disasters, such as earthquakes, typhoons, etc;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Places with frequent power outages;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Island or remote regions;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......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</p:spTree>
    <p:custDataLst>
      <p:tags r:id="rId2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34645" y="551815"/>
            <a:ext cx="4325620" cy="1207770"/>
            <a:chOff x="527" y="869"/>
            <a:chExt cx="6812" cy="1902"/>
          </a:xfrm>
        </p:grpSpPr>
        <p:sp>
          <p:nvSpPr>
            <p:cNvPr id="26" name="标题 1"/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529" y="869"/>
              <a:ext cx="6811" cy="130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rgbClr val="656CC8"/>
                  </a:solidFill>
                  <a:latin typeface="HarmonyOS Sans SC Black" panose="00000A00000000000000" charset="-122"/>
                  <a:ea typeface="HarmonyOS Sans SC Black" panose="00000A00000000000000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4000" dirty="0">
                  <a:gradFill>
                    <a:gsLst>
                      <a:gs pos="17000">
                        <a:srgbClr val="8489D3"/>
                      </a:gs>
                      <a:gs pos="75000">
                        <a:srgbClr val="7030A0"/>
                      </a:gs>
                    </a:gsLst>
                    <a:lin ang="5400000" scaled="0"/>
                    <a:tileRect/>
                  </a:gradFill>
                  <a:cs typeface="HarmonyOS Sans SC Black" panose="00000A00000000000000" charset="-122"/>
                </a:rPr>
                <a:t>Strategy</a:t>
              </a:r>
              <a:endParaRPr lang="en-US" sz="4000" dirty="0">
                <a:gradFill>
                  <a:gsLst>
                    <a:gs pos="17000">
                      <a:srgbClr val="8489D3"/>
                    </a:gs>
                    <a:gs pos="75000">
                      <a:srgbClr val="7030A0"/>
                    </a:gs>
                  </a:gsLst>
                  <a:lin ang="5400000" scaled="0"/>
                  <a:tileRect/>
                </a:gradFill>
                <a:cs typeface="HarmonyOS Sans SC Black" panose="00000A00000000000000" charset="-122"/>
              </a:endParaRPr>
            </a:p>
          </p:txBody>
        </p:sp>
        <p:pic>
          <p:nvPicPr>
            <p:cNvPr id="27" name="图片 26" descr="bar"/>
            <p:cNvPicPr/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528" y="1968"/>
              <a:ext cx="5953" cy="5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4"/>
              </p:custDataLst>
            </p:nvPr>
          </p:nvSpPr>
          <p:spPr>
            <a:xfrm>
              <a:off x="527" y="2037"/>
              <a:ext cx="6637" cy="7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2000" dirty="0">
                  <a:solidFill>
                    <a:srgbClr val="8489D3"/>
                  </a:solidFill>
                  <a:latin typeface="HarmonyOS Sans Black" panose="00000A00000000000000" charset="0"/>
                  <a:cs typeface="HarmonyOS Sans Black" panose="00000A00000000000000" charset="0"/>
                  <a:sym typeface="+mn-ea"/>
                </a:rPr>
                <a:t>Solinteg DG strategy</a:t>
              </a:r>
              <a:endParaRPr lang="en-US" altLang="zh-CN" sz="2000" dirty="0">
                <a:solidFill>
                  <a:srgbClr val="8489D3"/>
                </a:solidFill>
                <a:latin typeface="HarmonyOS Sans Black" panose="00000A00000000000000" charset="0"/>
                <a:cs typeface="HarmonyOS Sans Black" panose="00000A00000000000000" charset="0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0" y="6605270"/>
            <a:ext cx="12191365" cy="255270"/>
            <a:chOff x="0" y="10398"/>
            <a:chExt cx="19199" cy="402"/>
          </a:xfrm>
        </p:grpSpPr>
        <p:sp>
          <p:nvSpPr>
            <p:cNvPr id="5" name="任意多边形 37"/>
            <p:cNvSpPr/>
            <p:nvPr>
              <p:custDataLst>
                <p:tags r:id="rId5"/>
              </p:custDataLst>
            </p:nvPr>
          </p:nvSpPr>
          <p:spPr>
            <a:xfrm>
              <a:off x="18353" y="10403"/>
              <a:ext cx="847" cy="397"/>
            </a:xfrm>
            <a:custGeom>
              <a:avLst/>
              <a:gdLst>
                <a:gd name="connsiteX0" fmla="*/ 0 w 847"/>
                <a:gd name="connsiteY0" fmla="*/ 0 h 397"/>
                <a:gd name="connsiteX1" fmla="*/ 847 w 847"/>
                <a:gd name="connsiteY1" fmla="*/ 0 h 397"/>
                <a:gd name="connsiteX2" fmla="*/ 847 w 847"/>
                <a:gd name="connsiteY2" fmla="*/ 203 h 397"/>
                <a:gd name="connsiteX3" fmla="*/ 847 w 847"/>
                <a:gd name="connsiteY3" fmla="*/ 397 h 397"/>
                <a:gd name="connsiteX4" fmla="*/ 0 w 847"/>
                <a:gd name="connsiteY4" fmla="*/ 397 h 397"/>
                <a:gd name="connsiteX5" fmla="*/ 195 w 847"/>
                <a:gd name="connsiteY5" fmla="*/ 200 h 397"/>
                <a:gd name="connsiteX6" fmla="*/ 0 w 847"/>
                <a:gd name="connsiteY6" fmla="*/ 0 h 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" h="397">
                  <a:moveTo>
                    <a:pt x="0" y="0"/>
                  </a:moveTo>
                  <a:lnTo>
                    <a:pt x="847" y="0"/>
                  </a:lnTo>
                  <a:lnTo>
                    <a:pt x="847" y="203"/>
                  </a:lnTo>
                  <a:lnTo>
                    <a:pt x="847" y="397"/>
                  </a:lnTo>
                  <a:lnTo>
                    <a:pt x="0" y="397"/>
                  </a:lnTo>
                  <a:lnTo>
                    <a:pt x="195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56CC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6" name="五边形 5"/>
            <p:cNvSpPr/>
            <p:nvPr>
              <p:custDataLst>
                <p:tags r:id="rId6"/>
              </p:custDataLst>
            </p:nvPr>
          </p:nvSpPr>
          <p:spPr>
            <a:xfrm>
              <a:off x="0" y="10399"/>
              <a:ext cx="18405" cy="397"/>
            </a:xfrm>
            <a:prstGeom prst="homePlate">
              <a:avLst/>
            </a:prstGeom>
            <a:solidFill>
              <a:srgbClr val="656CC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2995" y="10402"/>
              <a:ext cx="2815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www.solinteg.com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  <p:pic>
          <p:nvPicPr>
            <p:cNvPr id="9" name="图片 8" descr="C:\wohxy\pic\部门logo\3811661911493_.pic.jpg3811661911493_.pi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527" y="10510"/>
              <a:ext cx="1293" cy="198"/>
            </a:xfrm>
            <a:prstGeom prst="rect">
              <a:avLst/>
            </a:prstGeom>
          </p:spPr>
        </p:pic>
        <p:pic>
          <p:nvPicPr>
            <p:cNvPr id="11" name="图片 41" descr="3b32313535393938333b5730740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2797" y="10510"/>
              <a:ext cx="198" cy="198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>
              <p:custDataLst>
                <p:tags r:id="rId12"/>
              </p:custDataLst>
            </p:nvPr>
          </p:nvSpPr>
          <p:spPr>
            <a:xfrm>
              <a:off x="14551" y="10399"/>
              <a:ext cx="3728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1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SC Black" panose="00000A00000000000000" charset="-122"/>
                  <a:ea typeface="HarmonyOS Sans SC Black" panose="00000A00000000000000" charset="-122"/>
                  <a:sym typeface="+mn-ea"/>
                </a:rPr>
                <a:t>Solinteg Diesel Generator Connection Solution</a:t>
              </a:r>
              <a:endParaRPr lang="en-US" altLang="zh-CN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 Black" panose="00000A00000000000000" charset="-122"/>
                <a:ea typeface="HarmonyOS Sans SC Black" panose="00000A00000000000000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3"/>
              </p:custDataLst>
            </p:nvPr>
          </p:nvSpPr>
          <p:spPr>
            <a:xfrm>
              <a:off x="18703" y="10398"/>
              <a:ext cx="403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SC Black" panose="00000A00000000000000" charset="-122"/>
                  <a:ea typeface="HarmonyOS Sans SC Black" panose="00000A00000000000000" charset="-122"/>
                  <a:cs typeface="HarmonyOS Sans Black" panose="00000A00000000000000" charset="0"/>
                  <a:sym typeface="+mn-ea"/>
                </a:rPr>
                <a:t>04</a:t>
              </a:r>
              <a:endParaRPr lang="en-US" altLang="zh-CN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 Black" panose="00000A00000000000000" charset="-122"/>
                <a:ea typeface="HarmonyOS Sans SC Black" panose="00000A00000000000000" charset="-122"/>
                <a:cs typeface="HarmonyOS Sans Black" panose="00000A00000000000000" charset="0"/>
                <a:sym typeface="+mn-ea"/>
              </a:endParaRPr>
            </a:p>
          </p:txBody>
        </p:sp>
        <p:pic>
          <p:nvPicPr>
            <p:cNvPr id="30" name="图片 6" descr="343435383135363b333633323734363b4fe1606f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6195" y="10510"/>
              <a:ext cx="198" cy="19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16"/>
              </p:custDataLst>
            </p:nvPr>
          </p:nvSpPr>
          <p:spPr>
            <a:xfrm>
              <a:off x="6413" y="10402"/>
              <a:ext cx="2815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academy@solinteg.com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</p:grpSp>
      <p:sp>
        <p:nvSpPr>
          <p:cNvPr id="2" name="矩形 1"/>
          <p:cNvSpPr/>
          <p:nvPr>
            <p:custDataLst>
              <p:tags r:id="rId17"/>
            </p:custDataLst>
          </p:nvPr>
        </p:nvSpPr>
        <p:spPr>
          <a:xfrm>
            <a:off x="4451985" y="683260"/>
            <a:ext cx="7740000" cy="5400000"/>
          </a:xfrm>
          <a:prstGeom prst="rect">
            <a:avLst/>
          </a:prstGeom>
          <a:solidFill>
            <a:srgbClr val="84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7" name="矩形 36"/>
          <p:cNvSpPr/>
          <p:nvPr>
            <p:custDataLst>
              <p:tags r:id="rId18"/>
            </p:custDataLst>
          </p:nvPr>
        </p:nvSpPr>
        <p:spPr>
          <a:xfrm>
            <a:off x="4629785" y="863600"/>
            <a:ext cx="7562215" cy="5039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文本框 70"/>
          <p:cNvSpPr txBox="1"/>
          <p:nvPr>
            <p:custDataLst>
              <p:tags r:id="rId19"/>
            </p:custDataLst>
          </p:nvPr>
        </p:nvSpPr>
        <p:spPr>
          <a:xfrm>
            <a:off x="334645" y="2014855"/>
            <a:ext cx="4117340" cy="4140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200" dirty="0" err="1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Solinteg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 DG solution has been divided into three stages</a:t>
            </a:r>
            <a:r>
              <a:rPr lang="en-US" altLang="zh-CN" sz="1200" dirty="0">
                <a:solidFill>
                  <a:srgbClr val="FF000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*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, and each stage will be developed independently.  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Stage 1: Use the DG to power home loads automatically when the power grid fails and PV and battery power is insufficient.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Stage 2: Use the DG to power loads and charge the battery.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Step 3: In addition to the functions of stage 1&amp;2, you can use the DG as the grid, allowing you to run a microgrid in isolation.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>
              <a:lnSpc>
                <a:spcPct val="140000"/>
              </a:lnSpc>
            </a:pP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200" dirty="0">
                <a:solidFill>
                  <a:srgbClr val="FF000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*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Note: We have completed the development of stage 1. For more information about the status of stage 2&amp;3, please consult us. The remaining details will be released before Q4 2024.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pic>
        <p:nvPicPr>
          <p:cNvPr id="3" name="图片 2" descr="267318-P567PU-36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80940" y="1129030"/>
            <a:ext cx="6988175" cy="4508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24145" y="3794125"/>
            <a:ext cx="2420620" cy="706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>
                <a:solidFill>
                  <a:srgbClr val="FC6B91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Power the loads by DG automatically</a:t>
            </a:r>
            <a:endParaRPr lang="en-US" altLang="zh-CN" sz="1600">
              <a:solidFill>
                <a:srgbClr val="FC6B91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21"/>
            </p:custDataLst>
          </p:nvPr>
        </p:nvSpPr>
        <p:spPr>
          <a:xfrm>
            <a:off x="5686425" y="2645410"/>
            <a:ext cx="2621280" cy="477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>
                <a:solidFill>
                  <a:srgbClr val="FCC12B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Charge the battery</a:t>
            </a:r>
            <a:endParaRPr lang="en-US" altLang="zh-CN" sz="1600">
              <a:solidFill>
                <a:srgbClr val="FCC12B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22"/>
            </p:custDataLst>
          </p:nvPr>
        </p:nvSpPr>
        <p:spPr>
          <a:xfrm>
            <a:off x="6096000" y="1434465"/>
            <a:ext cx="2887345" cy="477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600">
                <a:solidFill>
                  <a:srgbClr val="0E7AAA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Act as the grid</a:t>
            </a:r>
            <a:endParaRPr lang="en-US" altLang="zh-CN" sz="1600">
              <a:solidFill>
                <a:srgbClr val="0E7AAA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</p:spTree>
    <p:custDataLst>
      <p:tags r:id="rId2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7865110" y="551815"/>
            <a:ext cx="4325620" cy="1207770"/>
            <a:chOff x="527" y="869"/>
            <a:chExt cx="6812" cy="1902"/>
          </a:xfrm>
        </p:grpSpPr>
        <p:sp>
          <p:nvSpPr>
            <p:cNvPr id="26" name="标题 1"/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529" y="869"/>
              <a:ext cx="6811" cy="130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rgbClr val="656CC8"/>
                  </a:solidFill>
                  <a:latin typeface="HarmonyOS Sans SC Black" panose="00000A00000000000000" charset="-122"/>
                  <a:ea typeface="HarmonyOS Sans SC Black" panose="00000A00000000000000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4000" dirty="0">
                  <a:gradFill>
                    <a:gsLst>
                      <a:gs pos="17000">
                        <a:srgbClr val="8489D3"/>
                      </a:gs>
                      <a:gs pos="75000">
                        <a:srgbClr val="7030A0"/>
                      </a:gs>
                    </a:gsLst>
                    <a:lin ang="5400000" scaled="0"/>
                    <a:tileRect/>
                  </a:gradFill>
                  <a:cs typeface="HarmonyOS Sans SC Black" panose="00000A00000000000000" charset="-122"/>
                </a:rPr>
                <a:t>Connection</a:t>
              </a:r>
              <a:endParaRPr lang="en-US" sz="4000" dirty="0">
                <a:gradFill>
                  <a:gsLst>
                    <a:gs pos="17000">
                      <a:srgbClr val="8489D3"/>
                    </a:gs>
                    <a:gs pos="75000">
                      <a:srgbClr val="7030A0"/>
                    </a:gs>
                  </a:gsLst>
                  <a:lin ang="5400000" scaled="0"/>
                  <a:tileRect/>
                </a:gradFill>
                <a:cs typeface="HarmonyOS Sans SC Black" panose="00000A00000000000000" charset="-122"/>
              </a:endParaRPr>
            </a:p>
          </p:txBody>
        </p:sp>
        <p:pic>
          <p:nvPicPr>
            <p:cNvPr id="27" name="图片 26" descr="bar"/>
            <p:cNvPicPr/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528" y="1968"/>
              <a:ext cx="5953" cy="5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4"/>
              </p:custDataLst>
            </p:nvPr>
          </p:nvSpPr>
          <p:spPr>
            <a:xfrm>
              <a:off x="527" y="2037"/>
              <a:ext cx="6637" cy="7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2000" dirty="0">
                  <a:solidFill>
                    <a:srgbClr val="8489D3"/>
                  </a:solidFill>
                  <a:latin typeface="HarmonyOS Sans Black" panose="00000A00000000000000" charset="0"/>
                  <a:cs typeface="HarmonyOS Sans Black" panose="00000A00000000000000" charset="0"/>
                  <a:sym typeface="+mn-ea"/>
                </a:rPr>
                <a:t>How to wire</a:t>
              </a:r>
              <a:endParaRPr lang="en-US" altLang="zh-CN" sz="2000" dirty="0">
                <a:solidFill>
                  <a:srgbClr val="8489D3"/>
                </a:solidFill>
                <a:latin typeface="HarmonyOS Sans Black" panose="00000A00000000000000" charset="0"/>
                <a:cs typeface="HarmonyOS Sans Black" panose="00000A00000000000000" charset="0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0" y="6605270"/>
            <a:ext cx="12191365" cy="255270"/>
            <a:chOff x="0" y="10398"/>
            <a:chExt cx="19199" cy="402"/>
          </a:xfrm>
        </p:grpSpPr>
        <p:sp>
          <p:nvSpPr>
            <p:cNvPr id="5" name="任意多边形 37"/>
            <p:cNvSpPr/>
            <p:nvPr>
              <p:custDataLst>
                <p:tags r:id="rId5"/>
              </p:custDataLst>
            </p:nvPr>
          </p:nvSpPr>
          <p:spPr>
            <a:xfrm>
              <a:off x="18353" y="10403"/>
              <a:ext cx="847" cy="397"/>
            </a:xfrm>
            <a:custGeom>
              <a:avLst/>
              <a:gdLst>
                <a:gd name="connsiteX0" fmla="*/ 0 w 847"/>
                <a:gd name="connsiteY0" fmla="*/ 0 h 397"/>
                <a:gd name="connsiteX1" fmla="*/ 847 w 847"/>
                <a:gd name="connsiteY1" fmla="*/ 0 h 397"/>
                <a:gd name="connsiteX2" fmla="*/ 847 w 847"/>
                <a:gd name="connsiteY2" fmla="*/ 203 h 397"/>
                <a:gd name="connsiteX3" fmla="*/ 847 w 847"/>
                <a:gd name="connsiteY3" fmla="*/ 397 h 397"/>
                <a:gd name="connsiteX4" fmla="*/ 0 w 847"/>
                <a:gd name="connsiteY4" fmla="*/ 397 h 397"/>
                <a:gd name="connsiteX5" fmla="*/ 195 w 847"/>
                <a:gd name="connsiteY5" fmla="*/ 200 h 397"/>
                <a:gd name="connsiteX6" fmla="*/ 0 w 847"/>
                <a:gd name="connsiteY6" fmla="*/ 0 h 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" h="397">
                  <a:moveTo>
                    <a:pt x="0" y="0"/>
                  </a:moveTo>
                  <a:lnTo>
                    <a:pt x="847" y="0"/>
                  </a:lnTo>
                  <a:lnTo>
                    <a:pt x="847" y="203"/>
                  </a:lnTo>
                  <a:lnTo>
                    <a:pt x="847" y="397"/>
                  </a:lnTo>
                  <a:lnTo>
                    <a:pt x="0" y="397"/>
                  </a:lnTo>
                  <a:lnTo>
                    <a:pt x="195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56CC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6" name="五边形 5"/>
            <p:cNvSpPr/>
            <p:nvPr>
              <p:custDataLst>
                <p:tags r:id="rId6"/>
              </p:custDataLst>
            </p:nvPr>
          </p:nvSpPr>
          <p:spPr>
            <a:xfrm>
              <a:off x="0" y="10399"/>
              <a:ext cx="18405" cy="397"/>
            </a:xfrm>
            <a:prstGeom prst="homePlate">
              <a:avLst/>
            </a:prstGeom>
            <a:solidFill>
              <a:srgbClr val="656CC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2995" y="10402"/>
              <a:ext cx="2815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www.solinteg.com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  <p:pic>
          <p:nvPicPr>
            <p:cNvPr id="9" name="图片 8" descr="C:\wohxy\pic\部门logo\3811661911493_.pic.jpg3811661911493_.pi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527" y="10510"/>
              <a:ext cx="1293" cy="198"/>
            </a:xfrm>
            <a:prstGeom prst="rect">
              <a:avLst/>
            </a:prstGeom>
          </p:spPr>
        </p:pic>
        <p:pic>
          <p:nvPicPr>
            <p:cNvPr id="11" name="图片 41" descr="3b32313535393938333b5730740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2797" y="10510"/>
              <a:ext cx="198" cy="198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>
              <p:custDataLst>
                <p:tags r:id="rId12"/>
              </p:custDataLst>
            </p:nvPr>
          </p:nvSpPr>
          <p:spPr>
            <a:xfrm>
              <a:off x="14551" y="10399"/>
              <a:ext cx="3728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1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SC Black" panose="00000A00000000000000" charset="-122"/>
                  <a:ea typeface="HarmonyOS Sans SC Black" panose="00000A00000000000000" charset="-122"/>
                  <a:sym typeface="+mn-ea"/>
                </a:rPr>
                <a:t>Solinteg Diesel Generator Connection Solution</a:t>
              </a:r>
              <a:endParaRPr lang="en-US" altLang="zh-CN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 Black" panose="00000A00000000000000" charset="-122"/>
                <a:ea typeface="HarmonyOS Sans SC Black" panose="00000A00000000000000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3"/>
              </p:custDataLst>
            </p:nvPr>
          </p:nvSpPr>
          <p:spPr>
            <a:xfrm>
              <a:off x="18703" y="10398"/>
              <a:ext cx="403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SC Black" panose="00000A00000000000000" charset="-122"/>
                  <a:ea typeface="HarmonyOS Sans SC Black" panose="00000A00000000000000" charset="-122"/>
                  <a:cs typeface="HarmonyOS Sans Black" panose="00000A00000000000000" charset="0"/>
                  <a:sym typeface="+mn-ea"/>
                </a:rPr>
                <a:t>05</a:t>
              </a:r>
              <a:endParaRPr lang="en-US" altLang="zh-CN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 Black" panose="00000A00000000000000" charset="-122"/>
                <a:ea typeface="HarmonyOS Sans SC Black" panose="00000A00000000000000" charset="-122"/>
                <a:cs typeface="HarmonyOS Sans Black" panose="00000A00000000000000" charset="0"/>
                <a:sym typeface="+mn-ea"/>
              </a:endParaRPr>
            </a:p>
          </p:txBody>
        </p:sp>
        <p:pic>
          <p:nvPicPr>
            <p:cNvPr id="30" name="图片 6" descr="343435383135363b333633323734363b4fe1606f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6195" y="10510"/>
              <a:ext cx="198" cy="19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16"/>
              </p:custDataLst>
            </p:nvPr>
          </p:nvSpPr>
          <p:spPr>
            <a:xfrm>
              <a:off x="6413" y="10402"/>
              <a:ext cx="2815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academy@solinteg.com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</p:grpSp>
      <p:grpSp>
        <p:nvGrpSpPr>
          <p:cNvPr id="7" name="组合 6"/>
          <p:cNvGrpSpPr>
            <a:grpSpLocks noChangeAspect="1"/>
          </p:cNvGrpSpPr>
          <p:nvPr/>
        </p:nvGrpSpPr>
        <p:grpSpPr>
          <a:xfrm flipH="1">
            <a:off x="635" y="683260"/>
            <a:ext cx="7739380" cy="5400040"/>
            <a:chOff x="7011" y="1076"/>
            <a:chExt cx="12188" cy="8504"/>
          </a:xfrm>
        </p:grpSpPr>
        <p:sp>
          <p:nvSpPr>
            <p:cNvPr id="2" name="矩形 1"/>
            <p:cNvSpPr/>
            <p:nvPr>
              <p:custDataLst>
                <p:tags r:id="rId17"/>
              </p:custDataLst>
            </p:nvPr>
          </p:nvSpPr>
          <p:spPr>
            <a:xfrm>
              <a:off x="7011" y="1076"/>
              <a:ext cx="12189" cy="8504"/>
            </a:xfrm>
            <a:prstGeom prst="rect">
              <a:avLst/>
            </a:prstGeom>
            <a:solidFill>
              <a:srgbClr val="848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37" name="矩形 36"/>
            <p:cNvSpPr/>
            <p:nvPr>
              <p:custDataLst>
                <p:tags r:id="rId18"/>
              </p:custDataLst>
            </p:nvPr>
          </p:nvSpPr>
          <p:spPr>
            <a:xfrm>
              <a:off x="7291" y="1360"/>
              <a:ext cx="11909" cy="7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 descr="29118 [转换]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52210" y="4172585"/>
            <a:ext cx="540000" cy="592506"/>
          </a:xfrm>
          <a:prstGeom prst="rect">
            <a:avLst/>
          </a:prstGeom>
        </p:spPr>
      </p:pic>
      <p:cxnSp>
        <p:nvCxnSpPr>
          <p:cNvPr id="43" name="直接连接符 42"/>
          <p:cNvCxnSpPr/>
          <p:nvPr/>
        </p:nvCxnSpPr>
        <p:spPr>
          <a:xfrm>
            <a:off x="1953260" y="5135880"/>
            <a:ext cx="1631950" cy="0"/>
          </a:xfrm>
          <a:prstGeom prst="line">
            <a:avLst/>
          </a:prstGeom>
          <a:ln>
            <a:headEnd type="oval" w="med" len="med"/>
            <a:tailEnd type="oval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8" name="图片 17" descr="24586 [转换]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52210" y="2561590"/>
            <a:ext cx="540000" cy="850658"/>
          </a:xfrm>
          <a:prstGeom prst="rect">
            <a:avLst/>
          </a:prstGeom>
        </p:spPr>
      </p:pic>
      <p:sp>
        <p:nvSpPr>
          <p:cNvPr id="71" name="文本框 70"/>
          <p:cNvSpPr txBox="1"/>
          <p:nvPr>
            <p:custDataLst>
              <p:tags r:id="rId21"/>
            </p:custDataLst>
          </p:nvPr>
        </p:nvSpPr>
        <p:spPr>
          <a:xfrm>
            <a:off x="7866380" y="1991995"/>
            <a:ext cx="4032250" cy="342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As the diagram shown on the left: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228600" indent="-228600">
              <a:lnSpc>
                <a:spcPct val="140000"/>
              </a:lnSpc>
              <a:buFont typeface="Wingdings" panose="05000000000000000000" charset="0"/>
              <a:buChar char="l"/>
            </a:pP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228600" indent="-22860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Connect the DG controller to the COM3 Pin 11&amp;12;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228600" indent="-22860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Connect the DG controller to the DG;</a:t>
            </a:r>
            <a:r>
              <a:rPr lang="en-US" altLang="zh-CN" sz="1200" dirty="0">
                <a:solidFill>
                  <a:srgbClr val="FF000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*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228600" indent="-22860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Connect the output of DG to the inverter GEN port;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228600" indent="-22860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Connect the battery, back-up loads and other necessary devices;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228600" indent="-228600">
              <a:lnSpc>
                <a:spcPct val="140000"/>
              </a:lnSpc>
              <a:buFont typeface="Wingdings" panose="05000000000000000000" charset="0"/>
              <a:buChar char="l"/>
            </a:pP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228600" indent="-228600">
              <a:lnSpc>
                <a:spcPct val="140000"/>
              </a:lnSpc>
              <a:buFont typeface="Wingdings" panose="05000000000000000000" charset="0"/>
              <a:buChar char="l"/>
            </a:pP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indent="0">
              <a:lnSpc>
                <a:spcPct val="140000"/>
              </a:lnSpc>
              <a:buFont typeface="Wingdings" panose="05000000000000000000" charset="0"/>
              <a:buNone/>
            </a:pPr>
            <a:r>
              <a:rPr lang="en-US" altLang="zh-CN" sz="1200" dirty="0">
                <a:solidFill>
                  <a:srgbClr val="FF000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*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: The connection between DG and DG controller please refer to the user manual of the controller manufacture strictly.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pic>
        <p:nvPicPr>
          <p:cNvPr id="3" name="图片 2" descr="50KW-P底副本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0" y="1100455"/>
            <a:ext cx="4387850" cy="2406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/>
          <p:cNvSpPr/>
          <p:nvPr/>
        </p:nvSpPr>
        <p:spPr>
          <a:xfrm>
            <a:off x="5523230" y="116205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24"/>
            </p:custDataLst>
          </p:nvPr>
        </p:nvSpPr>
        <p:spPr>
          <a:xfrm>
            <a:off x="2343785" y="2093595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>
            <p:custDataLst>
              <p:tags r:id="rId25"/>
            </p:custDataLst>
          </p:nvPr>
        </p:nvSpPr>
        <p:spPr>
          <a:xfrm>
            <a:off x="2523490" y="1535430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>
            <p:custDataLst>
              <p:tags r:id="rId26"/>
            </p:custDataLst>
          </p:nvPr>
        </p:nvSpPr>
        <p:spPr>
          <a:xfrm>
            <a:off x="3482975" y="1535430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>
            <p:custDataLst>
              <p:tags r:id="rId27"/>
            </p:custDataLst>
          </p:nvPr>
        </p:nvSpPr>
        <p:spPr>
          <a:xfrm>
            <a:off x="2996565" y="2093595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肘形连接符 33"/>
          <p:cNvCxnSpPr>
            <a:stCxn id="29" idx="0"/>
            <a:endCxn id="13" idx="0"/>
          </p:cNvCxnSpPr>
          <p:nvPr/>
        </p:nvCxnSpPr>
        <p:spPr>
          <a:xfrm rot="16200000">
            <a:off x="4443095" y="-544195"/>
            <a:ext cx="249555" cy="3909060"/>
          </a:xfrm>
          <a:prstGeom prst="bentConnector3">
            <a:avLst>
              <a:gd name="adj1" fmla="val 132442"/>
            </a:avLst>
          </a:prstGeom>
          <a:ln>
            <a:solidFill>
              <a:srgbClr val="FF0000"/>
            </a:solidFill>
            <a:tailEnd type="oval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肘形连接符 34"/>
          <p:cNvCxnSpPr>
            <a:stCxn id="32" idx="6"/>
            <a:endCxn id="16" idx="1"/>
          </p:cNvCxnSpPr>
          <p:nvPr/>
        </p:nvCxnSpPr>
        <p:spPr>
          <a:xfrm>
            <a:off x="3662680" y="1625600"/>
            <a:ext cx="2589530" cy="284353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oval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肘形连接符 41"/>
          <p:cNvCxnSpPr>
            <a:stCxn id="20" idx="4"/>
            <a:endCxn id="18" idx="1"/>
          </p:cNvCxnSpPr>
          <p:nvPr/>
        </p:nvCxnSpPr>
        <p:spPr>
          <a:xfrm rot="5400000" flipV="1">
            <a:off x="5029200" y="1763395"/>
            <a:ext cx="1753235" cy="692785"/>
          </a:xfrm>
          <a:prstGeom prst="bentConnector2">
            <a:avLst/>
          </a:prstGeom>
          <a:ln>
            <a:solidFill>
              <a:srgbClr val="FF0000"/>
            </a:solidFill>
            <a:tailEnd type="oval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4" name="圆角矩形 43"/>
          <p:cNvSpPr/>
          <p:nvPr/>
        </p:nvSpPr>
        <p:spPr>
          <a:xfrm>
            <a:off x="620395" y="1903095"/>
            <a:ext cx="838200" cy="369570"/>
          </a:xfrm>
          <a:prstGeom prst="roundRect">
            <a:avLst/>
          </a:prstGeom>
          <a:solidFill>
            <a:srgbClr val="A7CD28">
              <a:alpha val="30000"/>
            </a:srgbClr>
          </a:solidFill>
          <a:ln w="28575">
            <a:solidFill>
              <a:srgbClr val="A7CD28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20557 [转换]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26085" y="4773295"/>
            <a:ext cx="292100" cy="566420"/>
          </a:xfrm>
          <a:prstGeom prst="rect">
            <a:avLst/>
          </a:prstGeom>
        </p:spPr>
      </p:pic>
      <p:pic>
        <p:nvPicPr>
          <p:cNvPr id="12" name="图片 11" descr="2303.i511.018.P.m009.c33.electric generator realistic set [转换]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086735" y="4469130"/>
            <a:ext cx="996315" cy="1059815"/>
          </a:xfrm>
          <a:prstGeom prst="rect">
            <a:avLst/>
          </a:prstGeom>
        </p:spPr>
      </p:pic>
      <p:pic>
        <p:nvPicPr>
          <p:cNvPr id="19" name="图片 18" descr="Grid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252210" y="1293495"/>
            <a:ext cx="540000" cy="636021"/>
          </a:xfrm>
          <a:prstGeom prst="rect">
            <a:avLst/>
          </a:prstGeom>
        </p:spPr>
      </p:pic>
      <p:cxnSp>
        <p:nvCxnSpPr>
          <p:cNvPr id="23" name="肘形连接符 22"/>
          <p:cNvCxnSpPr>
            <a:stCxn id="33" idx="4"/>
          </p:cNvCxnSpPr>
          <p:nvPr/>
        </p:nvCxnSpPr>
        <p:spPr>
          <a:xfrm rot="5400000" flipV="1">
            <a:off x="2199005" y="3161030"/>
            <a:ext cx="2296160" cy="520700"/>
          </a:xfrm>
          <a:prstGeom prst="bentConnector3">
            <a:avLst>
              <a:gd name="adj1" fmla="val 59181"/>
            </a:avLst>
          </a:prstGeom>
          <a:ln>
            <a:solidFill>
              <a:srgbClr val="FF0000"/>
            </a:solidFill>
            <a:tailEnd type="oval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肘形连接符 35"/>
          <p:cNvCxnSpPr>
            <a:stCxn id="44" idx="2"/>
            <a:endCxn id="10" idx="0"/>
          </p:cNvCxnSpPr>
          <p:nvPr/>
        </p:nvCxnSpPr>
        <p:spPr>
          <a:xfrm rot="5400000">
            <a:off x="-444500" y="3289300"/>
            <a:ext cx="2500630" cy="467360"/>
          </a:xfrm>
          <a:prstGeom prst="bentConnector3">
            <a:avLst>
              <a:gd name="adj1" fmla="val 54037"/>
            </a:avLst>
          </a:prstGeom>
          <a:ln>
            <a:solidFill>
              <a:schemeClr val="accent3"/>
            </a:solidFill>
            <a:tailEnd type="oval" w="med" len="med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8" name="图片 37" descr="Controller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637665" y="4961255"/>
            <a:ext cx="529590" cy="407035"/>
          </a:xfrm>
          <a:prstGeom prst="rect">
            <a:avLst/>
          </a:prstGeom>
        </p:spPr>
      </p:pic>
      <p:sp>
        <p:nvSpPr>
          <p:cNvPr id="49" name="椭圆形标注 48"/>
          <p:cNvSpPr/>
          <p:nvPr/>
        </p:nvSpPr>
        <p:spPr>
          <a:xfrm>
            <a:off x="1146810" y="901065"/>
            <a:ext cx="1155700" cy="1090930"/>
          </a:xfrm>
          <a:prstGeom prst="wedgeEllipseCallout">
            <a:avLst>
              <a:gd name="adj1" fmla="val 43186"/>
              <a:gd name="adj2" fmla="val 48020"/>
            </a:avLst>
          </a:prstGeom>
          <a:blipFill rotWithShape="1">
            <a:blip r:embed="rId32"/>
            <a:stretch>
              <a:fillRect/>
            </a:stretch>
          </a:blipFill>
          <a:ln>
            <a:solidFill>
              <a:srgbClr val="8489D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圆角矩形 50"/>
          <p:cNvSpPr/>
          <p:nvPr/>
        </p:nvSpPr>
        <p:spPr>
          <a:xfrm>
            <a:off x="1802130" y="1661795"/>
            <a:ext cx="281940" cy="213995"/>
          </a:xfrm>
          <a:prstGeom prst="roundRect">
            <a:avLst/>
          </a:prstGeom>
          <a:solidFill>
            <a:srgbClr val="8489D3">
              <a:alpha val="30000"/>
            </a:srgbClr>
          </a:solidFill>
          <a:ln w="28575">
            <a:solidFill>
              <a:srgbClr val="8489D3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52" name="图片 51" descr="放大镜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 flipH="1">
            <a:off x="2064385" y="1903095"/>
            <a:ext cx="350520" cy="35052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35"/>
            </p:custDataLst>
          </p:nvPr>
        </p:nvSpPr>
        <p:spPr>
          <a:xfrm>
            <a:off x="172085" y="5377180"/>
            <a:ext cx="800100" cy="389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 b="1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Battery</a:t>
            </a:r>
            <a:endParaRPr lang="en-US" altLang="zh-CN" sz="1000" b="1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36"/>
            </p:custDataLst>
          </p:nvPr>
        </p:nvSpPr>
        <p:spPr>
          <a:xfrm>
            <a:off x="3606165" y="5366385"/>
            <a:ext cx="800100" cy="389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 b="1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DG</a:t>
            </a:r>
            <a:endParaRPr lang="en-US" altLang="zh-CN" sz="1000" b="1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37"/>
            </p:custDataLst>
          </p:nvPr>
        </p:nvSpPr>
        <p:spPr>
          <a:xfrm>
            <a:off x="6122035" y="1929765"/>
            <a:ext cx="800100" cy="389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 b="1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Grid</a:t>
            </a:r>
            <a:endParaRPr lang="en-US" altLang="zh-CN" sz="1000" b="1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45" name="文本框 44"/>
          <p:cNvSpPr txBox="1"/>
          <p:nvPr>
            <p:custDataLst>
              <p:tags r:id="rId38"/>
            </p:custDataLst>
          </p:nvPr>
        </p:nvSpPr>
        <p:spPr>
          <a:xfrm>
            <a:off x="5970905" y="3507105"/>
            <a:ext cx="1102360" cy="389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 b="1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On-grid load</a:t>
            </a:r>
            <a:endParaRPr lang="en-US" altLang="zh-CN" sz="1000" b="1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46" name="文本框 45"/>
          <p:cNvSpPr txBox="1"/>
          <p:nvPr>
            <p:custDataLst>
              <p:tags r:id="rId39"/>
            </p:custDataLst>
          </p:nvPr>
        </p:nvSpPr>
        <p:spPr>
          <a:xfrm>
            <a:off x="5839460" y="4861560"/>
            <a:ext cx="136525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 b="1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Back-up load</a:t>
            </a:r>
            <a:endParaRPr lang="en-US" altLang="zh-CN" sz="1000" b="1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cxnSp>
        <p:nvCxnSpPr>
          <p:cNvPr id="47" name="肘形连接符 46"/>
          <p:cNvCxnSpPr>
            <a:stCxn id="21" idx="4"/>
            <a:endCxn id="38" idx="0"/>
          </p:cNvCxnSpPr>
          <p:nvPr/>
        </p:nvCxnSpPr>
        <p:spPr>
          <a:xfrm rot="5400000">
            <a:off x="824230" y="3350895"/>
            <a:ext cx="2687955" cy="531495"/>
          </a:xfrm>
          <a:prstGeom prst="bentConnector3">
            <a:avLst>
              <a:gd name="adj1" fmla="val 50012"/>
            </a:avLst>
          </a:prstGeom>
          <a:ln>
            <a:headEnd type="oval" w="med" len="med"/>
            <a:tailEnd type="oval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5" name="图片 54" descr="错误错叉"/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432550" y="2200275"/>
            <a:ext cx="180000" cy="180000"/>
          </a:xfrm>
          <a:prstGeom prst="rect">
            <a:avLst/>
          </a:prstGeom>
        </p:spPr>
      </p:pic>
      <p:pic>
        <p:nvPicPr>
          <p:cNvPr id="56" name="图片 55" descr="对勾"/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432550" y="5160010"/>
            <a:ext cx="180000" cy="180000"/>
          </a:xfrm>
          <a:prstGeom prst="rect">
            <a:avLst/>
          </a:prstGeom>
        </p:spPr>
      </p:pic>
      <p:pic>
        <p:nvPicPr>
          <p:cNvPr id="57" name="图片 56" descr="错误错叉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432550" y="3795395"/>
            <a:ext cx="180000" cy="180000"/>
          </a:xfrm>
          <a:prstGeom prst="rect">
            <a:avLst/>
          </a:prstGeom>
        </p:spPr>
      </p:pic>
      <p:sp>
        <p:nvSpPr>
          <p:cNvPr id="58" name="文本框 57"/>
          <p:cNvSpPr txBox="1"/>
          <p:nvPr>
            <p:custDataLst>
              <p:tags r:id="rId45"/>
            </p:custDataLst>
          </p:nvPr>
        </p:nvSpPr>
        <p:spPr>
          <a:xfrm>
            <a:off x="1275080" y="5377180"/>
            <a:ext cx="1248410" cy="389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 b="1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DG controller</a:t>
            </a:r>
            <a:endParaRPr lang="en-US" altLang="zh-CN" sz="1000" b="1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</p:spTree>
    <p:custDataLst>
      <p:tags r:id="rId4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34645" y="551815"/>
            <a:ext cx="4325620" cy="1207770"/>
            <a:chOff x="527" y="869"/>
            <a:chExt cx="6812" cy="1902"/>
          </a:xfrm>
        </p:grpSpPr>
        <p:sp>
          <p:nvSpPr>
            <p:cNvPr id="26" name="标题 1"/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529" y="869"/>
              <a:ext cx="6811" cy="130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rgbClr val="656CC8"/>
                  </a:solidFill>
                  <a:latin typeface="HarmonyOS Sans SC Black" panose="00000A00000000000000" charset="-122"/>
                  <a:ea typeface="HarmonyOS Sans SC Black" panose="00000A00000000000000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4000" dirty="0">
                  <a:gradFill>
                    <a:gsLst>
                      <a:gs pos="17000">
                        <a:srgbClr val="8489D3"/>
                      </a:gs>
                      <a:gs pos="75000">
                        <a:srgbClr val="7030A0"/>
                      </a:gs>
                    </a:gsLst>
                    <a:lin ang="5400000" scaled="0"/>
                    <a:tileRect/>
                  </a:gradFill>
                  <a:cs typeface="HarmonyOS Sans SC Black" panose="00000A00000000000000" charset="-122"/>
                  <a:sym typeface="+mn-ea"/>
                </a:rPr>
                <a:t>Logic</a:t>
              </a:r>
              <a:endParaRPr lang="en-US" sz="4000" dirty="0">
                <a:gradFill>
                  <a:gsLst>
                    <a:gs pos="17000">
                      <a:srgbClr val="8489D3"/>
                    </a:gs>
                    <a:gs pos="75000">
                      <a:srgbClr val="7030A0"/>
                    </a:gs>
                  </a:gsLst>
                  <a:lin ang="5400000" scaled="0"/>
                  <a:tileRect/>
                </a:gradFill>
                <a:cs typeface="HarmonyOS Sans SC Black" panose="00000A00000000000000" charset="-122"/>
              </a:endParaRPr>
            </a:p>
          </p:txBody>
        </p:sp>
        <p:pic>
          <p:nvPicPr>
            <p:cNvPr id="27" name="图片 26" descr="bar"/>
            <p:cNvPicPr/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528" y="1968"/>
              <a:ext cx="5953" cy="5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4"/>
              </p:custDataLst>
            </p:nvPr>
          </p:nvSpPr>
          <p:spPr>
            <a:xfrm>
              <a:off x="527" y="2037"/>
              <a:ext cx="6637" cy="7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2000" dirty="0">
                  <a:solidFill>
                    <a:srgbClr val="8489D3"/>
                  </a:solidFill>
                  <a:latin typeface="HarmonyOS Sans Black" panose="00000A00000000000000" charset="0"/>
                  <a:cs typeface="HarmonyOS Sans Black" panose="00000A00000000000000" charset="0"/>
                  <a:sym typeface="+mn-ea"/>
                </a:rPr>
                <a:t>How it works</a:t>
              </a:r>
              <a:endParaRPr lang="en-US" altLang="zh-CN" sz="2000" dirty="0">
                <a:solidFill>
                  <a:srgbClr val="8489D3"/>
                </a:solidFill>
                <a:latin typeface="HarmonyOS Sans Black" panose="00000A00000000000000" charset="0"/>
                <a:cs typeface="HarmonyOS Sans Black" panose="00000A00000000000000" charset="0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0" y="6605270"/>
            <a:ext cx="12191365" cy="255270"/>
            <a:chOff x="0" y="10398"/>
            <a:chExt cx="19199" cy="402"/>
          </a:xfrm>
        </p:grpSpPr>
        <p:sp>
          <p:nvSpPr>
            <p:cNvPr id="5" name="任意多边形 37"/>
            <p:cNvSpPr/>
            <p:nvPr>
              <p:custDataLst>
                <p:tags r:id="rId5"/>
              </p:custDataLst>
            </p:nvPr>
          </p:nvSpPr>
          <p:spPr>
            <a:xfrm>
              <a:off x="18353" y="10403"/>
              <a:ext cx="847" cy="397"/>
            </a:xfrm>
            <a:custGeom>
              <a:avLst/>
              <a:gdLst>
                <a:gd name="connsiteX0" fmla="*/ 0 w 847"/>
                <a:gd name="connsiteY0" fmla="*/ 0 h 397"/>
                <a:gd name="connsiteX1" fmla="*/ 847 w 847"/>
                <a:gd name="connsiteY1" fmla="*/ 0 h 397"/>
                <a:gd name="connsiteX2" fmla="*/ 847 w 847"/>
                <a:gd name="connsiteY2" fmla="*/ 203 h 397"/>
                <a:gd name="connsiteX3" fmla="*/ 847 w 847"/>
                <a:gd name="connsiteY3" fmla="*/ 397 h 397"/>
                <a:gd name="connsiteX4" fmla="*/ 0 w 847"/>
                <a:gd name="connsiteY4" fmla="*/ 397 h 397"/>
                <a:gd name="connsiteX5" fmla="*/ 195 w 847"/>
                <a:gd name="connsiteY5" fmla="*/ 200 h 397"/>
                <a:gd name="connsiteX6" fmla="*/ 0 w 847"/>
                <a:gd name="connsiteY6" fmla="*/ 0 h 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" h="397">
                  <a:moveTo>
                    <a:pt x="0" y="0"/>
                  </a:moveTo>
                  <a:lnTo>
                    <a:pt x="847" y="0"/>
                  </a:lnTo>
                  <a:lnTo>
                    <a:pt x="847" y="203"/>
                  </a:lnTo>
                  <a:lnTo>
                    <a:pt x="847" y="397"/>
                  </a:lnTo>
                  <a:lnTo>
                    <a:pt x="0" y="397"/>
                  </a:lnTo>
                  <a:lnTo>
                    <a:pt x="195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56CC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6" name="五边形 5"/>
            <p:cNvSpPr/>
            <p:nvPr>
              <p:custDataLst>
                <p:tags r:id="rId6"/>
              </p:custDataLst>
            </p:nvPr>
          </p:nvSpPr>
          <p:spPr>
            <a:xfrm>
              <a:off x="0" y="10399"/>
              <a:ext cx="18405" cy="397"/>
            </a:xfrm>
            <a:prstGeom prst="homePlate">
              <a:avLst/>
            </a:prstGeom>
            <a:solidFill>
              <a:srgbClr val="656CC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2995" y="10402"/>
              <a:ext cx="2815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www.solinteg.com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  <p:pic>
          <p:nvPicPr>
            <p:cNvPr id="9" name="图片 8" descr="C:\wohxy\pic\部门logo\3811661911493_.pic.jpg3811661911493_.pi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527" y="10510"/>
              <a:ext cx="1293" cy="198"/>
            </a:xfrm>
            <a:prstGeom prst="rect">
              <a:avLst/>
            </a:prstGeom>
          </p:spPr>
        </p:pic>
        <p:pic>
          <p:nvPicPr>
            <p:cNvPr id="11" name="图片 41" descr="3b32313535393938333b5730740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2797" y="10510"/>
              <a:ext cx="198" cy="198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>
              <p:custDataLst>
                <p:tags r:id="rId12"/>
              </p:custDataLst>
            </p:nvPr>
          </p:nvSpPr>
          <p:spPr>
            <a:xfrm>
              <a:off x="14551" y="10399"/>
              <a:ext cx="3728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1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SC Black" panose="00000A00000000000000" charset="-122"/>
                  <a:ea typeface="HarmonyOS Sans SC Black" panose="00000A00000000000000" charset="-122"/>
                  <a:sym typeface="+mn-ea"/>
                </a:rPr>
                <a:t>Solinteg Diesel Generator Connection Solution</a:t>
              </a:r>
              <a:endParaRPr lang="en-US" altLang="zh-CN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 Black" panose="00000A00000000000000" charset="-122"/>
                <a:ea typeface="HarmonyOS Sans SC Black" panose="00000A00000000000000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3"/>
              </p:custDataLst>
            </p:nvPr>
          </p:nvSpPr>
          <p:spPr>
            <a:xfrm>
              <a:off x="18703" y="10398"/>
              <a:ext cx="403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SC Black" panose="00000A00000000000000" charset="-122"/>
                  <a:ea typeface="HarmonyOS Sans SC Black" panose="00000A00000000000000" charset="-122"/>
                  <a:cs typeface="HarmonyOS Sans Black" panose="00000A00000000000000" charset="0"/>
                  <a:sym typeface="+mn-ea"/>
                </a:rPr>
                <a:t>06</a:t>
              </a:r>
              <a:endParaRPr lang="en-US" altLang="zh-CN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 Black" panose="00000A00000000000000" charset="-122"/>
                <a:ea typeface="HarmonyOS Sans SC Black" panose="00000A00000000000000" charset="-122"/>
                <a:cs typeface="HarmonyOS Sans Black" panose="00000A00000000000000" charset="0"/>
                <a:sym typeface="+mn-ea"/>
              </a:endParaRPr>
            </a:p>
          </p:txBody>
        </p:sp>
        <p:pic>
          <p:nvPicPr>
            <p:cNvPr id="30" name="图片 6" descr="343435383135363b333633323734363b4fe1606f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6195" y="10510"/>
              <a:ext cx="198" cy="19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16"/>
              </p:custDataLst>
            </p:nvPr>
          </p:nvSpPr>
          <p:spPr>
            <a:xfrm>
              <a:off x="6413" y="10402"/>
              <a:ext cx="2815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academy@solinteg.com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</p:grpSp>
      <p:sp>
        <p:nvSpPr>
          <p:cNvPr id="2" name="矩形 1"/>
          <p:cNvSpPr/>
          <p:nvPr>
            <p:custDataLst>
              <p:tags r:id="rId17"/>
            </p:custDataLst>
          </p:nvPr>
        </p:nvSpPr>
        <p:spPr>
          <a:xfrm>
            <a:off x="4451985" y="683260"/>
            <a:ext cx="7740000" cy="5400000"/>
          </a:xfrm>
          <a:prstGeom prst="rect">
            <a:avLst/>
          </a:prstGeom>
          <a:solidFill>
            <a:srgbClr val="84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7" name="矩形 36"/>
          <p:cNvSpPr/>
          <p:nvPr>
            <p:custDataLst>
              <p:tags r:id="rId18"/>
            </p:custDataLst>
          </p:nvPr>
        </p:nvSpPr>
        <p:spPr>
          <a:xfrm>
            <a:off x="4629785" y="863600"/>
            <a:ext cx="7562215" cy="5039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 descr="tianchong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99685" y="3667760"/>
            <a:ext cx="6626225" cy="1731010"/>
          </a:xfrm>
          <a:prstGeom prst="rect">
            <a:avLst/>
          </a:prstGeom>
        </p:spPr>
      </p:pic>
      <p:sp>
        <p:nvSpPr>
          <p:cNvPr id="71" name="文本框 70"/>
          <p:cNvSpPr txBox="1"/>
          <p:nvPr>
            <p:custDataLst>
              <p:tags r:id="rId20"/>
            </p:custDataLst>
          </p:nvPr>
        </p:nvSpPr>
        <p:spPr>
          <a:xfrm>
            <a:off x="283845" y="1788795"/>
            <a:ext cx="4168140" cy="46043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200" b="1" i="1" dirty="0">
                <a:solidFill>
                  <a:schemeClr val="tx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When the grid fails and is not recovered:</a:t>
            </a:r>
            <a:endParaRPr lang="en-US" altLang="zh-CN" sz="1200" b="1" i="1" dirty="0">
              <a:solidFill>
                <a:schemeClr val="tx1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Point 1: 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Grid outages occur.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Point 2: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 PV power is lower than P</a:t>
            </a:r>
            <a:r>
              <a:rPr lang="en-US" altLang="zh-CN" sz="1200" baseline="-250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load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, and the battery starts to discharge.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Point 3: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 The battery State of Charge (SOC) drops to 25%, and the DG enters standby status.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Point 4: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 If SOC is lower than 20% or remains lower than 25% for over 10 minutes, the inverter will switch the loads to be powered by the DG.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Point 5: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 When PV power recovers, the battery starts to charge.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Point 6: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 Once SOC recovers to 50%, the inverter begins detecting the battery status.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Point 7: 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If SOC remains higher than 50% for over 5 minutes, the inverter switches the loads back to be powered by the battery and PV, then closes the DG.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Point 8: 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PV power is higher than P</a:t>
            </a:r>
            <a:r>
              <a:rPr lang="en-US" altLang="zh-CN" sz="1200" baseline="-250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load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36" name="任意多边形 35"/>
          <p:cNvSpPr/>
          <p:nvPr/>
        </p:nvSpPr>
        <p:spPr>
          <a:xfrm>
            <a:off x="5090795" y="3834130"/>
            <a:ext cx="2442210" cy="1566643"/>
          </a:xfrm>
          <a:custGeom>
            <a:avLst/>
            <a:gdLst>
              <a:gd name="connsiteX0" fmla="*/ 0 w 3846"/>
              <a:gd name="connsiteY0" fmla="*/ 1923 h 2467"/>
              <a:gd name="connsiteX1" fmla="*/ 2039 w 3846"/>
              <a:gd name="connsiteY1" fmla="*/ 2462 h 2467"/>
              <a:gd name="connsiteX2" fmla="*/ 3396 w 3846"/>
              <a:gd name="connsiteY2" fmla="*/ 1647 h 2467"/>
              <a:gd name="connsiteX3" fmla="*/ 3846 w 3846"/>
              <a:gd name="connsiteY3" fmla="*/ 0 h 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6" h="2467">
                <a:moveTo>
                  <a:pt x="0" y="1923"/>
                </a:moveTo>
                <a:cubicBezTo>
                  <a:pt x="383" y="2161"/>
                  <a:pt x="1330" y="2514"/>
                  <a:pt x="2039" y="2462"/>
                </a:cubicBezTo>
                <a:cubicBezTo>
                  <a:pt x="2748" y="2410"/>
                  <a:pt x="3101" y="2207"/>
                  <a:pt x="3396" y="1647"/>
                </a:cubicBezTo>
                <a:cubicBezTo>
                  <a:pt x="3691" y="1087"/>
                  <a:pt x="3691" y="465"/>
                  <a:pt x="3846" y="0"/>
                </a:cubicBezTo>
              </a:path>
            </a:pathLst>
          </a:custGeom>
          <a:noFill/>
          <a:ln w="28575">
            <a:solidFill>
              <a:srgbClr val="A7CD2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9" name="直接连接符 38"/>
          <p:cNvCxnSpPr/>
          <p:nvPr/>
        </p:nvCxnSpPr>
        <p:spPr>
          <a:xfrm>
            <a:off x="7533005" y="3834130"/>
            <a:ext cx="1280160" cy="0"/>
          </a:xfrm>
          <a:prstGeom prst="line">
            <a:avLst/>
          </a:prstGeom>
          <a:ln w="28575">
            <a:solidFill>
              <a:srgbClr val="A7CD2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任意多边形 46"/>
          <p:cNvSpPr/>
          <p:nvPr/>
        </p:nvSpPr>
        <p:spPr>
          <a:xfrm>
            <a:off x="8819515" y="3831590"/>
            <a:ext cx="2914650" cy="1581150"/>
          </a:xfrm>
          <a:custGeom>
            <a:avLst/>
            <a:gdLst>
              <a:gd name="connsiteX0" fmla="*/ 0 w 4590"/>
              <a:gd name="connsiteY0" fmla="*/ 0 h 2490"/>
              <a:gd name="connsiteX1" fmla="*/ 1552 w 4590"/>
              <a:gd name="connsiteY1" fmla="*/ 1527 h 2490"/>
              <a:gd name="connsiteX2" fmla="*/ 2491 w 4590"/>
              <a:gd name="connsiteY2" fmla="*/ 1273 h 2490"/>
              <a:gd name="connsiteX3" fmla="*/ 4590 w 4590"/>
              <a:gd name="connsiteY3" fmla="*/ 2490 h 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0" h="2490">
                <a:moveTo>
                  <a:pt x="0" y="0"/>
                </a:moveTo>
                <a:cubicBezTo>
                  <a:pt x="285" y="378"/>
                  <a:pt x="952" y="1527"/>
                  <a:pt x="1552" y="1527"/>
                </a:cubicBezTo>
                <a:cubicBezTo>
                  <a:pt x="2152" y="1527"/>
                  <a:pt x="2102" y="1273"/>
                  <a:pt x="2491" y="1273"/>
                </a:cubicBezTo>
                <a:cubicBezTo>
                  <a:pt x="2880" y="1273"/>
                  <a:pt x="3480" y="2185"/>
                  <a:pt x="4590" y="2490"/>
                </a:cubicBezTo>
              </a:path>
            </a:pathLst>
          </a:custGeom>
          <a:noFill/>
          <a:ln w="28575">
            <a:solidFill>
              <a:srgbClr val="A7CD2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5086350" y="2708910"/>
            <a:ext cx="1296670" cy="9359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>
            <p:custDataLst>
              <p:tags r:id="rId21"/>
            </p:custDataLst>
          </p:nvPr>
        </p:nvSpPr>
        <p:spPr>
          <a:xfrm>
            <a:off x="6383020" y="2715260"/>
            <a:ext cx="1144270" cy="931545"/>
          </a:xfrm>
          <a:prstGeom prst="rect">
            <a:avLst/>
          </a:prstGeom>
          <a:gradFill>
            <a:gsLst>
              <a:gs pos="100000">
                <a:srgbClr val="CFF474"/>
              </a:gs>
              <a:gs pos="100000">
                <a:srgbClr val="4DD803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微信图片_202401101345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99685" y="1849120"/>
            <a:ext cx="2035810" cy="1791970"/>
          </a:xfrm>
          <a:prstGeom prst="rect">
            <a:avLst/>
          </a:prstGeom>
        </p:spPr>
      </p:pic>
      <p:sp>
        <p:nvSpPr>
          <p:cNvPr id="52" name="矩形 51"/>
          <p:cNvSpPr/>
          <p:nvPr>
            <p:custDataLst>
              <p:tags r:id="rId23"/>
            </p:custDataLst>
          </p:nvPr>
        </p:nvSpPr>
        <p:spPr>
          <a:xfrm>
            <a:off x="7527290" y="2706370"/>
            <a:ext cx="2284095" cy="9404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>
            <p:custDataLst>
              <p:tags r:id="rId24"/>
            </p:custDataLst>
          </p:nvPr>
        </p:nvSpPr>
        <p:spPr>
          <a:xfrm>
            <a:off x="9804400" y="2698115"/>
            <a:ext cx="588645" cy="940435"/>
          </a:xfrm>
          <a:prstGeom prst="rect">
            <a:avLst/>
          </a:prstGeom>
          <a:gradFill>
            <a:gsLst>
              <a:gs pos="100000">
                <a:srgbClr val="CFF474"/>
              </a:gs>
              <a:gs pos="100000">
                <a:srgbClr val="4DD803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>
            <p:custDataLst>
              <p:tags r:id="rId25"/>
            </p:custDataLst>
          </p:nvPr>
        </p:nvSpPr>
        <p:spPr>
          <a:xfrm>
            <a:off x="10393680" y="2708910"/>
            <a:ext cx="1296670" cy="9366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填充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34120" y="1760855"/>
            <a:ext cx="2645410" cy="1877695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5090795" y="1839595"/>
            <a:ext cx="2158365" cy="1811655"/>
          </a:xfrm>
          <a:custGeom>
            <a:avLst/>
            <a:gdLst>
              <a:gd name="connsiteX0" fmla="*/ 0 w 3399"/>
              <a:gd name="connsiteY0" fmla="*/ 0 h 2853"/>
              <a:gd name="connsiteX1" fmla="*/ 1527 w 3399"/>
              <a:gd name="connsiteY1" fmla="*/ 653 h 2853"/>
              <a:gd name="connsiteX2" fmla="*/ 3399 w 3399"/>
              <a:gd name="connsiteY2" fmla="*/ 2853 h 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9" h="2853">
                <a:moveTo>
                  <a:pt x="0" y="0"/>
                </a:moveTo>
                <a:cubicBezTo>
                  <a:pt x="348" y="49"/>
                  <a:pt x="1007" y="81"/>
                  <a:pt x="1527" y="653"/>
                </a:cubicBezTo>
                <a:cubicBezTo>
                  <a:pt x="2047" y="1225"/>
                  <a:pt x="2809" y="2833"/>
                  <a:pt x="3399" y="2853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 40"/>
          <p:cNvSpPr/>
          <p:nvPr/>
        </p:nvSpPr>
        <p:spPr>
          <a:xfrm>
            <a:off x="8806815" y="1752600"/>
            <a:ext cx="2672715" cy="1894840"/>
          </a:xfrm>
          <a:custGeom>
            <a:avLst/>
            <a:gdLst>
              <a:gd name="connsiteX0" fmla="*/ 0 w 4209"/>
              <a:gd name="connsiteY0" fmla="*/ 2984 h 2984"/>
              <a:gd name="connsiteX1" fmla="*/ 2503 w 4209"/>
              <a:gd name="connsiteY1" fmla="*/ 1502 h 2984"/>
              <a:gd name="connsiteX2" fmla="*/ 4209 w 4209"/>
              <a:gd name="connsiteY2" fmla="*/ 0 h 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9" h="2984">
                <a:moveTo>
                  <a:pt x="0" y="2984"/>
                </a:moveTo>
                <a:cubicBezTo>
                  <a:pt x="1218" y="1401"/>
                  <a:pt x="1536" y="1748"/>
                  <a:pt x="2503" y="1502"/>
                </a:cubicBezTo>
                <a:cubicBezTo>
                  <a:pt x="3470" y="1256"/>
                  <a:pt x="3569" y="0"/>
                  <a:pt x="4209" y="0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/>
          <p:cNvCxnSpPr/>
          <p:nvPr/>
        </p:nvCxnSpPr>
        <p:spPr>
          <a:xfrm>
            <a:off x="5090795" y="2702560"/>
            <a:ext cx="6701155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5085715" y="4735195"/>
            <a:ext cx="4521200" cy="0"/>
          </a:xfrm>
          <a:prstGeom prst="line">
            <a:avLst/>
          </a:prstGeom>
          <a:ln>
            <a:solidFill>
              <a:srgbClr val="8489D3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>
            <p:custDataLst>
              <p:tags r:id="rId27"/>
            </p:custDataLst>
          </p:nvPr>
        </p:nvCxnSpPr>
        <p:spPr>
          <a:xfrm>
            <a:off x="7533005" y="2698115"/>
            <a:ext cx="0" cy="1143000"/>
          </a:xfrm>
          <a:prstGeom prst="line">
            <a:avLst/>
          </a:prstGeom>
          <a:ln>
            <a:solidFill>
              <a:srgbClr val="8489D3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>
            <p:custDataLst>
              <p:tags r:id="rId28"/>
            </p:custDataLst>
          </p:nvPr>
        </p:nvCxnSpPr>
        <p:spPr>
          <a:xfrm>
            <a:off x="5086985" y="3834130"/>
            <a:ext cx="2446020" cy="0"/>
          </a:xfrm>
          <a:prstGeom prst="line">
            <a:avLst/>
          </a:prstGeom>
          <a:ln>
            <a:solidFill>
              <a:srgbClr val="8489D3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>
            <p:custDataLst>
              <p:tags r:id="rId29"/>
            </p:custDataLst>
          </p:nvPr>
        </p:nvCxnSpPr>
        <p:spPr>
          <a:xfrm>
            <a:off x="5090795" y="4054475"/>
            <a:ext cx="2383790" cy="0"/>
          </a:xfrm>
          <a:prstGeom prst="line">
            <a:avLst/>
          </a:prstGeom>
          <a:ln>
            <a:solidFill>
              <a:srgbClr val="8489D3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>
            <p:custDataLst>
              <p:tags r:id="rId30"/>
            </p:custDataLst>
          </p:nvPr>
        </p:nvCxnSpPr>
        <p:spPr>
          <a:xfrm>
            <a:off x="8818245" y="2711450"/>
            <a:ext cx="0" cy="1136650"/>
          </a:xfrm>
          <a:prstGeom prst="line">
            <a:avLst/>
          </a:prstGeom>
          <a:ln>
            <a:solidFill>
              <a:srgbClr val="8489D3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>
            <p:custDataLst>
              <p:tags r:id="rId31"/>
            </p:custDataLst>
          </p:nvPr>
        </p:nvCxnSpPr>
        <p:spPr>
          <a:xfrm>
            <a:off x="9803765" y="2698115"/>
            <a:ext cx="0" cy="2103120"/>
          </a:xfrm>
          <a:prstGeom prst="line">
            <a:avLst/>
          </a:prstGeom>
          <a:ln>
            <a:solidFill>
              <a:srgbClr val="8489D3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10636885" y="4178300"/>
            <a:ext cx="902335" cy="27813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en-US" altLang="zh-CN" sz="900">
                <a:solidFill>
                  <a:schemeClr val="bg1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Battery SOC</a:t>
            </a:r>
            <a:endParaRPr lang="en-US" altLang="zh-CN" sz="900">
              <a:solidFill>
                <a:schemeClr val="bg1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32"/>
            </p:custDataLst>
          </p:nvPr>
        </p:nvSpPr>
        <p:spPr>
          <a:xfrm>
            <a:off x="11705590" y="2515235"/>
            <a:ext cx="525780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>
                <a:solidFill>
                  <a:srgbClr val="FF0000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P</a:t>
            </a:r>
            <a:r>
              <a:rPr lang="en-US" altLang="zh-CN" sz="1000" baseline="-25000">
                <a:solidFill>
                  <a:srgbClr val="FF0000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Load</a:t>
            </a:r>
            <a:endParaRPr lang="en-US" altLang="zh-CN" sz="1000" baseline="-25000">
              <a:solidFill>
                <a:srgbClr val="FF0000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63" name="文本框 62"/>
          <p:cNvSpPr txBox="1"/>
          <p:nvPr>
            <p:custDataLst>
              <p:tags r:id="rId33"/>
            </p:custDataLst>
          </p:nvPr>
        </p:nvSpPr>
        <p:spPr>
          <a:xfrm>
            <a:off x="5181600" y="2379345"/>
            <a:ext cx="734695" cy="236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>
                <a:solidFill>
                  <a:schemeClr val="bg1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PV Power</a:t>
            </a:r>
            <a:endParaRPr lang="en-US" altLang="zh-CN" sz="900">
              <a:solidFill>
                <a:schemeClr val="bg1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64" name="文本框 63"/>
          <p:cNvSpPr txBox="1"/>
          <p:nvPr>
            <p:custDataLst>
              <p:tags r:id="rId34"/>
            </p:custDataLst>
          </p:nvPr>
        </p:nvSpPr>
        <p:spPr>
          <a:xfrm>
            <a:off x="5379085" y="1034415"/>
            <a:ext cx="1082675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>
                <a:solidFill>
                  <a:srgbClr val="FF0000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Grid Outage</a:t>
            </a:r>
            <a:endParaRPr lang="en-US" altLang="zh-CN" sz="1000">
              <a:solidFill>
                <a:srgbClr val="FF0000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cxnSp>
        <p:nvCxnSpPr>
          <p:cNvPr id="65" name="直接连接符 64"/>
          <p:cNvCxnSpPr/>
          <p:nvPr>
            <p:custDataLst>
              <p:tags r:id="rId35"/>
            </p:custDataLst>
          </p:nvPr>
        </p:nvCxnSpPr>
        <p:spPr>
          <a:xfrm>
            <a:off x="10393680" y="2715260"/>
            <a:ext cx="6350" cy="1937385"/>
          </a:xfrm>
          <a:prstGeom prst="line">
            <a:avLst/>
          </a:prstGeom>
          <a:ln>
            <a:solidFill>
              <a:srgbClr val="8489D3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3" name="文本框 72"/>
          <p:cNvSpPr txBox="1"/>
          <p:nvPr>
            <p:custDataLst>
              <p:tags r:id="rId36"/>
            </p:custDataLst>
          </p:nvPr>
        </p:nvSpPr>
        <p:spPr>
          <a:xfrm>
            <a:off x="4629785" y="3655060"/>
            <a:ext cx="483235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20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74" name="文本框 73"/>
          <p:cNvSpPr txBox="1"/>
          <p:nvPr>
            <p:custDataLst>
              <p:tags r:id="rId37"/>
            </p:custDataLst>
          </p:nvPr>
        </p:nvSpPr>
        <p:spPr>
          <a:xfrm>
            <a:off x="4629785" y="3880485"/>
            <a:ext cx="483235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25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75" name="文本框 74"/>
          <p:cNvSpPr txBox="1"/>
          <p:nvPr>
            <p:custDataLst>
              <p:tags r:id="rId38"/>
            </p:custDataLst>
          </p:nvPr>
        </p:nvSpPr>
        <p:spPr>
          <a:xfrm>
            <a:off x="4629785" y="4559300"/>
            <a:ext cx="483235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50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78" name="文本框 77"/>
          <p:cNvSpPr txBox="1"/>
          <p:nvPr>
            <p:custDataLst>
              <p:tags r:id="rId39"/>
            </p:custDataLst>
          </p:nvPr>
        </p:nvSpPr>
        <p:spPr>
          <a:xfrm>
            <a:off x="6254750" y="5356860"/>
            <a:ext cx="302895" cy="237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2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79" name="文本框 78"/>
          <p:cNvSpPr txBox="1"/>
          <p:nvPr>
            <p:custDataLst>
              <p:tags r:id="rId40"/>
            </p:custDataLst>
          </p:nvPr>
        </p:nvSpPr>
        <p:spPr>
          <a:xfrm>
            <a:off x="7192010" y="4009390"/>
            <a:ext cx="302895" cy="237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3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80" name="文本框 79"/>
          <p:cNvSpPr txBox="1"/>
          <p:nvPr>
            <p:custDataLst>
              <p:tags r:id="rId41"/>
            </p:custDataLst>
          </p:nvPr>
        </p:nvSpPr>
        <p:spPr>
          <a:xfrm>
            <a:off x="7511415" y="3761105"/>
            <a:ext cx="302895" cy="237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4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81" name="文本框 80"/>
          <p:cNvSpPr txBox="1"/>
          <p:nvPr>
            <p:custDataLst>
              <p:tags r:id="rId42"/>
            </p:custDataLst>
          </p:nvPr>
        </p:nvSpPr>
        <p:spPr>
          <a:xfrm>
            <a:off x="8577580" y="3771900"/>
            <a:ext cx="302895" cy="237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5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82" name="文本框 81"/>
          <p:cNvSpPr txBox="1"/>
          <p:nvPr>
            <p:custDataLst>
              <p:tags r:id="rId43"/>
            </p:custDataLst>
          </p:nvPr>
        </p:nvSpPr>
        <p:spPr>
          <a:xfrm>
            <a:off x="9773285" y="4730115"/>
            <a:ext cx="302895" cy="237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7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83" name="文本框 82"/>
          <p:cNvSpPr txBox="1"/>
          <p:nvPr>
            <p:custDataLst>
              <p:tags r:id="rId44"/>
            </p:custDataLst>
          </p:nvPr>
        </p:nvSpPr>
        <p:spPr>
          <a:xfrm>
            <a:off x="10271125" y="4589145"/>
            <a:ext cx="302895" cy="237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8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cxnSp>
        <p:nvCxnSpPr>
          <p:cNvPr id="84" name="直接连接符 83"/>
          <p:cNvCxnSpPr/>
          <p:nvPr>
            <p:custDataLst>
              <p:tags r:id="rId45"/>
            </p:custDataLst>
          </p:nvPr>
        </p:nvCxnSpPr>
        <p:spPr>
          <a:xfrm flipV="1">
            <a:off x="7474585" y="4054475"/>
            <a:ext cx="0" cy="1516380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>
            <p:custDataLst>
              <p:tags r:id="rId46"/>
            </p:custDataLst>
          </p:nvPr>
        </p:nvCxnSpPr>
        <p:spPr>
          <a:xfrm flipV="1">
            <a:off x="7533005" y="3837305"/>
            <a:ext cx="0" cy="1733550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6" name="文本框 85"/>
          <p:cNvSpPr txBox="1"/>
          <p:nvPr/>
        </p:nvSpPr>
        <p:spPr>
          <a:xfrm>
            <a:off x="6733540" y="5217160"/>
            <a:ext cx="850265" cy="302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altLang="zh-CN" sz="900">
                <a:solidFill>
                  <a:srgbClr val="FF0000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DG Start</a:t>
            </a:r>
            <a:endParaRPr lang="en-US" altLang="zh-CN" sz="900">
              <a:solidFill>
                <a:srgbClr val="FF0000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</p:txBody>
      </p:sp>
      <p:cxnSp>
        <p:nvCxnSpPr>
          <p:cNvPr id="89" name="直接箭头连接符 88"/>
          <p:cNvCxnSpPr/>
          <p:nvPr/>
        </p:nvCxnSpPr>
        <p:spPr>
          <a:xfrm>
            <a:off x="7267575" y="5523865"/>
            <a:ext cx="203200" cy="0"/>
          </a:xfrm>
          <a:prstGeom prst="straightConnector1">
            <a:avLst/>
          </a:prstGeom>
          <a:ln>
            <a:solidFill>
              <a:srgbClr val="8489D3"/>
            </a:solidFill>
            <a:tailEnd type="triangl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0" name="直接箭头连接符 89"/>
          <p:cNvCxnSpPr/>
          <p:nvPr>
            <p:custDataLst>
              <p:tags r:id="rId47"/>
            </p:custDataLst>
          </p:nvPr>
        </p:nvCxnSpPr>
        <p:spPr>
          <a:xfrm flipH="1">
            <a:off x="7533005" y="5523865"/>
            <a:ext cx="203200" cy="0"/>
          </a:xfrm>
          <a:prstGeom prst="straightConnector1">
            <a:avLst/>
          </a:prstGeom>
          <a:ln>
            <a:solidFill>
              <a:srgbClr val="8489D3"/>
            </a:solidFill>
            <a:tailEnd type="triangl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1" name="文本框 90"/>
          <p:cNvSpPr txBox="1"/>
          <p:nvPr>
            <p:custDataLst>
              <p:tags r:id="rId48"/>
            </p:custDataLst>
          </p:nvPr>
        </p:nvSpPr>
        <p:spPr>
          <a:xfrm>
            <a:off x="7009765" y="5528945"/>
            <a:ext cx="989330" cy="1651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altLang="zh-CN" sz="5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10 minutes maximum</a:t>
            </a:r>
            <a:endParaRPr lang="en-US" altLang="zh-CN" sz="5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6385560" y="2698115"/>
            <a:ext cx="0" cy="2700655"/>
          </a:xfrm>
          <a:prstGeom prst="line">
            <a:avLst/>
          </a:prstGeom>
          <a:ln>
            <a:solidFill>
              <a:srgbClr val="8489D3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5916295" y="1421130"/>
            <a:ext cx="0" cy="73279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7" name="椭圆 56"/>
          <p:cNvSpPr/>
          <p:nvPr/>
        </p:nvSpPr>
        <p:spPr>
          <a:xfrm>
            <a:off x="5884545" y="209042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文本框 75"/>
          <p:cNvSpPr txBox="1"/>
          <p:nvPr/>
        </p:nvSpPr>
        <p:spPr>
          <a:xfrm>
            <a:off x="5769610" y="2094865"/>
            <a:ext cx="302895" cy="229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1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49"/>
            </p:custDataLst>
          </p:nvPr>
        </p:nvCxnSpPr>
        <p:spPr>
          <a:xfrm>
            <a:off x="9606915" y="2698115"/>
            <a:ext cx="0" cy="2037080"/>
          </a:xfrm>
          <a:prstGeom prst="line">
            <a:avLst/>
          </a:prstGeom>
          <a:ln>
            <a:solidFill>
              <a:srgbClr val="8489D3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>
            <p:custDataLst>
              <p:tags r:id="rId50"/>
            </p:custDataLst>
          </p:nvPr>
        </p:nvSpPr>
        <p:spPr>
          <a:xfrm>
            <a:off x="9359265" y="4684395"/>
            <a:ext cx="302895" cy="237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6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51"/>
            </p:custDataLst>
          </p:nvPr>
        </p:nvCxnSpPr>
        <p:spPr>
          <a:xfrm flipV="1">
            <a:off x="9606915" y="4735195"/>
            <a:ext cx="0" cy="845185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52"/>
            </p:custDataLst>
          </p:nvPr>
        </p:nvCxnSpPr>
        <p:spPr>
          <a:xfrm flipV="1">
            <a:off x="9803765" y="4801235"/>
            <a:ext cx="0" cy="775335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>
            <p:custDataLst>
              <p:tags r:id="rId53"/>
            </p:custDataLst>
          </p:nvPr>
        </p:nvSpPr>
        <p:spPr>
          <a:xfrm>
            <a:off x="7396480" y="5217160"/>
            <a:ext cx="1080770" cy="302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altLang="zh-CN" sz="900">
                <a:solidFill>
                  <a:srgbClr val="FF0000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DG Working</a:t>
            </a:r>
            <a:endParaRPr lang="en-US" altLang="zh-CN" sz="900">
              <a:solidFill>
                <a:srgbClr val="FF0000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4"/>
            </p:custDataLst>
          </p:nvPr>
        </p:nvSpPr>
        <p:spPr>
          <a:xfrm>
            <a:off x="8921115" y="5217160"/>
            <a:ext cx="763270" cy="302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altLang="zh-CN" sz="900">
                <a:solidFill>
                  <a:srgbClr val="FF0000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Checking</a:t>
            </a:r>
            <a:endParaRPr lang="en-US" altLang="zh-CN" sz="900">
              <a:solidFill>
                <a:srgbClr val="FF0000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55"/>
            </p:custDataLst>
          </p:nvPr>
        </p:nvSpPr>
        <p:spPr>
          <a:xfrm>
            <a:off x="9725025" y="5221605"/>
            <a:ext cx="650875" cy="302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altLang="zh-CN" sz="900">
                <a:solidFill>
                  <a:srgbClr val="FF0000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DG Off</a:t>
            </a:r>
            <a:endParaRPr lang="en-US" altLang="zh-CN" sz="900">
              <a:solidFill>
                <a:srgbClr val="FF0000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</p:txBody>
      </p:sp>
      <p:cxnSp>
        <p:nvCxnSpPr>
          <p:cNvPr id="34" name="直接箭头连接符 33"/>
          <p:cNvCxnSpPr/>
          <p:nvPr>
            <p:custDataLst>
              <p:tags r:id="rId56"/>
            </p:custDataLst>
          </p:nvPr>
        </p:nvCxnSpPr>
        <p:spPr>
          <a:xfrm>
            <a:off x="9394825" y="5528945"/>
            <a:ext cx="203200" cy="0"/>
          </a:xfrm>
          <a:prstGeom prst="straightConnector1">
            <a:avLst/>
          </a:prstGeom>
          <a:ln>
            <a:solidFill>
              <a:srgbClr val="8489D3"/>
            </a:solidFill>
            <a:tailEnd type="triangl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>
            <p:custDataLst>
              <p:tags r:id="rId57"/>
            </p:custDataLst>
          </p:nvPr>
        </p:nvCxnSpPr>
        <p:spPr>
          <a:xfrm flipH="1">
            <a:off x="9811385" y="5528945"/>
            <a:ext cx="203200" cy="0"/>
          </a:xfrm>
          <a:prstGeom prst="straightConnector1">
            <a:avLst/>
          </a:prstGeom>
          <a:ln>
            <a:solidFill>
              <a:srgbClr val="8489D3"/>
            </a:solidFill>
            <a:tailEnd type="triangl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>
            <p:custDataLst>
              <p:tags r:id="rId58"/>
            </p:custDataLst>
          </p:nvPr>
        </p:nvSpPr>
        <p:spPr>
          <a:xfrm>
            <a:off x="9394190" y="5528945"/>
            <a:ext cx="619760" cy="1651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altLang="zh-CN" sz="5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5 minutes</a:t>
            </a:r>
            <a:endParaRPr lang="en-US" altLang="zh-CN" sz="5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5086350" y="3655060"/>
            <a:ext cx="6824980" cy="0"/>
          </a:xfrm>
          <a:prstGeom prst="straightConnector1">
            <a:avLst/>
          </a:prstGeom>
          <a:ln w="28575">
            <a:solidFill>
              <a:srgbClr val="8489D3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5086350" y="1066165"/>
            <a:ext cx="0" cy="4721225"/>
          </a:xfrm>
          <a:prstGeom prst="straightConnector1">
            <a:avLst/>
          </a:prstGeom>
          <a:ln w="28575">
            <a:solidFill>
              <a:srgbClr val="8489D3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99" name="组合 98"/>
          <p:cNvGrpSpPr/>
          <p:nvPr/>
        </p:nvGrpSpPr>
        <p:grpSpPr>
          <a:xfrm>
            <a:off x="7397115" y="1188720"/>
            <a:ext cx="2059940" cy="1189990"/>
            <a:chOff x="11649" y="1872"/>
            <a:chExt cx="3244" cy="1874"/>
          </a:xfrm>
        </p:grpSpPr>
        <p:sp>
          <p:nvSpPr>
            <p:cNvPr id="66" name="椭圆 65"/>
            <p:cNvSpPr/>
            <p:nvPr/>
          </p:nvSpPr>
          <p:spPr>
            <a:xfrm>
              <a:off x="12071" y="2089"/>
              <a:ext cx="170" cy="17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12241" y="1904"/>
              <a:ext cx="2652" cy="5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40000"/>
                </a:lnSpc>
              </a:pPr>
              <a:r>
                <a:rPr lang="en-US" altLang="zh-CN" sz="1000">
                  <a:solidFill>
                    <a:srgbClr val="8489D3"/>
                  </a:solidFill>
                  <a:latin typeface="HarmonyOS Sans Black" panose="00000A00000000000000" charset="0"/>
                  <a:ea typeface="HarmonyOS Sans SC" panose="00000500000000000000" charset="-122"/>
                  <a:cs typeface="HarmonyOS Sans Black" panose="00000A00000000000000" charset="0"/>
                </a:rPr>
                <a:t>PV</a:t>
              </a:r>
              <a:endPara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endParaRPr>
            </a:p>
          </p:txBody>
        </p:sp>
        <p:sp>
          <p:nvSpPr>
            <p:cNvPr id="88" name="椭圆 87"/>
            <p:cNvSpPr/>
            <p:nvPr>
              <p:custDataLst>
                <p:tags r:id="rId59"/>
              </p:custDataLst>
            </p:nvPr>
          </p:nvSpPr>
          <p:spPr>
            <a:xfrm>
              <a:off x="12071" y="2459"/>
              <a:ext cx="170" cy="170"/>
            </a:xfrm>
            <a:prstGeom prst="ellipse">
              <a:avLst/>
            </a:prstGeom>
            <a:solidFill>
              <a:srgbClr val="CFF47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文本框 91"/>
            <p:cNvSpPr txBox="1"/>
            <p:nvPr>
              <p:custDataLst>
                <p:tags r:id="rId60"/>
              </p:custDataLst>
            </p:nvPr>
          </p:nvSpPr>
          <p:spPr>
            <a:xfrm>
              <a:off x="12241" y="2287"/>
              <a:ext cx="2652" cy="5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40000"/>
                </a:lnSpc>
              </a:pPr>
              <a:r>
                <a:rPr lang="en-US" altLang="zh-CN" sz="1000">
                  <a:solidFill>
                    <a:srgbClr val="8489D3"/>
                  </a:solidFill>
                  <a:latin typeface="HarmonyOS Sans Black" panose="00000A00000000000000" charset="0"/>
                  <a:ea typeface="HarmonyOS Sans SC" panose="00000500000000000000" charset="-122"/>
                  <a:cs typeface="HarmonyOS Sans Black" panose="00000A00000000000000" charset="0"/>
                </a:rPr>
                <a:t>PV+Battery</a:t>
              </a:r>
              <a:endPara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endParaRPr>
            </a:p>
          </p:txBody>
        </p:sp>
        <p:sp>
          <p:nvSpPr>
            <p:cNvPr id="93" name="椭圆 92"/>
            <p:cNvSpPr/>
            <p:nvPr>
              <p:custDataLst>
                <p:tags r:id="rId61"/>
              </p:custDataLst>
            </p:nvPr>
          </p:nvSpPr>
          <p:spPr>
            <a:xfrm>
              <a:off x="12071" y="2829"/>
              <a:ext cx="170" cy="170"/>
            </a:xfrm>
            <a:prstGeom prst="ellipse">
              <a:avLst/>
            </a:prstGeom>
            <a:solidFill>
              <a:srgbClr val="BFD5F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>
              <p:custDataLst>
                <p:tags r:id="rId62"/>
              </p:custDataLst>
            </p:nvPr>
          </p:nvSpPr>
          <p:spPr>
            <a:xfrm>
              <a:off x="12241" y="2657"/>
              <a:ext cx="2652" cy="5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40000"/>
                </a:lnSpc>
              </a:pPr>
              <a:r>
                <a:rPr lang="en-US" altLang="zh-CN" sz="1000">
                  <a:solidFill>
                    <a:srgbClr val="8489D3"/>
                  </a:solidFill>
                  <a:latin typeface="HarmonyOS Sans Black" panose="00000A00000000000000" charset="0"/>
                  <a:ea typeface="HarmonyOS Sans SC" panose="00000500000000000000" charset="-122"/>
                  <a:cs typeface="HarmonyOS Sans Black" panose="00000A00000000000000" charset="0"/>
                </a:rPr>
                <a:t>DG</a:t>
              </a:r>
              <a:endPara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endParaRPr>
            </a:p>
          </p:txBody>
        </p:sp>
        <p:sp>
          <p:nvSpPr>
            <p:cNvPr id="97" name="圆角矩形 96"/>
            <p:cNvSpPr/>
            <p:nvPr/>
          </p:nvSpPr>
          <p:spPr>
            <a:xfrm>
              <a:off x="11649" y="1872"/>
              <a:ext cx="3090" cy="1874"/>
            </a:xfrm>
            <a:prstGeom prst="roundRect">
              <a:avLst/>
            </a:prstGeom>
            <a:noFill/>
            <a:ln w="19050">
              <a:solidFill>
                <a:srgbClr val="8489D3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文本框 97"/>
            <p:cNvSpPr txBox="1"/>
            <p:nvPr>
              <p:custDataLst>
                <p:tags r:id="rId63"/>
              </p:custDataLst>
            </p:nvPr>
          </p:nvSpPr>
          <p:spPr>
            <a:xfrm>
              <a:off x="11649" y="3232"/>
              <a:ext cx="3089" cy="5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altLang="zh-CN" sz="1000">
                  <a:solidFill>
                    <a:srgbClr val="8489D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Black" panose="00000A00000000000000" charset="0"/>
                  <a:ea typeface="HarmonyOS Sans SC" panose="00000500000000000000" charset="-122"/>
                  <a:cs typeface="HarmonyOS Sans Black" panose="00000A00000000000000" charset="0"/>
                </a:rPr>
                <a:t>Load Consumption Source</a:t>
              </a:r>
              <a:endParaRPr lang="en-US" altLang="zh-CN" sz="1000">
                <a:solidFill>
                  <a:srgbClr val="8489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endParaRPr>
            </a:p>
          </p:txBody>
        </p:sp>
      </p:grpSp>
      <p:sp>
        <p:nvSpPr>
          <p:cNvPr id="100" name="文本框 99"/>
          <p:cNvSpPr txBox="1"/>
          <p:nvPr>
            <p:custDataLst>
              <p:tags r:id="rId64"/>
            </p:custDataLst>
          </p:nvPr>
        </p:nvSpPr>
        <p:spPr>
          <a:xfrm>
            <a:off x="4629785" y="5367020"/>
            <a:ext cx="483235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 i="1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SOC</a:t>
            </a:r>
            <a:endParaRPr lang="en-US" altLang="zh-CN" sz="1000" i="1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101" name="文本框 100"/>
          <p:cNvSpPr txBox="1"/>
          <p:nvPr>
            <p:custDataLst>
              <p:tags r:id="rId65"/>
            </p:custDataLst>
          </p:nvPr>
        </p:nvSpPr>
        <p:spPr>
          <a:xfrm>
            <a:off x="4725035" y="1066165"/>
            <a:ext cx="483235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 i="1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P</a:t>
            </a:r>
            <a:endParaRPr lang="en-US" altLang="zh-CN" sz="1000" i="1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102" name="文本框 101"/>
          <p:cNvSpPr txBox="1"/>
          <p:nvPr>
            <p:custDataLst>
              <p:tags r:id="rId66"/>
            </p:custDataLst>
          </p:nvPr>
        </p:nvSpPr>
        <p:spPr>
          <a:xfrm>
            <a:off x="11494770" y="3586480"/>
            <a:ext cx="483235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 i="1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T</a:t>
            </a:r>
            <a:endParaRPr lang="en-US" altLang="zh-CN" sz="1000" i="1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</p:spTree>
    <p:custDataLst>
      <p:tags r:id="rId6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34645" y="551815"/>
            <a:ext cx="4325620" cy="1207770"/>
            <a:chOff x="527" y="869"/>
            <a:chExt cx="6812" cy="1902"/>
          </a:xfrm>
        </p:grpSpPr>
        <p:sp>
          <p:nvSpPr>
            <p:cNvPr id="26" name="标题 1"/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529" y="869"/>
              <a:ext cx="6811" cy="130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rgbClr val="656CC8"/>
                  </a:solidFill>
                  <a:latin typeface="HarmonyOS Sans SC Black" panose="00000A00000000000000" charset="-122"/>
                  <a:ea typeface="HarmonyOS Sans SC Black" panose="00000A00000000000000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4000" dirty="0">
                  <a:gradFill>
                    <a:gsLst>
                      <a:gs pos="17000">
                        <a:srgbClr val="8489D3"/>
                      </a:gs>
                      <a:gs pos="75000">
                        <a:srgbClr val="7030A0"/>
                      </a:gs>
                    </a:gsLst>
                    <a:lin ang="5400000" scaled="0"/>
                    <a:tileRect/>
                  </a:gradFill>
                  <a:cs typeface="HarmonyOS Sans SC Black" panose="00000A00000000000000" charset="-122"/>
                  <a:sym typeface="+mn-ea"/>
                </a:rPr>
                <a:t>Logic</a:t>
              </a:r>
              <a:endParaRPr lang="en-US" sz="4000" dirty="0">
                <a:gradFill>
                  <a:gsLst>
                    <a:gs pos="17000">
                      <a:srgbClr val="8489D3"/>
                    </a:gs>
                    <a:gs pos="75000">
                      <a:srgbClr val="7030A0"/>
                    </a:gs>
                  </a:gsLst>
                  <a:lin ang="5400000" scaled="0"/>
                  <a:tileRect/>
                </a:gradFill>
                <a:cs typeface="HarmonyOS Sans SC Black" panose="00000A00000000000000" charset="-122"/>
              </a:endParaRPr>
            </a:p>
          </p:txBody>
        </p:sp>
        <p:pic>
          <p:nvPicPr>
            <p:cNvPr id="27" name="图片 26" descr="bar"/>
            <p:cNvPicPr/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528" y="1968"/>
              <a:ext cx="5953" cy="5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4"/>
              </p:custDataLst>
            </p:nvPr>
          </p:nvSpPr>
          <p:spPr>
            <a:xfrm>
              <a:off x="527" y="2037"/>
              <a:ext cx="6637" cy="7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2000" dirty="0">
                  <a:solidFill>
                    <a:srgbClr val="8489D3"/>
                  </a:solidFill>
                  <a:latin typeface="HarmonyOS Sans Black" panose="00000A00000000000000" charset="0"/>
                  <a:cs typeface="HarmonyOS Sans Black" panose="00000A00000000000000" charset="0"/>
                  <a:sym typeface="+mn-ea"/>
                </a:rPr>
                <a:t>How it works</a:t>
              </a:r>
              <a:endParaRPr lang="en-US" altLang="zh-CN" sz="2000" dirty="0">
                <a:solidFill>
                  <a:srgbClr val="8489D3"/>
                </a:solidFill>
                <a:latin typeface="HarmonyOS Sans Black" panose="00000A00000000000000" charset="0"/>
                <a:cs typeface="HarmonyOS Sans Black" panose="00000A00000000000000" charset="0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0" y="6605270"/>
            <a:ext cx="12191365" cy="255270"/>
            <a:chOff x="0" y="10398"/>
            <a:chExt cx="19199" cy="402"/>
          </a:xfrm>
        </p:grpSpPr>
        <p:sp>
          <p:nvSpPr>
            <p:cNvPr id="5" name="任意多边形 37"/>
            <p:cNvSpPr/>
            <p:nvPr>
              <p:custDataLst>
                <p:tags r:id="rId5"/>
              </p:custDataLst>
            </p:nvPr>
          </p:nvSpPr>
          <p:spPr>
            <a:xfrm>
              <a:off x="18353" y="10403"/>
              <a:ext cx="847" cy="397"/>
            </a:xfrm>
            <a:custGeom>
              <a:avLst/>
              <a:gdLst>
                <a:gd name="connsiteX0" fmla="*/ 0 w 847"/>
                <a:gd name="connsiteY0" fmla="*/ 0 h 397"/>
                <a:gd name="connsiteX1" fmla="*/ 847 w 847"/>
                <a:gd name="connsiteY1" fmla="*/ 0 h 397"/>
                <a:gd name="connsiteX2" fmla="*/ 847 w 847"/>
                <a:gd name="connsiteY2" fmla="*/ 203 h 397"/>
                <a:gd name="connsiteX3" fmla="*/ 847 w 847"/>
                <a:gd name="connsiteY3" fmla="*/ 397 h 397"/>
                <a:gd name="connsiteX4" fmla="*/ 0 w 847"/>
                <a:gd name="connsiteY4" fmla="*/ 397 h 397"/>
                <a:gd name="connsiteX5" fmla="*/ 195 w 847"/>
                <a:gd name="connsiteY5" fmla="*/ 200 h 397"/>
                <a:gd name="connsiteX6" fmla="*/ 0 w 847"/>
                <a:gd name="connsiteY6" fmla="*/ 0 h 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" h="397">
                  <a:moveTo>
                    <a:pt x="0" y="0"/>
                  </a:moveTo>
                  <a:lnTo>
                    <a:pt x="847" y="0"/>
                  </a:lnTo>
                  <a:lnTo>
                    <a:pt x="847" y="203"/>
                  </a:lnTo>
                  <a:lnTo>
                    <a:pt x="847" y="397"/>
                  </a:lnTo>
                  <a:lnTo>
                    <a:pt x="0" y="397"/>
                  </a:lnTo>
                  <a:lnTo>
                    <a:pt x="195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56CC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6" name="五边形 5"/>
            <p:cNvSpPr/>
            <p:nvPr>
              <p:custDataLst>
                <p:tags r:id="rId6"/>
              </p:custDataLst>
            </p:nvPr>
          </p:nvSpPr>
          <p:spPr>
            <a:xfrm>
              <a:off x="0" y="10399"/>
              <a:ext cx="18405" cy="397"/>
            </a:xfrm>
            <a:prstGeom prst="homePlate">
              <a:avLst/>
            </a:prstGeom>
            <a:solidFill>
              <a:srgbClr val="656CC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2995" y="10402"/>
              <a:ext cx="2815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www.solinteg.com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  <p:pic>
          <p:nvPicPr>
            <p:cNvPr id="9" name="图片 8" descr="C:\wohxy\pic\部门logo\3811661911493_.pic.jpg3811661911493_.pi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527" y="10510"/>
              <a:ext cx="1293" cy="198"/>
            </a:xfrm>
            <a:prstGeom prst="rect">
              <a:avLst/>
            </a:prstGeom>
          </p:spPr>
        </p:pic>
        <p:pic>
          <p:nvPicPr>
            <p:cNvPr id="11" name="图片 41" descr="3b32313535393938333b5730740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2797" y="10510"/>
              <a:ext cx="198" cy="198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>
              <p:custDataLst>
                <p:tags r:id="rId12"/>
              </p:custDataLst>
            </p:nvPr>
          </p:nvSpPr>
          <p:spPr>
            <a:xfrm>
              <a:off x="14551" y="10399"/>
              <a:ext cx="3728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1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SC Black" panose="00000A00000000000000" charset="-122"/>
                  <a:ea typeface="HarmonyOS Sans SC Black" panose="00000A00000000000000" charset="-122"/>
                  <a:sym typeface="+mn-ea"/>
                </a:rPr>
                <a:t>Solinteg Diesel Generator Connection Solution</a:t>
              </a:r>
              <a:endParaRPr lang="en-US" altLang="zh-CN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 Black" panose="00000A00000000000000" charset="-122"/>
                <a:ea typeface="HarmonyOS Sans SC Black" panose="00000A00000000000000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3"/>
              </p:custDataLst>
            </p:nvPr>
          </p:nvSpPr>
          <p:spPr>
            <a:xfrm>
              <a:off x="18703" y="10398"/>
              <a:ext cx="403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SC Black" panose="00000A00000000000000" charset="-122"/>
                  <a:ea typeface="HarmonyOS Sans SC Black" panose="00000A00000000000000" charset="-122"/>
                  <a:cs typeface="HarmonyOS Sans Black" panose="00000A00000000000000" charset="0"/>
                  <a:sym typeface="+mn-ea"/>
                </a:rPr>
                <a:t>07</a:t>
              </a:r>
              <a:endParaRPr lang="en-US" altLang="zh-CN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 Black" panose="00000A00000000000000" charset="-122"/>
                <a:ea typeface="HarmonyOS Sans SC Black" panose="00000A00000000000000" charset="-122"/>
                <a:cs typeface="HarmonyOS Sans Black" panose="00000A00000000000000" charset="0"/>
                <a:sym typeface="+mn-ea"/>
              </a:endParaRPr>
            </a:p>
          </p:txBody>
        </p:sp>
        <p:pic>
          <p:nvPicPr>
            <p:cNvPr id="30" name="图片 6" descr="343435383135363b333633323734363b4fe1606f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6195" y="10510"/>
              <a:ext cx="198" cy="19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16"/>
              </p:custDataLst>
            </p:nvPr>
          </p:nvSpPr>
          <p:spPr>
            <a:xfrm>
              <a:off x="6413" y="10402"/>
              <a:ext cx="2815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academy@solinteg.com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</p:grpSp>
      <p:sp>
        <p:nvSpPr>
          <p:cNvPr id="2" name="矩形 1"/>
          <p:cNvSpPr/>
          <p:nvPr>
            <p:custDataLst>
              <p:tags r:id="rId17"/>
            </p:custDataLst>
          </p:nvPr>
        </p:nvSpPr>
        <p:spPr>
          <a:xfrm>
            <a:off x="4451985" y="683260"/>
            <a:ext cx="7740000" cy="5400000"/>
          </a:xfrm>
          <a:prstGeom prst="rect">
            <a:avLst/>
          </a:prstGeom>
          <a:solidFill>
            <a:srgbClr val="84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7" name="矩形 36"/>
          <p:cNvSpPr/>
          <p:nvPr>
            <p:custDataLst>
              <p:tags r:id="rId18"/>
            </p:custDataLst>
          </p:nvPr>
        </p:nvSpPr>
        <p:spPr>
          <a:xfrm>
            <a:off x="4629785" y="863600"/>
            <a:ext cx="7562215" cy="5039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3" name="图片 52" descr="tianchong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00955" y="3667760"/>
            <a:ext cx="6266815" cy="1731010"/>
          </a:xfrm>
          <a:prstGeom prst="rect">
            <a:avLst/>
          </a:prstGeom>
        </p:spPr>
      </p:pic>
      <p:sp>
        <p:nvSpPr>
          <p:cNvPr id="43" name="任意多边形 42"/>
          <p:cNvSpPr/>
          <p:nvPr/>
        </p:nvSpPr>
        <p:spPr>
          <a:xfrm>
            <a:off x="10407650" y="4655820"/>
            <a:ext cx="965200" cy="762000"/>
          </a:xfrm>
          <a:custGeom>
            <a:avLst/>
            <a:gdLst>
              <a:gd name="connsiteX0" fmla="*/ 0 w 1520"/>
              <a:gd name="connsiteY0" fmla="*/ 0 h 1200"/>
              <a:gd name="connsiteX1" fmla="*/ 1520 w 1520"/>
              <a:gd name="connsiteY1" fmla="*/ 1200 h 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0" h="1200">
                <a:moveTo>
                  <a:pt x="0" y="0"/>
                </a:moveTo>
                <a:cubicBezTo>
                  <a:pt x="410" y="70"/>
                  <a:pt x="740" y="960"/>
                  <a:pt x="1520" y="1200"/>
                </a:cubicBezTo>
              </a:path>
            </a:pathLst>
          </a:custGeom>
          <a:ln w="28575">
            <a:solidFill>
              <a:srgbClr val="A7CD2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直接连接符 32"/>
          <p:cNvCxnSpPr/>
          <p:nvPr>
            <p:custDataLst>
              <p:tags r:id="rId20"/>
            </p:custDataLst>
          </p:nvPr>
        </p:nvCxnSpPr>
        <p:spPr>
          <a:xfrm>
            <a:off x="9493250" y="4658995"/>
            <a:ext cx="914400" cy="0"/>
          </a:xfrm>
          <a:prstGeom prst="line">
            <a:avLst/>
          </a:prstGeom>
          <a:ln w="28575">
            <a:solidFill>
              <a:srgbClr val="A7CD2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任意多边形 35"/>
          <p:cNvSpPr/>
          <p:nvPr/>
        </p:nvSpPr>
        <p:spPr>
          <a:xfrm>
            <a:off x="5090795" y="3834130"/>
            <a:ext cx="2442210" cy="1566643"/>
          </a:xfrm>
          <a:custGeom>
            <a:avLst/>
            <a:gdLst>
              <a:gd name="connsiteX0" fmla="*/ 0 w 3846"/>
              <a:gd name="connsiteY0" fmla="*/ 1923 h 2467"/>
              <a:gd name="connsiteX1" fmla="*/ 2039 w 3846"/>
              <a:gd name="connsiteY1" fmla="*/ 2462 h 2467"/>
              <a:gd name="connsiteX2" fmla="*/ 3396 w 3846"/>
              <a:gd name="connsiteY2" fmla="*/ 1647 h 2467"/>
              <a:gd name="connsiteX3" fmla="*/ 3846 w 3846"/>
              <a:gd name="connsiteY3" fmla="*/ 0 h 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6" h="2467">
                <a:moveTo>
                  <a:pt x="0" y="1923"/>
                </a:moveTo>
                <a:cubicBezTo>
                  <a:pt x="383" y="2161"/>
                  <a:pt x="1330" y="2514"/>
                  <a:pt x="2039" y="2462"/>
                </a:cubicBezTo>
                <a:cubicBezTo>
                  <a:pt x="2748" y="2410"/>
                  <a:pt x="3101" y="2207"/>
                  <a:pt x="3396" y="1647"/>
                </a:cubicBezTo>
                <a:cubicBezTo>
                  <a:pt x="3691" y="1087"/>
                  <a:pt x="3691" y="465"/>
                  <a:pt x="3846" y="0"/>
                </a:cubicBezTo>
              </a:path>
            </a:pathLst>
          </a:custGeom>
          <a:noFill/>
          <a:ln w="28575">
            <a:solidFill>
              <a:srgbClr val="A7CD2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9" name="直接连接符 38"/>
          <p:cNvCxnSpPr/>
          <p:nvPr/>
        </p:nvCxnSpPr>
        <p:spPr>
          <a:xfrm>
            <a:off x="7533005" y="3834130"/>
            <a:ext cx="1280160" cy="0"/>
          </a:xfrm>
          <a:prstGeom prst="line">
            <a:avLst/>
          </a:prstGeom>
          <a:ln w="28575">
            <a:solidFill>
              <a:srgbClr val="A7CD2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任意多边形 46"/>
          <p:cNvSpPr/>
          <p:nvPr/>
        </p:nvSpPr>
        <p:spPr>
          <a:xfrm>
            <a:off x="8819515" y="3831590"/>
            <a:ext cx="673735" cy="824230"/>
          </a:xfrm>
          <a:custGeom>
            <a:avLst/>
            <a:gdLst>
              <a:gd name="connsiteX0" fmla="*/ 0 w 1061"/>
              <a:gd name="connsiteY0" fmla="*/ 0 h 1298"/>
              <a:gd name="connsiteX1" fmla="*/ 1061 w 1061"/>
              <a:gd name="connsiteY1" fmla="*/ 1298 h 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1" h="1298">
                <a:moveTo>
                  <a:pt x="0" y="0"/>
                </a:moveTo>
                <a:cubicBezTo>
                  <a:pt x="285" y="378"/>
                  <a:pt x="691" y="1088"/>
                  <a:pt x="1061" y="1298"/>
                </a:cubicBezTo>
              </a:path>
            </a:pathLst>
          </a:custGeom>
          <a:noFill/>
          <a:ln w="28575">
            <a:solidFill>
              <a:srgbClr val="A7CD2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5086350" y="2708910"/>
            <a:ext cx="1296670" cy="935990"/>
          </a:xfrm>
          <a:prstGeom prst="rect">
            <a:avLst/>
          </a:prstGeom>
          <a:solidFill>
            <a:srgbClr val="FFE3B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>
            <p:custDataLst>
              <p:tags r:id="rId21"/>
            </p:custDataLst>
          </p:nvPr>
        </p:nvSpPr>
        <p:spPr>
          <a:xfrm>
            <a:off x="6383020" y="2715260"/>
            <a:ext cx="1144270" cy="931545"/>
          </a:xfrm>
          <a:prstGeom prst="rect">
            <a:avLst/>
          </a:prstGeom>
          <a:gradFill>
            <a:gsLst>
              <a:gs pos="100000">
                <a:srgbClr val="CFF474"/>
              </a:gs>
              <a:gs pos="100000">
                <a:srgbClr val="4DD803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C:/Users/DELL/Desktop/微信图片_20240110134530.png微信图片_20240110134530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099685" y="1850390"/>
            <a:ext cx="2035810" cy="1791970"/>
          </a:xfrm>
          <a:prstGeom prst="rect">
            <a:avLst/>
          </a:prstGeom>
        </p:spPr>
      </p:pic>
      <p:sp>
        <p:nvSpPr>
          <p:cNvPr id="52" name="矩形 51"/>
          <p:cNvSpPr/>
          <p:nvPr>
            <p:custDataLst>
              <p:tags r:id="rId23"/>
            </p:custDataLst>
          </p:nvPr>
        </p:nvSpPr>
        <p:spPr>
          <a:xfrm>
            <a:off x="7527290" y="2706370"/>
            <a:ext cx="1962150" cy="9404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>
            <p:custDataLst>
              <p:tags r:id="rId24"/>
            </p:custDataLst>
          </p:nvPr>
        </p:nvSpPr>
        <p:spPr>
          <a:xfrm>
            <a:off x="9488805" y="2698115"/>
            <a:ext cx="904240" cy="940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>
            <p:custDataLst>
              <p:tags r:id="rId25"/>
            </p:custDataLst>
          </p:nvPr>
        </p:nvSpPr>
        <p:spPr>
          <a:xfrm>
            <a:off x="10393680" y="2708910"/>
            <a:ext cx="1296670" cy="936625"/>
          </a:xfrm>
          <a:prstGeom prst="rect">
            <a:avLst/>
          </a:prstGeom>
          <a:solidFill>
            <a:srgbClr val="FFE3B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填充4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834120" y="1760855"/>
            <a:ext cx="2645410" cy="1877695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5090795" y="1839595"/>
            <a:ext cx="2158365" cy="1811655"/>
          </a:xfrm>
          <a:custGeom>
            <a:avLst/>
            <a:gdLst>
              <a:gd name="connsiteX0" fmla="*/ 0 w 3399"/>
              <a:gd name="connsiteY0" fmla="*/ 0 h 2853"/>
              <a:gd name="connsiteX1" fmla="*/ 1527 w 3399"/>
              <a:gd name="connsiteY1" fmla="*/ 653 h 2853"/>
              <a:gd name="connsiteX2" fmla="*/ 3399 w 3399"/>
              <a:gd name="connsiteY2" fmla="*/ 2853 h 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9" h="2853">
                <a:moveTo>
                  <a:pt x="0" y="0"/>
                </a:moveTo>
                <a:cubicBezTo>
                  <a:pt x="348" y="49"/>
                  <a:pt x="1007" y="81"/>
                  <a:pt x="1527" y="653"/>
                </a:cubicBezTo>
                <a:cubicBezTo>
                  <a:pt x="2047" y="1225"/>
                  <a:pt x="2809" y="2833"/>
                  <a:pt x="3399" y="2853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 40"/>
          <p:cNvSpPr/>
          <p:nvPr/>
        </p:nvSpPr>
        <p:spPr>
          <a:xfrm>
            <a:off x="8806815" y="1752600"/>
            <a:ext cx="2672715" cy="1894840"/>
          </a:xfrm>
          <a:custGeom>
            <a:avLst/>
            <a:gdLst>
              <a:gd name="connsiteX0" fmla="*/ 0 w 4209"/>
              <a:gd name="connsiteY0" fmla="*/ 2984 h 2984"/>
              <a:gd name="connsiteX1" fmla="*/ 2503 w 4209"/>
              <a:gd name="connsiteY1" fmla="*/ 1502 h 2984"/>
              <a:gd name="connsiteX2" fmla="*/ 4209 w 4209"/>
              <a:gd name="connsiteY2" fmla="*/ 0 h 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9" h="2984">
                <a:moveTo>
                  <a:pt x="0" y="2984"/>
                </a:moveTo>
                <a:cubicBezTo>
                  <a:pt x="1218" y="1401"/>
                  <a:pt x="1536" y="1748"/>
                  <a:pt x="2503" y="1502"/>
                </a:cubicBezTo>
                <a:cubicBezTo>
                  <a:pt x="3470" y="1256"/>
                  <a:pt x="3569" y="0"/>
                  <a:pt x="4209" y="0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/>
          <p:cNvCxnSpPr/>
          <p:nvPr/>
        </p:nvCxnSpPr>
        <p:spPr>
          <a:xfrm>
            <a:off x="5090795" y="2702560"/>
            <a:ext cx="6701155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>
            <p:custDataLst>
              <p:tags r:id="rId28"/>
            </p:custDataLst>
          </p:nvPr>
        </p:nvCxnSpPr>
        <p:spPr>
          <a:xfrm>
            <a:off x="7533005" y="2698115"/>
            <a:ext cx="0" cy="1143000"/>
          </a:xfrm>
          <a:prstGeom prst="line">
            <a:avLst/>
          </a:prstGeom>
          <a:ln>
            <a:solidFill>
              <a:srgbClr val="8489D3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>
            <p:custDataLst>
              <p:tags r:id="rId29"/>
            </p:custDataLst>
          </p:nvPr>
        </p:nvCxnSpPr>
        <p:spPr>
          <a:xfrm>
            <a:off x="5086985" y="3834130"/>
            <a:ext cx="2446020" cy="0"/>
          </a:xfrm>
          <a:prstGeom prst="line">
            <a:avLst/>
          </a:prstGeom>
          <a:ln>
            <a:solidFill>
              <a:srgbClr val="8489D3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>
            <p:custDataLst>
              <p:tags r:id="rId30"/>
            </p:custDataLst>
          </p:nvPr>
        </p:nvCxnSpPr>
        <p:spPr>
          <a:xfrm>
            <a:off x="5090795" y="4054475"/>
            <a:ext cx="2383790" cy="0"/>
          </a:xfrm>
          <a:prstGeom prst="line">
            <a:avLst/>
          </a:prstGeom>
          <a:ln>
            <a:solidFill>
              <a:srgbClr val="8489D3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>
            <p:custDataLst>
              <p:tags r:id="rId31"/>
            </p:custDataLst>
          </p:nvPr>
        </p:nvCxnSpPr>
        <p:spPr>
          <a:xfrm>
            <a:off x="8818245" y="2711450"/>
            <a:ext cx="0" cy="1136650"/>
          </a:xfrm>
          <a:prstGeom prst="line">
            <a:avLst/>
          </a:prstGeom>
          <a:ln>
            <a:solidFill>
              <a:srgbClr val="8489D3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>
            <p:custDataLst>
              <p:tags r:id="rId32"/>
            </p:custDataLst>
          </p:nvPr>
        </p:nvCxnSpPr>
        <p:spPr>
          <a:xfrm>
            <a:off x="9490075" y="2700020"/>
            <a:ext cx="0" cy="1952625"/>
          </a:xfrm>
          <a:prstGeom prst="line">
            <a:avLst/>
          </a:prstGeom>
          <a:ln>
            <a:solidFill>
              <a:srgbClr val="8489D3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10636885" y="4178300"/>
            <a:ext cx="902335" cy="27813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en-US" altLang="zh-CN" sz="900">
                <a:solidFill>
                  <a:schemeClr val="bg1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Battery SOC</a:t>
            </a:r>
            <a:endParaRPr lang="en-US" altLang="zh-CN" sz="900">
              <a:solidFill>
                <a:schemeClr val="bg1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33"/>
            </p:custDataLst>
          </p:nvPr>
        </p:nvSpPr>
        <p:spPr>
          <a:xfrm>
            <a:off x="11705590" y="2515235"/>
            <a:ext cx="525780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>
                <a:solidFill>
                  <a:srgbClr val="FF0000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P</a:t>
            </a:r>
            <a:r>
              <a:rPr lang="en-US" altLang="zh-CN" sz="1000" baseline="-25000">
                <a:solidFill>
                  <a:srgbClr val="FF0000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Load</a:t>
            </a:r>
            <a:endParaRPr lang="en-US" altLang="zh-CN" sz="1000" baseline="-25000">
              <a:solidFill>
                <a:srgbClr val="FF0000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63" name="文本框 62"/>
          <p:cNvSpPr txBox="1"/>
          <p:nvPr>
            <p:custDataLst>
              <p:tags r:id="rId34"/>
            </p:custDataLst>
          </p:nvPr>
        </p:nvSpPr>
        <p:spPr>
          <a:xfrm>
            <a:off x="5181600" y="2379345"/>
            <a:ext cx="734695" cy="236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>
                <a:solidFill>
                  <a:schemeClr val="bg1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PV Power</a:t>
            </a:r>
            <a:endParaRPr lang="en-US" altLang="zh-CN" sz="900">
              <a:solidFill>
                <a:schemeClr val="bg1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64" name="文本框 63"/>
          <p:cNvSpPr txBox="1"/>
          <p:nvPr>
            <p:custDataLst>
              <p:tags r:id="rId35"/>
            </p:custDataLst>
          </p:nvPr>
        </p:nvSpPr>
        <p:spPr>
          <a:xfrm>
            <a:off x="5379085" y="1034415"/>
            <a:ext cx="1082675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>
                <a:solidFill>
                  <a:srgbClr val="FF0000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Grid Outage</a:t>
            </a:r>
            <a:endParaRPr lang="en-US" altLang="zh-CN" sz="1000">
              <a:solidFill>
                <a:srgbClr val="FF0000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cxnSp>
        <p:nvCxnSpPr>
          <p:cNvPr id="65" name="直接连接符 64"/>
          <p:cNvCxnSpPr/>
          <p:nvPr>
            <p:custDataLst>
              <p:tags r:id="rId36"/>
            </p:custDataLst>
          </p:nvPr>
        </p:nvCxnSpPr>
        <p:spPr>
          <a:xfrm>
            <a:off x="10393680" y="2715260"/>
            <a:ext cx="6350" cy="1937385"/>
          </a:xfrm>
          <a:prstGeom prst="line">
            <a:avLst/>
          </a:prstGeom>
          <a:ln>
            <a:solidFill>
              <a:srgbClr val="8489D3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3" name="文本框 72"/>
          <p:cNvSpPr txBox="1"/>
          <p:nvPr>
            <p:custDataLst>
              <p:tags r:id="rId37"/>
            </p:custDataLst>
          </p:nvPr>
        </p:nvSpPr>
        <p:spPr>
          <a:xfrm>
            <a:off x="4629785" y="3655060"/>
            <a:ext cx="483235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20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74" name="文本框 73"/>
          <p:cNvSpPr txBox="1"/>
          <p:nvPr>
            <p:custDataLst>
              <p:tags r:id="rId38"/>
            </p:custDataLst>
          </p:nvPr>
        </p:nvSpPr>
        <p:spPr>
          <a:xfrm>
            <a:off x="4629785" y="3880485"/>
            <a:ext cx="483235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25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78" name="文本框 77"/>
          <p:cNvSpPr txBox="1"/>
          <p:nvPr>
            <p:custDataLst>
              <p:tags r:id="rId39"/>
            </p:custDataLst>
          </p:nvPr>
        </p:nvSpPr>
        <p:spPr>
          <a:xfrm>
            <a:off x="6254750" y="5356860"/>
            <a:ext cx="302895" cy="237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2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79" name="文本框 78"/>
          <p:cNvSpPr txBox="1"/>
          <p:nvPr>
            <p:custDataLst>
              <p:tags r:id="rId40"/>
            </p:custDataLst>
          </p:nvPr>
        </p:nvSpPr>
        <p:spPr>
          <a:xfrm>
            <a:off x="7192010" y="4009390"/>
            <a:ext cx="302895" cy="237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3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80" name="文本框 79"/>
          <p:cNvSpPr txBox="1"/>
          <p:nvPr>
            <p:custDataLst>
              <p:tags r:id="rId41"/>
            </p:custDataLst>
          </p:nvPr>
        </p:nvSpPr>
        <p:spPr>
          <a:xfrm>
            <a:off x="7511415" y="3761105"/>
            <a:ext cx="302895" cy="237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4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81" name="文本框 80"/>
          <p:cNvSpPr txBox="1"/>
          <p:nvPr>
            <p:custDataLst>
              <p:tags r:id="rId42"/>
            </p:custDataLst>
          </p:nvPr>
        </p:nvSpPr>
        <p:spPr>
          <a:xfrm>
            <a:off x="8577580" y="3771900"/>
            <a:ext cx="302895" cy="237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5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82" name="文本框 81"/>
          <p:cNvSpPr txBox="1"/>
          <p:nvPr>
            <p:custDataLst>
              <p:tags r:id="rId43"/>
            </p:custDataLst>
          </p:nvPr>
        </p:nvSpPr>
        <p:spPr>
          <a:xfrm>
            <a:off x="9432925" y="4658995"/>
            <a:ext cx="302895" cy="237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7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83" name="文本框 82"/>
          <p:cNvSpPr txBox="1"/>
          <p:nvPr>
            <p:custDataLst>
              <p:tags r:id="rId44"/>
            </p:custDataLst>
          </p:nvPr>
        </p:nvSpPr>
        <p:spPr>
          <a:xfrm>
            <a:off x="10271125" y="4589145"/>
            <a:ext cx="302895" cy="237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8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cxnSp>
        <p:nvCxnSpPr>
          <p:cNvPr id="84" name="直接连接符 83"/>
          <p:cNvCxnSpPr/>
          <p:nvPr>
            <p:custDataLst>
              <p:tags r:id="rId45"/>
            </p:custDataLst>
          </p:nvPr>
        </p:nvCxnSpPr>
        <p:spPr>
          <a:xfrm flipV="1">
            <a:off x="7474585" y="4054475"/>
            <a:ext cx="0" cy="1516380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>
            <p:custDataLst>
              <p:tags r:id="rId46"/>
            </p:custDataLst>
          </p:nvPr>
        </p:nvCxnSpPr>
        <p:spPr>
          <a:xfrm flipV="1">
            <a:off x="7533005" y="3837305"/>
            <a:ext cx="0" cy="1733550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6" name="文本框 85"/>
          <p:cNvSpPr txBox="1"/>
          <p:nvPr/>
        </p:nvSpPr>
        <p:spPr>
          <a:xfrm>
            <a:off x="6733540" y="5217160"/>
            <a:ext cx="850265" cy="302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altLang="zh-CN" sz="900">
                <a:solidFill>
                  <a:srgbClr val="FF0000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DG Start</a:t>
            </a:r>
            <a:endParaRPr lang="en-US" altLang="zh-CN" sz="900">
              <a:solidFill>
                <a:srgbClr val="FF0000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</p:txBody>
      </p:sp>
      <p:cxnSp>
        <p:nvCxnSpPr>
          <p:cNvPr id="89" name="直接箭头连接符 88"/>
          <p:cNvCxnSpPr/>
          <p:nvPr/>
        </p:nvCxnSpPr>
        <p:spPr>
          <a:xfrm>
            <a:off x="7267575" y="5523865"/>
            <a:ext cx="203200" cy="0"/>
          </a:xfrm>
          <a:prstGeom prst="straightConnector1">
            <a:avLst/>
          </a:prstGeom>
          <a:ln>
            <a:solidFill>
              <a:srgbClr val="8489D3"/>
            </a:solidFill>
            <a:tailEnd type="triangl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0" name="直接箭头连接符 89"/>
          <p:cNvCxnSpPr/>
          <p:nvPr>
            <p:custDataLst>
              <p:tags r:id="rId47"/>
            </p:custDataLst>
          </p:nvPr>
        </p:nvCxnSpPr>
        <p:spPr>
          <a:xfrm flipH="1">
            <a:off x="7533005" y="5523865"/>
            <a:ext cx="203200" cy="0"/>
          </a:xfrm>
          <a:prstGeom prst="straightConnector1">
            <a:avLst/>
          </a:prstGeom>
          <a:ln>
            <a:solidFill>
              <a:srgbClr val="8489D3"/>
            </a:solidFill>
            <a:tailEnd type="triangl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1" name="文本框 90"/>
          <p:cNvSpPr txBox="1"/>
          <p:nvPr>
            <p:custDataLst>
              <p:tags r:id="rId48"/>
            </p:custDataLst>
          </p:nvPr>
        </p:nvSpPr>
        <p:spPr>
          <a:xfrm>
            <a:off x="7009765" y="5528945"/>
            <a:ext cx="989330" cy="1651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altLang="zh-CN" sz="5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10 minutes maximum</a:t>
            </a:r>
            <a:endParaRPr lang="en-US" altLang="zh-CN" sz="5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6385560" y="2698115"/>
            <a:ext cx="0" cy="2700655"/>
          </a:xfrm>
          <a:prstGeom prst="line">
            <a:avLst/>
          </a:prstGeom>
          <a:ln>
            <a:solidFill>
              <a:srgbClr val="8489D3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5916295" y="1421130"/>
            <a:ext cx="0" cy="73279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7" name="椭圆 56"/>
          <p:cNvSpPr/>
          <p:nvPr/>
        </p:nvSpPr>
        <p:spPr>
          <a:xfrm>
            <a:off x="5884545" y="209042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文本框 75"/>
          <p:cNvSpPr txBox="1"/>
          <p:nvPr/>
        </p:nvSpPr>
        <p:spPr>
          <a:xfrm>
            <a:off x="5769610" y="2094865"/>
            <a:ext cx="302895" cy="229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1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49"/>
            </p:custDataLst>
          </p:nvPr>
        </p:nvCxnSpPr>
        <p:spPr>
          <a:xfrm>
            <a:off x="9277985" y="2700020"/>
            <a:ext cx="0" cy="1756410"/>
          </a:xfrm>
          <a:prstGeom prst="line">
            <a:avLst/>
          </a:prstGeom>
          <a:ln>
            <a:solidFill>
              <a:srgbClr val="8489D3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>
            <p:custDataLst>
              <p:tags r:id="rId50"/>
            </p:custDataLst>
          </p:nvPr>
        </p:nvSpPr>
        <p:spPr>
          <a:xfrm>
            <a:off x="9034780" y="4384675"/>
            <a:ext cx="302895" cy="237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6</a:t>
            </a:r>
            <a:endParaRPr lang="en-US" altLang="zh-CN" sz="10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51"/>
            </p:custDataLst>
          </p:nvPr>
        </p:nvCxnSpPr>
        <p:spPr>
          <a:xfrm flipV="1">
            <a:off x="9277985" y="4456430"/>
            <a:ext cx="0" cy="845185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>
            <p:custDataLst>
              <p:tags r:id="rId52"/>
            </p:custDataLst>
          </p:nvPr>
        </p:nvSpPr>
        <p:spPr>
          <a:xfrm>
            <a:off x="7396480" y="5217160"/>
            <a:ext cx="1080770" cy="302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altLang="zh-CN" sz="900">
                <a:solidFill>
                  <a:srgbClr val="FF0000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DG Working</a:t>
            </a:r>
            <a:endParaRPr lang="en-US" altLang="zh-CN" sz="900">
              <a:solidFill>
                <a:srgbClr val="FF0000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3"/>
            </p:custDataLst>
          </p:nvPr>
        </p:nvSpPr>
        <p:spPr>
          <a:xfrm>
            <a:off x="8242935" y="5064760"/>
            <a:ext cx="1113790" cy="302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altLang="zh-CN" sz="900">
                <a:solidFill>
                  <a:srgbClr val="FF0000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Grid Recovered</a:t>
            </a:r>
            <a:endParaRPr lang="en-US" altLang="zh-CN" sz="900">
              <a:solidFill>
                <a:srgbClr val="FF0000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54"/>
            </p:custDataLst>
          </p:nvPr>
        </p:nvSpPr>
        <p:spPr>
          <a:xfrm>
            <a:off x="9407525" y="5074285"/>
            <a:ext cx="650875" cy="302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altLang="zh-CN" sz="900">
                <a:solidFill>
                  <a:srgbClr val="FF0000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DG Off</a:t>
            </a:r>
            <a:endParaRPr lang="en-US" altLang="zh-CN" sz="900">
              <a:solidFill>
                <a:srgbClr val="FF0000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</p:txBody>
      </p:sp>
      <p:cxnSp>
        <p:nvCxnSpPr>
          <p:cNvPr id="34" name="直接箭头连接符 33"/>
          <p:cNvCxnSpPr/>
          <p:nvPr>
            <p:custDataLst>
              <p:tags r:id="rId55"/>
            </p:custDataLst>
          </p:nvPr>
        </p:nvCxnSpPr>
        <p:spPr>
          <a:xfrm>
            <a:off x="9073515" y="5528945"/>
            <a:ext cx="203200" cy="0"/>
          </a:xfrm>
          <a:prstGeom prst="straightConnector1">
            <a:avLst/>
          </a:prstGeom>
          <a:ln>
            <a:solidFill>
              <a:srgbClr val="8489D3"/>
            </a:solidFill>
            <a:tailEnd type="triangl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>
            <p:custDataLst>
              <p:tags r:id="rId56"/>
            </p:custDataLst>
          </p:nvPr>
        </p:nvCxnSpPr>
        <p:spPr>
          <a:xfrm flipH="1">
            <a:off x="9490075" y="5528945"/>
            <a:ext cx="203200" cy="0"/>
          </a:xfrm>
          <a:prstGeom prst="straightConnector1">
            <a:avLst/>
          </a:prstGeom>
          <a:ln>
            <a:solidFill>
              <a:srgbClr val="8489D3"/>
            </a:solidFill>
            <a:tailEnd type="triangl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>
            <p:custDataLst>
              <p:tags r:id="rId57"/>
            </p:custDataLst>
          </p:nvPr>
        </p:nvSpPr>
        <p:spPr>
          <a:xfrm>
            <a:off x="9072880" y="5528945"/>
            <a:ext cx="619760" cy="1651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altLang="zh-CN" sz="5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5 minutes</a:t>
            </a:r>
            <a:endParaRPr lang="en-US" altLang="zh-CN" sz="5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5086350" y="3655060"/>
            <a:ext cx="6824980" cy="0"/>
          </a:xfrm>
          <a:prstGeom prst="straightConnector1">
            <a:avLst/>
          </a:prstGeom>
          <a:ln w="28575">
            <a:solidFill>
              <a:srgbClr val="8489D3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5086350" y="1066165"/>
            <a:ext cx="0" cy="4721225"/>
          </a:xfrm>
          <a:prstGeom prst="straightConnector1">
            <a:avLst/>
          </a:prstGeom>
          <a:ln w="28575">
            <a:solidFill>
              <a:srgbClr val="8489D3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58"/>
            </p:custDataLst>
          </p:nvPr>
        </p:nvCxnSpPr>
        <p:spPr>
          <a:xfrm flipV="1">
            <a:off x="9277985" y="4456430"/>
            <a:ext cx="0" cy="1113790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59"/>
            </p:custDataLst>
          </p:nvPr>
        </p:nvCxnSpPr>
        <p:spPr>
          <a:xfrm flipV="1">
            <a:off x="9490075" y="4658995"/>
            <a:ext cx="0" cy="923925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96" name="组合 95"/>
          <p:cNvGrpSpPr/>
          <p:nvPr/>
        </p:nvGrpSpPr>
        <p:grpSpPr>
          <a:xfrm>
            <a:off x="7397115" y="1034415"/>
            <a:ext cx="2059940" cy="1344295"/>
            <a:chOff x="11649" y="1629"/>
            <a:chExt cx="3244" cy="2117"/>
          </a:xfrm>
        </p:grpSpPr>
        <p:sp>
          <p:nvSpPr>
            <p:cNvPr id="54" name="椭圆 53"/>
            <p:cNvSpPr/>
            <p:nvPr>
              <p:custDataLst>
                <p:tags r:id="rId60"/>
              </p:custDataLst>
            </p:nvPr>
          </p:nvSpPr>
          <p:spPr>
            <a:xfrm>
              <a:off x="12071" y="1919"/>
              <a:ext cx="170" cy="17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文本框 76"/>
            <p:cNvSpPr txBox="1"/>
            <p:nvPr>
              <p:custDataLst>
                <p:tags r:id="rId61"/>
              </p:custDataLst>
            </p:nvPr>
          </p:nvSpPr>
          <p:spPr>
            <a:xfrm>
              <a:off x="12241" y="1734"/>
              <a:ext cx="2652" cy="5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40000"/>
                </a:lnSpc>
              </a:pPr>
              <a:r>
                <a:rPr lang="en-US" altLang="zh-CN" sz="1000">
                  <a:solidFill>
                    <a:srgbClr val="8489D3"/>
                  </a:solidFill>
                  <a:latin typeface="HarmonyOS Sans Black" panose="00000A00000000000000" charset="0"/>
                  <a:ea typeface="HarmonyOS Sans SC" panose="00000500000000000000" charset="-122"/>
                  <a:cs typeface="HarmonyOS Sans Black" panose="00000A00000000000000" charset="0"/>
                </a:rPr>
                <a:t>PV</a:t>
              </a:r>
              <a:endPara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endParaRPr>
            </a:p>
          </p:txBody>
        </p:sp>
        <p:sp>
          <p:nvSpPr>
            <p:cNvPr id="88" name="椭圆 87"/>
            <p:cNvSpPr/>
            <p:nvPr>
              <p:custDataLst>
                <p:tags r:id="rId62"/>
              </p:custDataLst>
            </p:nvPr>
          </p:nvSpPr>
          <p:spPr>
            <a:xfrm>
              <a:off x="12071" y="2289"/>
              <a:ext cx="170" cy="170"/>
            </a:xfrm>
            <a:prstGeom prst="ellipse">
              <a:avLst/>
            </a:prstGeom>
            <a:solidFill>
              <a:srgbClr val="CFF47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文本框 91"/>
            <p:cNvSpPr txBox="1"/>
            <p:nvPr>
              <p:custDataLst>
                <p:tags r:id="rId63"/>
              </p:custDataLst>
            </p:nvPr>
          </p:nvSpPr>
          <p:spPr>
            <a:xfrm>
              <a:off x="12241" y="2117"/>
              <a:ext cx="2652" cy="5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40000"/>
                </a:lnSpc>
              </a:pPr>
              <a:r>
                <a:rPr lang="en-US" altLang="zh-CN" sz="1000">
                  <a:solidFill>
                    <a:srgbClr val="8489D3"/>
                  </a:solidFill>
                  <a:latin typeface="HarmonyOS Sans Black" panose="00000A00000000000000" charset="0"/>
                  <a:ea typeface="HarmonyOS Sans SC" panose="00000500000000000000" charset="-122"/>
                  <a:cs typeface="HarmonyOS Sans Black" panose="00000A00000000000000" charset="0"/>
                </a:rPr>
                <a:t>PV+Battery</a:t>
              </a:r>
              <a:endPara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endParaRPr>
            </a:p>
          </p:txBody>
        </p:sp>
        <p:sp>
          <p:nvSpPr>
            <p:cNvPr id="93" name="椭圆 92"/>
            <p:cNvSpPr/>
            <p:nvPr>
              <p:custDataLst>
                <p:tags r:id="rId64"/>
              </p:custDataLst>
            </p:nvPr>
          </p:nvSpPr>
          <p:spPr>
            <a:xfrm>
              <a:off x="12071" y="2659"/>
              <a:ext cx="170" cy="170"/>
            </a:xfrm>
            <a:prstGeom prst="ellipse">
              <a:avLst/>
            </a:prstGeom>
            <a:solidFill>
              <a:srgbClr val="BFD5F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>
              <p:custDataLst>
                <p:tags r:id="rId65"/>
              </p:custDataLst>
            </p:nvPr>
          </p:nvSpPr>
          <p:spPr>
            <a:xfrm>
              <a:off x="12241" y="2487"/>
              <a:ext cx="2652" cy="5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40000"/>
                </a:lnSpc>
              </a:pPr>
              <a:r>
                <a:rPr lang="en-US" altLang="zh-CN" sz="1000">
                  <a:solidFill>
                    <a:srgbClr val="8489D3"/>
                  </a:solidFill>
                  <a:latin typeface="HarmonyOS Sans Black" panose="00000A00000000000000" charset="0"/>
                  <a:ea typeface="HarmonyOS Sans SC" panose="00000500000000000000" charset="-122"/>
                  <a:cs typeface="HarmonyOS Sans Black" panose="00000A00000000000000" charset="0"/>
                </a:rPr>
                <a:t>DG</a:t>
              </a:r>
              <a:endPara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endParaRPr>
            </a:p>
          </p:txBody>
        </p:sp>
        <p:sp>
          <p:nvSpPr>
            <p:cNvPr id="97" name="圆角矩形 96"/>
            <p:cNvSpPr/>
            <p:nvPr>
              <p:custDataLst>
                <p:tags r:id="rId66"/>
              </p:custDataLst>
            </p:nvPr>
          </p:nvSpPr>
          <p:spPr>
            <a:xfrm>
              <a:off x="11649" y="1629"/>
              <a:ext cx="3090" cy="2117"/>
            </a:xfrm>
            <a:prstGeom prst="roundRect">
              <a:avLst/>
            </a:prstGeom>
            <a:noFill/>
            <a:ln w="19050">
              <a:solidFill>
                <a:srgbClr val="8489D3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文本框 97"/>
            <p:cNvSpPr txBox="1"/>
            <p:nvPr>
              <p:custDataLst>
                <p:tags r:id="rId67"/>
              </p:custDataLst>
            </p:nvPr>
          </p:nvSpPr>
          <p:spPr>
            <a:xfrm>
              <a:off x="11649" y="3232"/>
              <a:ext cx="3089" cy="5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altLang="zh-CN" sz="1000">
                  <a:solidFill>
                    <a:srgbClr val="8489D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Black" panose="00000A00000000000000" charset="0"/>
                  <a:ea typeface="HarmonyOS Sans SC" panose="00000500000000000000" charset="-122"/>
                  <a:cs typeface="HarmonyOS Sans Black" panose="00000A00000000000000" charset="0"/>
                </a:rPr>
                <a:t>Load Consumption Source</a:t>
              </a:r>
              <a:endParaRPr lang="en-US" altLang="zh-CN" sz="1000">
                <a:solidFill>
                  <a:srgbClr val="8489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endParaRPr>
            </a:p>
          </p:txBody>
        </p:sp>
        <p:sp>
          <p:nvSpPr>
            <p:cNvPr id="87" name="椭圆 86"/>
            <p:cNvSpPr/>
            <p:nvPr>
              <p:custDataLst>
                <p:tags r:id="rId68"/>
              </p:custDataLst>
            </p:nvPr>
          </p:nvSpPr>
          <p:spPr>
            <a:xfrm>
              <a:off x="12071" y="3002"/>
              <a:ext cx="170" cy="170"/>
            </a:xfrm>
            <a:prstGeom prst="ellipse">
              <a:avLst/>
            </a:prstGeom>
            <a:solidFill>
              <a:srgbClr val="F9CFC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文本框 94"/>
            <p:cNvSpPr txBox="1"/>
            <p:nvPr>
              <p:custDataLst>
                <p:tags r:id="rId69"/>
              </p:custDataLst>
            </p:nvPr>
          </p:nvSpPr>
          <p:spPr>
            <a:xfrm>
              <a:off x="12241" y="2827"/>
              <a:ext cx="2652" cy="5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40000"/>
                </a:lnSpc>
              </a:pPr>
              <a:r>
                <a:rPr lang="en-US" altLang="zh-CN" sz="1000">
                  <a:solidFill>
                    <a:srgbClr val="8489D3"/>
                  </a:solidFill>
                  <a:latin typeface="HarmonyOS Sans Black" panose="00000A00000000000000" charset="0"/>
                  <a:ea typeface="HarmonyOS Sans SC" panose="00000500000000000000" charset="-122"/>
                  <a:cs typeface="HarmonyOS Sans Black" panose="00000A00000000000000" charset="0"/>
                </a:rPr>
                <a:t>Grid+PV</a:t>
              </a:r>
              <a:endParaRPr lang="en-US" altLang="zh-CN" sz="10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endParaRPr>
            </a:p>
          </p:txBody>
        </p:sp>
      </p:grpSp>
      <p:sp>
        <p:nvSpPr>
          <p:cNvPr id="100" name="文本框 99"/>
          <p:cNvSpPr txBox="1"/>
          <p:nvPr>
            <p:custDataLst>
              <p:tags r:id="rId70"/>
            </p:custDataLst>
          </p:nvPr>
        </p:nvSpPr>
        <p:spPr>
          <a:xfrm>
            <a:off x="4629785" y="5367020"/>
            <a:ext cx="483235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 i="1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SOC</a:t>
            </a:r>
            <a:endParaRPr lang="en-US" altLang="zh-CN" sz="1000" i="1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101" name="文本框 100"/>
          <p:cNvSpPr txBox="1"/>
          <p:nvPr>
            <p:custDataLst>
              <p:tags r:id="rId71"/>
            </p:custDataLst>
          </p:nvPr>
        </p:nvSpPr>
        <p:spPr>
          <a:xfrm>
            <a:off x="4725035" y="1066165"/>
            <a:ext cx="483235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 i="1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P</a:t>
            </a:r>
            <a:endParaRPr lang="en-US" altLang="zh-CN" sz="1000" i="1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102" name="文本框 101"/>
          <p:cNvSpPr txBox="1"/>
          <p:nvPr>
            <p:custDataLst>
              <p:tags r:id="rId72"/>
            </p:custDataLst>
          </p:nvPr>
        </p:nvSpPr>
        <p:spPr>
          <a:xfrm>
            <a:off x="11494770" y="3586480"/>
            <a:ext cx="483235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000" i="1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T</a:t>
            </a:r>
            <a:endParaRPr lang="en-US" altLang="zh-CN" sz="1000" i="1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103" name="文本框 102"/>
          <p:cNvSpPr txBox="1"/>
          <p:nvPr>
            <p:custDataLst>
              <p:tags r:id="rId73"/>
            </p:custDataLst>
          </p:nvPr>
        </p:nvSpPr>
        <p:spPr>
          <a:xfrm>
            <a:off x="283845" y="1787525"/>
            <a:ext cx="4168140" cy="46304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200" b="1" i="1" dirty="0">
                <a:solidFill>
                  <a:schemeClr val="tx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When the grid fails and is recovered after a while:</a:t>
            </a:r>
            <a:endParaRPr lang="en-US" altLang="zh-CN" sz="1200" b="1" i="1" dirty="0">
              <a:solidFill>
                <a:schemeClr val="tx1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Point 1: 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Grid outages occur.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Point 2: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 PV power is lower than P</a:t>
            </a:r>
            <a:r>
              <a:rPr lang="en-US" altLang="zh-CN" sz="1200" baseline="-250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load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, and the battery starts to discharge.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Point 3: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 The battery State of Charge (SOC) drops to 25%, and the DG enters standby status.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Point 4: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 If SOC is lower than 20% or remains lower than 25% for over 10 minutes, the inverter will switch the loads to be powered by the DG.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Point 5: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 When PV power recovers, the battery starts to charge.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Point 6: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 Once the grid is recovered, the inverter begins detecting the grid status.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Point 7: 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If the grid is stable for over 5 minutes, the inverter switches the loads back to be powered by the grid and PV, then closes the DG.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marL="171450" indent="-17145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en-US" altLang="zh-CN" sz="12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Point 8: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 PV power is higher than P</a:t>
            </a:r>
            <a:r>
              <a:rPr lang="en-US" altLang="zh-CN" sz="1200" baseline="-250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load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17" name="五角星 16"/>
          <p:cNvSpPr/>
          <p:nvPr/>
        </p:nvSpPr>
        <p:spPr>
          <a:xfrm>
            <a:off x="9618345" y="4740275"/>
            <a:ext cx="108000" cy="108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五角星 39"/>
          <p:cNvSpPr/>
          <p:nvPr>
            <p:custDataLst>
              <p:tags r:id="rId74"/>
            </p:custDataLst>
          </p:nvPr>
        </p:nvSpPr>
        <p:spPr>
          <a:xfrm>
            <a:off x="7673975" y="6179820"/>
            <a:ext cx="108000" cy="108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6558280" y="6066155"/>
            <a:ext cx="5633720" cy="274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altLang="zh-CN" sz="10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The power dispatching order </a:t>
            </a:r>
            <a:r>
              <a:rPr lang="en-US" altLang="zh-CN" sz="10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priority</a:t>
            </a:r>
            <a:r>
              <a:rPr lang="en-US" altLang="zh-CN" sz="10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 is related to the inverter work mode.</a:t>
            </a:r>
            <a:endParaRPr lang="en-US" altLang="zh-CN" sz="10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</p:spTree>
    <p:custDataLst>
      <p:tags r:id="rId7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7865110" y="551815"/>
            <a:ext cx="4325620" cy="1207770"/>
            <a:chOff x="527" y="869"/>
            <a:chExt cx="6812" cy="1902"/>
          </a:xfrm>
        </p:grpSpPr>
        <p:sp>
          <p:nvSpPr>
            <p:cNvPr id="26" name="标题 1"/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529" y="869"/>
              <a:ext cx="6811" cy="130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rgbClr val="656CC8"/>
                  </a:solidFill>
                  <a:latin typeface="HarmonyOS Sans SC Black" panose="00000A00000000000000" charset="-122"/>
                  <a:ea typeface="HarmonyOS Sans SC Black" panose="00000A00000000000000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4000" dirty="0">
                  <a:gradFill>
                    <a:gsLst>
                      <a:gs pos="17000">
                        <a:srgbClr val="8489D3"/>
                      </a:gs>
                      <a:gs pos="75000">
                        <a:srgbClr val="7030A0"/>
                      </a:gs>
                    </a:gsLst>
                    <a:lin ang="5400000" scaled="0"/>
                    <a:tileRect/>
                  </a:gradFill>
                  <a:cs typeface="HarmonyOS Sans SC Black" panose="00000A00000000000000" charset="-122"/>
                  <a:sym typeface="+mn-ea"/>
                </a:rPr>
                <a:t>Requirements</a:t>
              </a:r>
              <a:endParaRPr lang="en-US" sz="4000" dirty="0">
                <a:gradFill>
                  <a:gsLst>
                    <a:gs pos="17000">
                      <a:srgbClr val="8489D3"/>
                    </a:gs>
                    <a:gs pos="75000">
                      <a:srgbClr val="7030A0"/>
                    </a:gs>
                  </a:gsLst>
                  <a:lin ang="5400000" scaled="0"/>
                  <a:tileRect/>
                </a:gradFill>
                <a:cs typeface="HarmonyOS Sans SC Black" panose="00000A00000000000000" charset="-122"/>
                <a:sym typeface="+mn-ea"/>
              </a:endParaRPr>
            </a:p>
          </p:txBody>
        </p:sp>
        <p:pic>
          <p:nvPicPr>
            <p:cNvPr id="27" name="图片 26" descr="bar"/>
            <p:cNvPicPr/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528" y="1968"/>
              <a:ext cx="5953" cy="5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4"/>
              </p:custDataLst>
            </p:nvPr>
          </p:nvSpPr>
          <p:spPr>
            <a:xfrm>
              <a:off x="527" y="2037"/>
              <a:ext cx="6637" cy="7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2000" dirty="0">
                  <a:solidFill>
                    <a:srgbClr val="8489D3"/>
                  </a:solidFill>
                  <a:latin typeface="HarmonyOS Sans Black" panose="00000A00000000000000" charset="0"/>
                  <a:cs typeface="HarmonyOS Sans Black" panose="00000A00000000000000" charset="0"/>
                  <a:sym typeface="+mn-ea"/>
                </a:rPr>
                <a:t>How to select the devices</a:t>
              </a:r>
              <a:endParaRPr lang="en-US" altLang="zh-CN" sz="2000" dirty="0">
                <a:solidFill>
                  <a:srgbClr val="8489D3"/>
                </a:solidFill>
                <a:latin typeface="HarmonyOS Sans Black" panose="00000A00000000000000" charset="0"/>
                <a:cs typeface="HarmonyOS Sans Black" panose="00000A00000000000000" charset="0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0" y="6605270"/>
            <a:ext cx="12191365" cy="255270"/>
            <a:chOff x="0" y="10398"/>
            <a:chExt cx="19199" cy="402"/>
          </a:xfrm>
        </p:grpSpPr>
        <p:sp>
          <p:nvSpPr>
            <p:cNvPr id="5" name="任意多边形 37"/>
            <p:cNvSpPr/>
            <p:nvPr>
              <p:custDataLst>
                <p:tags r:id="rId5"/>
              </p:custDataLst>
            </p:nvPr>
          </p:nvSpPr>
          <p:spPr>
            <a:xfrm>
              <a:off x="18353" y="10403"/>
              <a:ext cx="847" cy="397"/>
            </a:xfrm>
            <a:custGeom>
              <a:avLst/>
              <a:gdLst>
                <a:gd name="connsiteX0" fmla="*/ 0 w 847"/>
                <a:gd name="connsiteY0" fmla="*/ 0 h 397"/>
                <a:gd name="connsiteX1" fmla="*/ 847 w 847"/>
                <a:gd name="connsiteY1" fmla="*/ 0 h 397"/>
                <a:gd name="connsiteX2" fmla="*/ 847 w 847"/>
                <a:gd name="connsiteY2" fmla="*/ 203 h 397"/>
                <a:gd name="connsiteX3" fmla="*/ 847 w 847"/>
                <a:gd name="connsiteY3" fmla="*/ 397 h 397"/>
                <a:gd name="connsiteX4" fmla="*/ 0 w 847"/>
                <a:gd name="connsiteY4" fmla="*/ 397 h 397"/>
                <a:gd name="connsiteX5" fmla="*/ 195 w 847"/>
                <a:gd name="connsiteY5" fmla="*/ 200 h 397"/>
                <a:gd name="connsiteX6" fmla="*/ 0 w 847"/>
                <a:gd name="connsiteY6" fmla="*/ 0 h 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" h="397">
                  <a:moveTo>
                    <a:pt x="0" y="0"/>
                  </a:moveTo>
                  <a:lnTo>
                    <a:pt x="847" y="0"/>
                  </a:lnTo>
                  <a:lnTo>
                    <a:pt x="847" y="203"/>
                  </a:lnTo>
                  <a:lnTo>
                    <a:pt x="847" y="397"/>
                  </a:lnTo>
                  <a:lnTo>
                    <a:pt x="0" y="397"/>
                  </a:lnTo>
                  <a:lnTo>
                    <a:pt x="195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56CC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6" name="五边形 5"/>
            <p:cNvSpPr/>
            <p:nvPr>
              <p:custDataLst>
                <p:tags r:id="rId6"/>
              </p:custDataLst>
            </p:nvPr>
          </p:nvSpPr>
          <p:spPr>
            <a:xfrm>
              <a:off x="0" y="10399"/>
              <a:ext cx="18405" cy="397"/>
            </a:xfrm>
            <a:prstGeom prst="homePlate">
              <a:avLst/>
            </a:prstGeom>
            <a:solidFill>
              <a:srgbClr val="656CC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2995" y="10402"/>
              <a:ext cx="2815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www.solinteg.com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  <p:pic>
          <p:nvPicPr>
            <p:cNvPr id="9" name="图片 8" descr="C:\wohxy\pic\部门logo\3811661911493_.pic.jpg3811661911493_.pi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527" y="10510"/>
              <a:ext cx="1293" cy="198"/>
            </a:xfrm>
            <a:prstGeom prst="rect">
              <a:avLst/>
            </a:prstGeom>
          </p:spPr>
        </p:pic>
        <p:pic>
          <p:nvPicPr>
            <p:cNvPr id="11" name="图片 41" descr="3b32313535393938333b5730740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2797" y="10510"/>
              <a:ext cx="198" cy="198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>
              <p:custDataLst>
                <p:tags r:id="rId12"/>
              </p:custDataLst>
            </p:nvPr>
          </p:nvSpPr>
          <p:spPr>
            <a:xfrm>
              <a:off x="14551" y="10399"/>
              <a:ext cx="3728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1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SC Black" panose="00000A00000000000000" charset="-122"/>
                  <a:ea typeface="HarmonyOS Sans SC Black" panose="00000A00000000000000" charset="-122"/>
                  <a:sym typeface="+mn-ea"/>
                </a:rPr>
                <a:t>Solinteg Diesel Generator Connection Solution</a:t>
              </a:r>
              <a:endParaRPr lang="en-US" altLang="zh-CN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 Black" panose="00000A00000000000000" charset="-122"/>
                <a:ea typeface="HarmonyOS Sans SC Black" panose="00000A00000000000000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3"/>
              </p:custDataLst>
            </p:nvPr>
          </p:nvSpPr>
          <p:spPr>
            <a:xfrm>
              <a:off x="18703" y="10398"/>
              <a:ext cx="403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SC Black" panose="00000A00000000000000" charset="-122"/>
                  <a:ea typeface="HarmonyOS Sans SC Black" panose="00000A00000000000000" charset="-122"/>
                  <a:cs typeface="HarmonyOS Sans Black" panose="00000A00000000000000" charset="0"/>
                  <a:sym typeface="+mn-ea"/>
                </a:rPr>
                <a:t>08</a:t>
              </a:r>
              <a:endParaRPr lang="en-US" altLang="zh-CN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 Black" panose="00000A00000000000000" charset="-122"/>
                <a:ea typeface="HarmonyOS Sans SC Black" panose="00000A00000000000000" charset="-122"/>
                <a:cs typeface="HarmonyOS Sans Black" panose="00000A00000000000000" charset="0"/>
                <a:sym typeface="+mn-ea"/>
              </a:endParaRPr>
            </a:p>
          </p:txBody>
        </p:sp>
        <p:pic>
          <p:nvPicPr>
            <p:cNvPr id="30" name="图片 6" descr="343435383135363b333633323734363b4fe1606f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6195" y="10510"/>
              <a:ext cx="198" cy="19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16"/>
              </p:custDataLst>
            </p:nvPr>
          </p:nvSpPr>
          <p:spPr>
            <a:xfrm>
              <a:off x="6413" y="10402"/>
              <a:ext cx="2815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academy@solinteg.com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</p:grpSp>
      <p:sp>
        <p:nvSpPr>
          <p:cNvPr id="71" name="文本框 70"/>
          <p:cNvSpPr txBox="1"/>
          <p:nvPr>
            <p:custDataLst>
              <p:tags r:id="rId17"/>
            </p:custDataLst>
          </p:nvPr>
        </p:nvSpPr>
        <p:spPr>
          <a:xfrm>
            <a:off x="7874635" y="1809115"/>
            <a:ext cx="4032250" cy="4735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All the devices selected just as the recommendation;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>
              <a:lnSpc>
                <a:spcPct val="140000"/>
              </a:lnSpc>
            </a:pP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200" dirty="0">
                <a:solidFill>
                  <a:srgbClr val="FF000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*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: For the firmware upgrade please contact us at service@solinteg-power.com;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>
              <a:lnSpc>
                <a:spcPct val="140000"/>
              </a:lnSpc>
            </a:pPr>
            <a:b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</a:br>
            <a:r>
              <a:rPr lang="en-US" altLang="zh-CN" sz="1200" dirty="0">
                <a:solidFill>
                  <a:srgbClr val="FF000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**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: Please make sure the DG controller has the DO input port before you purchase it;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>
              <a:lnSpc>
                <a:spcPct val="140000"/>
              </a:lnSpc>
            </a:pPr>
            <a:b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</a:br>
            <a:r>
              <a:rPr lang="en-US" altLang="zh-CN" sz="1200" dirty="0">
                <a:solidFill>
                  <a:srgbClr val="FF000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***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: Please make sure the DG supports the connection with the controller you purchased; 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>
              <a:lnSpc>
                <a:spcPct val="140000"/>
              </a:lnSpc>
            </a:pP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200" b="1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DG output:</a:t>
            </a: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 The output power parameter we take a 50kW inverter as an example. Solinteg 50kW inverter max DG input apparent power is 60kW, so the DG’s rated output power should be within 60kW; 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>
              <a:lnSpc>
                <a:spcPct val="140000"/>
              </a:lnSpc>
            </a:pP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200" dirty="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For more parameters, please refer to the inverter datasheet.</a:t>
            </a:r>
            <a:endParaRPr lang="en-US" altLang="zh-CN" sz="1200" dirty="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grpSp>
        <p:nvGrpSpPr>
          <p:cNvPr id="7" name="组合 6"/>
          <p:cNvGrpSpPr>
            <a:grpSpLocks noChangeAspect="1"/>
          </p:cNvGrpSpPr>
          <p:nvPr/>
        </p:nvGrpSpPr>
        <p:grpSpPr>
          <a:xfrm flipH="1">
            <a:off x="635" y="683260"/>
            <a:ext cx="7739380" cy="5400040"/>
            <a:chOff x="7011" y="1076"/>
            <a:chExt cx="12188" cy="8504"/>
          </a:xfrm>
        </p:grpSpPr>
        <p:sp>
          <p:nvSpPr>
            <p:cNvPr id="2" name="矩形 1"/>
            <p:cNvSpPr/>
            <p:nvPr>
              <p:custDataLst>
                <p:tags r:id="rId18"/>
              </p:custDataLst>
            </p:nvPr>
          </p:nvSpPr>
          <p:spPr>
            <a:xfrm>
              <a:off x="7011" y="1076"/>
              <a:ext cx="12189" cy="8504"/>
            </a:xfrm>
            <a:prstGeom prst="rect">
              <a:avLst/>
            </a:prstGeom>
            <a:solidFill>
              <a:srgbClr val="848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37" name="矩形 36"/>
            <p:cNvSpPr/>
            <p:nvPr>
              <p:custDataLst>
                <p:tags r:id="rId19"/>
              </p:custDataLst>
            </p:nvPr>
          </p:nvSpPr>
          <p:spPr>
            <a:xfrm>
              <a:off x="7291" y="1360"/>
              <a:ext cx="11909" cy="7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05410" y="945515"/>
            <a:ext cx="2392045" cy="550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24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Requirements</a:t>
            </a:r>
            <a:endParaRPr lang="en-US" altLang="zh-CN" sz="24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13" name="矩形 12"/>
          <p:cNvSpPr/>
          <p:nvPr>
            <p:custDataLst>
              <p:tags r:id="rId20"/>
            </p:custDataLst>
          </p:nvPr>
        </p:nvSpPr>
        <p:spPr>
          <a:xfrm flipV="1">
            <a:off x="0" y="2336165"/>
            <a:ext cx="7196455" cy="54000"/>
          </a:xfrm>
          <a:prstGeom prst="rect">
            <a:avLst/>
          </a:prstGeom>
          <a:solidFill>
            <a:srgbClr val="8489D3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40665" y="2743200"/>
            <a:ext cx="1008380" cy="459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4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Inverter</a:t>
            </a:r>
            <a:endParaRPr lang="en-US" altLang="zh-CN" sz="14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21"/>
            </p:custDataLst>
          </p:nvPr>
        </p:nvSpPr>
        <p:spPr>
          <a:xfrm>
            <a:off x="0" y="3713480"/>
            <a:ext cx="1551305" cy="459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4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DG Controller</a:t>
            </a:r>
            <a:endParaRPr lang="en-US" altLang="zh-CN" sz="14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2"/>
            </p:custDataLst>
          </p:nvPr>
        </p:nvSpPr>
        <p:spPr>
          <a:xfrm>
            <a:off x="240665" y="4683760"/>
            <a:ext cx="1008380" cy="459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4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DG</a:t>
            </a:r>
            <a:endParaRPr lang="en-US" altLang="zh-CN" sz="14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pic>
        <p:nvPicPr>
          <p:cNvPr id="17" name="图片 16" descr="50KW-P正.80-1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901825" y="2725420"/>
            <a:ext cx="720000" cy="477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 descr="Controller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1901825" y="3622040"/>
            <a:ext cx="720000" cy="552982"/>
          </a:xfrm>
          <a:prstGeom prst="rect">
            <a:avLst/>
          </a:prstGeom>
        </p:spPr>
      </p:pic>
      <p:pic>
        <p:nvPicPr>
          <p:cNvPr id="21" name="图片 20" descr="dizel5000w1_r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901825" y="4594860"/>
            <a:ext cx="720000" cy="61800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9" name="文本框 28"/>
          <p:cNvSpPr txBox="1"/>
          <p:nvPr>
            <p:custDataLst>
              <p:tags r:id="rId29"/>
            </p:custDataLst>
          </p:nvPr>
        </p:nvSpPr>
        <p:spPr>
          <a:xfrm>
            <a:off x="3275330" y="2689860"/>
            <a:ext cx="3922395" cy="642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120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MHT 25-50K</a:t>
            </a:r>
            <a:endParaRPr lang="en-US" altLang="zh-CN" sz="120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  <a:p>
            <a:pPr algn="l">
              <a:lnSpc>
                <a:spcPct val="140000"/>
              </a:lnSpc>
            </a:pPr>
            <a:r>
              <a:rPr lang="en-US" altLang="zh-CN" sz="120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(Special firmware is needed, please contact us.)</a:t>
            </a:r>
            <a:r>
              <a:rPr lang="en-US" altLang="zh-CN" sz="1200">
                <a:solidFill>
                  <a:srgbClr val="FF000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*</a:t>
            </a:r>
            <a:endParaRPr lang="en-US" altLang="zh-CN" sz="1200" baseline="30000">
              <a:solidFill>
                <a:srgbClr val="FF0000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30"/>
            </p:custDataLst>
          </p:nvPr>
        </p:nvSpPr>
        <p:spPr>
          <a:xfrm>
            <a:off x="3275965" y="3713480"/>
            <a:ext cx="2924810" cy="459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120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DO input port integrated</a:t>
            </a:r>
            <a:r>
              <a:rPr lang="en-US" altLang="zh-CN" sz="1200">
                <a:solidFill>
                  <a:srgbClr val="FF000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</a:rPr>
              <a:t>**</a:t>
            </a:r>
            <a:endParaRPr lang="en-US" altLang="zh-CN" sz="1200">
              <a:solidFill>
                <a:srgbClr val="FF0000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31"/>
            </p:custDataLst>
          </p:nvPr>
        </p:nvSpPr>
        <p:spPr>
          <a:xfrm>
            <a:off x="3274695" y="4502785"/>
            <a:ext cx="4144010" cy="8185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120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1. DG controller connection available</a:t>
            </a:r>
            <a:r>
              <a:rPr lang="zh-CN" altLang="en-US" sz="120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；</a:t>
            </a:r>
            <a:endParaRPr lang="zh-CN" altLang="en-US" sz="120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en-US" altLang="zh-CN" sz="120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2. Three phase DG only;</a:t>
            </a:r>
            <a:endParaRPr lang="zh-CN" altLang="en-US" sz="120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en-US" altLang="zh-CN" sz="120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3. Output power within the limitation of the inverter</a:t>
            </a:r>
            <a:r>
              <a:rPr lang="en-US" altLang="zh-CN" sz="1200">
                <a:solidFill>
                  <a:srgbClr val="FF000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***</a:t>
            </a:r>
            <a:r>
              <a:rPr lang="zh-CN" altLang="en-US" sz="1200">
                <a:solidFill>
                  <a:srgbClr val="8489D3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Black" panose="00000A00000000000000" charset="0"/>
                <a:sym typeface="+mn-ea"/>
              </a:rPr>
              <a:t>；</a:t>
            </a:r>
            <a:endParaRPr lang="zh-CN" altLang="en-US" sz="1200">
              <a:solidFill>
                <a:srgbClr val="8489D3"/>
              </a:solidFill>
              <a:latin typeface="HarmonyOS Sans SC" panose="00000500000000000000" charset="-122"/>
              <a:ea typeface="HarmonyOS Sans SC" panose="00000500000000000000" charset="-122"/>
              <a:cs typeface="HarmonyOS Sans Black" panose="00000A00000000000000" charset="0"/>
              <a:sym typeface="+mn-ea"/>
            </a:endParaRPr>
          </a:p>
        </p:txBody>
      </p:sp>
      <p:sp>
        <p:nvSpPr>
          <p:cNvPr id="34" name="矩形 33"/>
          <p:cNvSpPr/>
          <p:nvPr>
            <p:custDataLst>
              <p:tags r:id="rId32"/>
            </p:custDataLst>
          </p:nvPr>
        </p:nvSpPr>
        <p:spPr>
          <a:xfrm flipV="1">
            <a:off x="0" y="1628775"/>
            <a:ext cx="7196455" cy="54000"/>
          </a:xfrm>
          <a:prstGeom prst="rect">
            <a:avLst/>
          </a:prstGeom>
          <a:solidFill>
            <a:srgbClr val="8489D3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>
            <p:custDataLst>
              <p:tags r:id="rId33"/>
            </p:custDataLst>
          </p:nvPr>
        </p:nvSpPr>
        <p:spPr>
          <a:xfrm>
            <a:off x="240665" y="1772920"/>
            <a:ext cx="1008380" cy="459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4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Products</a:t>
            </a:r>
            <a:endParaRPr lang="en-US" altLang="zh-CN" sz="14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34"/>
            </p:custDataLst>
          </p:nvPr>
        </p:nvSpPr>
        <p:spPr>
          <a:xfrm>
            <a:off x="3204845" y="1772920"/>
            <a:ext cx="1824355" cy="459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1400">
                <a:solidFill>
                  <a:srgbClr val="8489D3"/>
                </a:solidFill>
                <a:latin typeface="HarmonyOS Sans Black" panose="00000A00000000000000" charset="0"/>
                <a:ea typeface="HarmonyOS Sans SC" panose="00000500000000000000" charset="-122"/>
                <a:cs typeface="HarmonyOS Sans Black" panose="00000A00000000000000" charset="0"/>
              </a:rPr>
              <a:t>Requirements</a:t>
            </a:r>
            <a:endParaRPr lang="en-US" altLang="zh-CN" sz="1400">
              <a:solidFill>
                <a:srgbClr val="8489D3"/>
              </a:solidFill>
              <a:latin typeface="HarmonyOS Sans Black" panose="00000A00000000000000" charset="0"/>
              <a:ea typeface="HarmonyOS Sans SC" panose="00000500000000000000" charset="-122"/>
              <a:cs typeface="HarmonyOS Sans Black" panose="00000A00000000000000" charset="0"/>
            </a:endParaRPr>
          </a:p>
        </p:txBody>
      </p:sp>
      <p:sp>
        <p:nvSpPr>
          <p:cNvPr id="41" name="矩形 40"/>
          <p:cNvSpPr/>
          <p:nvPr>
            <p:custDataLst>
              <p:tags r:id="rId35"/>
            </p:custDataLst>
          </p:nvPr>
        </p:nvSpPr>
        <p:spPr>
          <a:xfrm flipV="1">
            <a:off x="0" y="5504815"/>
            <a:ext cx="7196455" cy="54000"/>
          </a:xfrm>
          <a:prstGeom prst="rect">
            <a:avLst/>
          </a:prstGeom>
          <a:solidFill>
            <a:srgbClr val="8489D3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8185150" y="3169285"/>
            <a:ext cx="4483735" cy="4752340"/>
          </a:xfrm>
          <a:prstGeom prst="ellipse">
            <a:avLst/>
          </a:prstGeom>
          <a:solidFill>
            <a:schemeClr val="tx2">
              <a:lumMod val="10000"/>
              <a:lumOff val="9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9893935" y="-307340"/>
            <a:ext cx="3271520" cy="3261360"/>
          </a:xfrm>
          <a:prstGeom prst="ellipse">
            <a:avLst/>
          </a:prstGeom>
          <a:solidFill>
            <a:schemeClr val="tx2">
              <a:lumMod val="10000"/>
              <a:lumOff val="9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15057" y="0"/>
            <a:ext cx="6423660" cy="6858000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形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523" y="5593006"/>
            <a:ext cx="4565650" cy="79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/>
          <p:cNvGrpSpPr/>
          <p:nvPr/>
        </p:nvGrpSpPr>
        <p:grpSpPr>
          <a:xfrm>
            <a:off x="0" y="6602730"/>
            <a:ext cx="12191365" cy="255270"/>
            <a:chOff x="0" y="10398"/>
            <a:chExt cx="19199" cy="402"/>
          </a:xfrm>
        </p:grpSpPr>
        <p:sp>
          <p:nvSpPr>
            <p:cNvPr id="38" name="任意多边形 37"/>
            <p:cNvSpPr/>
            <p:nvPr>
              <p:custDataLst>
                <p:tags r:id="rId4"/>
              </p:custDataLst>
            </p:nvPr>
          </p:nvSpPr>
          <p:spPr>
            <a:xfrm>
              <a:off x="18353" y="10403"/>
              <a:ext cx="847" cy="397"/>
            </a:xfrm>
            <a:custGeom>
              <a:avLst/>
              <a:gdLst>
                <a:gd name="connsiteX0" fmla="*/ 0 w 847"/>
                <a:gd name="connsiteY0" fmla="*/ 0 h 397"/>
                <a:gd name="connsiteX1" fmla="*/ 847 w 847"/>
                <a:gd name="connsiteY1" fmla="*/ 0 h 397"/>
                <a:gd name="connsiteX2" fmla="*/ 847 w 847"/>
                <a:gd name="connsiteY2" fmla="*/ 203 h 397"/>
                <a:gd name="connsiteX3" fmla="*/ 847 w 847"/>
                <a:gd name="connsiteY3" fmla="*/ 397 h 397"/>
                <a:gd name="connsiteX4" fmla="*/ 0 w 847"/>
                <a:gd name="connsiteY4" fmla="*/ 397 h 397"/>
                <a:gd name="connsiteX5" fmla="*/ 195 w 847"/>
                <a:gd name="connsiteY5" fmla="*/ 200 h 397"/>
                <a:gd name="connsiteX6" fmla="*/ 0 w 847"/>
                <a:gd name="connsiteY6" fmla="*/ 0 h 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" h="397">
                  <a:moveTo>
                    <a:pt x="0" y="0"/>
                  </a:moveTo>
                  <a:lnTo>
                    <a:pt x="847" y="0"/>
                  </a:lnTo>
                  <a:lnTo>
                    <a:pt x="847" y="203"/>
                  </a:lnTo>
                  <a:lnTo>
                    <a:pt x="847" y="397"/>
                  </a:lnTo>
                  <a:lnTo>
                    <a:pt x="0" y="397"/>
                  </a:lnTo>
                  <a:lnTo>
                    <a:pt x="195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56CC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9" name="五边形 38"/>
            <p:cNvSpPr/>
            <p:nvPr>
              <p:custDataLst>
                <p:tags r:id="rId5"/>
              </p:custDataLst>
            </p:nvPr>
          </p:nvSpPr>
          <p:spPr>
            <a:xfrm>
              <a:off x="0" y="10399"/>
              <a:ext cx="18405" cy="397"/>
            </a:xfrm>
            <a:prstGeom prst="homePlate">
              <a:avLst/>
            </a:prstGeom>
            <a:solidFill>
              <a:srgbClr val="656CC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>
              <p:custDataLst>
                <p:tags r:id="rId6"/>
              </p:custDataLst>
            </p:nvPr>
          </p:nvSpPr>
          <p:spPr>
            <a:xfrm>
              <a:off x="2995" y="10402"/>
              <a:ext cx="2815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www.solinteg.com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  <p:pic>
          <p:nvPicPr>
            <p:cNvPr id="41" name="图片 40" descr="C:\wohxy\pic\部门logo\3811661911493_.pic.jpg3811661911493_.pic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>
            <a:xfrm>
              <a:off x="527" y="10510"/>
              <a:ext cx="1293" cy="198"/>
            </a:xfrm>
            <a:prstGeom prst="rect">
              <a:avLst/>
            </a:prstGeom>
          </p:spPr>
        </p:pic>
        <p:pic>
          <p:nvPicPr>
            <p:cNvPr id="42" name="图片 41" descr="3b32313535393938333b5730740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2797" y="10510"/>
              <a:ext cx="198" cy="198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4551" y="10399"/>
              <a:ext cx="3728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en-US" altLang="zh-CN" sz="1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SC Black" panose="00000A00000000000000" charset="-122"/>
                  <a:ea typeface="HarmonyOS Sans SC Black" panose="00000A00000000000000" charset="-122"/>
                  <a:sym typeface="+mn-ea"/>
                </a:rPr>
                <a:t>Solinteg Diesel Generator Connection Solution</a:t>
              </a:r>
              <a:endParaRPr lang="en-US" altLang="zh-CN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 Black" panose="00000A00000000000000" charset="-122"/>
                <a:ea typeface="HarmonyOS Sans SC Black" panose="00000A00000000000000" charset="-122"/>
                <a:sym typeface="+mn-ea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12"/>
              </p:custDataLst>
            </p:nvPr>
          </p:nvSpPr>
          <p:spPr>
            <a:xfrm>
              <a:off x="18703" y="10398"/>
              <a:ext cx="403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monyOS Sans SC Black" panose="00000A00000000000000" charset="-122"/>
                  <a:ea typeface="HarmonyOS Sans SC Black" panose="00000A00000000000000" charset="-122"/>
                  <a:sym typeface="+mn-ea"/>
                </a:rPr>
                <a:t>END</a:t>
              </a:r>
              <a:endParaRPr lang="en-US" altLang="zh-CN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monyOS Sans SC Black" panose="00000A00000000000000" charset="-122"/>
                <a:ea typeface="HarmonyOS Sans SC Black" panose="00000A00000000000000" charset="-122"/>
                <a:cs typeface="HarmonyOS Sans Black" panose="00000A00000000000000" charset="0"/>
                <a:sym typeface="+mn-ea"/>
              </a:endParaRPr>
            </a:p>
          </p:txBody>
        </p:sp>
        <p:pic>
          <p:nvPicPr>
            <p:cNvPr id="24" name="图片 23" descr="343435383135363b333633323734363b4fe1606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195" y="10510"/>
              <a:ext cx="198" cy="198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>
              <p:custDataLst>
                <p:tags r:id="rId15"/>
              </p:custDataLst>
            </p:nvPr>
          </p:nvSpPr>
          <p:spPr>
            <a:xfrm>
              <a:off x="6413" y="10402"/>
              <a:ext cx="2815" cy="3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/>
              <a:r>
                <a:rPr lang="en-US" altLang="zh-CN" sz="1000" b="1" dirty="0">
                  <a:solidFill>
                    <a:schemeClr val="bg1"/>
                  </a:solidFill>
                  <a:latin typeface="HarmonyOS Sans Black" panose="00000A00000000000000" charset="0"/>
                  <a:cs typeface="HarmonyOS Sans Black" panose="00000A00000000000000" charset="0"/>
                </a:rPr>
                <a:t>academy@solinteg.com</a:t>
              </a:r>
              <a:endParaRPr lang="en-US" altLang="zh-CN" sz="1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854825" y="2298065"/>
            <a:ext cx="5130165" cy="1534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rPr>
              <a:t>END</a:t>
            </a:r>
            <a:endParaRPr lang="en-US" sz="3200" b="1" dirty="0">
              <a:solidFill>
                <a:schemeClr val="bg1"/>
              </a:solidFill>
              <a:latin typeface="HarmonyOS Sans Black" panose="00000A00000000000000" charset="0"/>
              <a:cs typeface="HarmonyOS Sans Black" panose="00000A00000000000000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rPr>
              <a:t>Visit </a:t>
            </a:r>
            <a:r>
              <a:rPr lang="en-US" sz="2000" b="1" dirty="0" err="1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rPr>
              <a:t>Solinteg</a:t>
            </a:r>
            <a:r>
              <a:rPr lang="en-US" sz="2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rPr>
              <a:t> website to find</a:t>
            </a:r>
            <a:r>
              <a:rPr lang="zh-CN" altLang="en-US" sz="2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rPr>
              <a:t>out</a:t>
            </a:r>
            <a:r>
              <a:rPr lang="en-US" sz="2000" b="1" dirty="0">
                <a:solidFill>
                  <a:schemeClr val="bg1"/>
                </a:solidFill>
                <a:latin typeface="HarmonyOS Sans Black" panose="00000A00000000000000" charset="0"/>
                <a:cs typeface="HarmonyOS Sans Black" panose="00000A00000000000000" charset="0"/>
              </a:rPr>
              <a:t> more</a:t>
            </a:r>
            <a:endParaRPr lang="en-US" sz="2000" b="1" dirty="0">
              <a:solidFill>
                <a:schemeClr val="bg1"/>
              </a:solidFill>
              <a:latin typeface="HarmonyOS Sans Black" panose="00000A00000000000000" charset="0"/>
              <a:cs typeface="HarmonyOS Sans Black" panose="00000A00000000000000" charset="0"/>
            </a:endParaRPr>
          </a:p>
        </p:txBody>
      </p:sp>
      <p:grpSp>
        <p:nvGrpSpPr>
          <p:cNvPr id="26" name="组合 25"/>
          <p:cNvGrpSpPr>
            <a:grpSpLocks noChangeAspect="1"/>
          </p:cNvGrpSpPr>
          <p:nvPr/>
        </p:nvGrpSpPr>
        <p:grpSpPr>
          <a:xfrm>
            <a:off x="389255" y="685165"/>
            <a:ext cx="5588635" cy="5429885"/>
            <a:chOff x="8810" y="188"/>
            <a:chExt cx="10216" cy="9926"/>
          </a:xfrm>
        </p:grpSpPr>
        <p:pic>
          <p:nvPicPr>
            <p:cNvPr id="27" name="图片 26" descr="19032 [转换]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692" y="786"/>
              <a:ext cx="6334" cy="4757"/>
            </a:xfrm>
            <a:prstGeom prst="rect">
              <a:avLst/>
            </a:prstGeom>
          </p:spPr>
        </p:pic>
        <p:pic>
          <p:nvPicPr>
            <p:cNvPr id="28" name="图片 27" descr="C:/Users/DELL/Desktop/hous2e.pnghous2e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11" r="11"/>
            <a:stretch>
              <a:fillRect/>
            </a:stretch>
          </p:blipFill>
          <p:spPr>
            <a:xfrm>
              <a:off x="8810" y="808"/>
              <a:ext cx="10004" cy="9306"/>
            </a:xfrm>
            <a:prstGeom prst="rect">
              <a:avLst/>
            </a:prstGeom>
          </p:spPr>
        </p:pic>
        <p:grpSp>
          <p:nvGrpSpPr>
            <p:cNvPr id="29" name="组合 28"/>
            <p:cNvGrpSpPr/>
            <p:nvPr/>
          </p:nvGrpSpPr>
          <p:grpSpPr>
            <a:xfrm>
              <a:off x="13749" y="188"/>
              <a:ext cx="1346" cy="1980"/>
              <a:chOff x="13637" y="188"/>
              <a:chExt cx="1346" cy="1980"/>
            </a:xfrm>
          </p:grpSpPr>
          <p:pic>
            <p:nvPicPr>
              <p:cNvPr id="30" name="图片 29" descr="电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21"/>
              <a:stretch>
                <a:fillRect/>
              </a:stretch>
            </p:blipFill>
            <p:spPr>
              <a:xfrm>
                <a:off x="13637" y="188"/>
                <a:ext cx="1347" cy="1980"/>
              </a:xfrm>
              <a:prstGeom prst="rect">
                <a:avLst/>
              </a:prstGeom>
            </p:spPr>
          </p:pic>
          <p:pic>
            <p:nvPicPr>
              <p:cNvPr id="31" name="图片 30" descr="禁止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3949" y="750"/>
                <a:ext cx="985" cy="985"/>
              </a:xfrm>
              <a:prstGeom prst="rect">
                <a:avLst/>
              </a:prstGeom>
              <a:scene3d>
                <a:camera prst="perspectiveRight">
                  <a:rot lat="1200000" lon="18600000" rev="0"/>
                </a:camera>
                <a:lightRig rig="threePt" dir="t"/>
              </a:scene3d>
            </p:spPr>
          </p:pic>
        </p:grpSp>
        <p:pic>
          <p:nvPicPr>
            <p:cNvPr id="32" name="图片 31" descr="C:/Users/DELL/Desktop/图片1.png图片1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/>
            <a:srcRect l="42" t="-42" r="42" b="42"/>
            <a:stretch>
              <a:fillRect/>
            </a:stretch>
          </p:blipFill>
          <p:spPr>
            <a:xfrm>
              <a:off x="9578" y="4371"/>
              <a:ext cx="1724" cy="1199"/>
            </a:xfrm>
            <a:prstGeom prst="rect">
              <a:avLst/>
            </a:prstGeom>
          </p:spPr>
        </p:pic>
        <p:pic>
          <p:nvPicPr>
            <p:cNvPr id="34" name="图片 33" descr="20557 [转换]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>
              <a:off x="11785" y="3964"/>
              <a:ext cx="906" cy="1755"/>
            </a:xfrm>
            <a:prstGeom prst="rect">
              <a:avLst/>
            </a:prstGeom>
          </p:spPr>
        </p:pic>
        <p:pic>
          <p:nvPicPr>
            <p:cNvPr id="35" name="图片 34" descr="太阳雨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8917" y="1922"/>
              <a:ext cx="1627" cy="1627"/>
            </a:xfrm>
            <a:prstGeom prst="rect">
              <a:avLst/>
            </a:prstGeom>
            <a:scene3d>
              <a:camera prst="perspectiveRight">
                <a:rot lat="1200000" lon="18300000" rev="0"/>
              </a:camera>
              <a:lightRig rig="threePt" dir="t"/>
            </a:scene3d>
          </p:spPr>
        </p:pic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COMMONDATA" val="eyJoZGlkIjoiMGUxYjBiMWM5ZWFkNTgzNGFiZDU4ZDk4ZmY5ZmEzNDcifQ=="/>
  <p:tag name="KSO_WPP_MARK_KEY" val="a8a0e3bc-7bb1-473b-83ef-dc10a629de59"/>
  <p:tag name="RESOURCE_RECORD_KEY" val="{&quot;13&quot;:[20482073,4695716]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>
          <a:lnSpc>
            <a:spcPct val="140000"/>
          </a:lnSpc>
          <a:defRPr lang="en-US" altLang="zh-CN" sz="1200">
            <a:solidFill>
              <a:srgbClr val="8489D3"/>
            </a:solidFill>
            <a:latin typeface="HarmonyOS Sans SC" panose="00000500000000000000" charset="-122"/>
            <a:ea typeface="HarmonyOS Sans SC" panose="00000500000000000000" charset="-122"/>
            <a:cs typeface="HarmonyOS Sans Black" panose="00000A00000000000000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5697</Words>
  <Application>WPS 演示</Application>
  <PresentationFormat>宽屏</PresentationFormat>
  <Paragraphs>336</Paragraphs>
  <Slides>9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1" baseType="lpstr">
      <vt:lpstr>Arial</vt:lpstr>
      <vt:lpstr>宋体</vt:lpstr>
      <vt:lpstr>Wingdings</vt:lpstr>
      <vt:lpstr>HarmonyOS Sans SC</vt:lpstr>
      <vt:lpstr>HarmonyOS Sans Black</vt:lpstr>
      <vt:lpstr>Wingdings</vt:lpstr>
      <vt:lpstr>HarmonyOS Sans SC Black</vt:lpstr>
      <vt:lpstr>微软雅黑</vt:lpstr>
      <vt:lpstr>Arial Unicode MS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黄星宇</cp:lastModifiedBy>
  <cp:revision>502</cp:revision>
  <dcterms:created xsi:type="dcterms:W3CDTF">2019-06-19T02:08:00Z</dcterms:created>
  <dcterms:modified xsi:type="dcterms:W3CDTF">2024-01-11T03:15:53Z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2E217CCE6C4A4B03A2022049B435BC47_13</vt:lpwstr>
  </property>
</Properties>
</file>