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62" r:id="rId2"/>
    <p:sldId id="261" r:id="rId3"/>
    <p:sldId id="258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96" r:id="rId13"/>
    <p:sldId id="297" r:id="rId14"/>
    <p:sldId id="271" r:id="rId15"/>
    <p:sldId id="272" r:id="rId16"/>
    <p:sldId id="273" r:id="rId17"/>
    <p:sldId id="274" r:id="rId18"/>
    <p:sldId id="276" r:id="rId19"/>
    <p:sldId id="275" r:id="rId20"/>
    <p:sldId id="277" r:id="rId21"/>
    <p:sldId id="279" r:id="rId22"/>
    <p:sldId id="292" r:id="rId23"/>
    <p:sldId id="293" r:id="rId24"/>
    <p:sldId id="294" r:id="rId25"/>
    <p:sldId id="295" r:id="rId26"/>
    <p:sldId id="278" r:id="rId27"/>
    <p:sldId id="280" r:id="rId28"/>
    <p:sldId id="281" r:id="rId29"/>
    <p:sldId id="282" r:id="rId30"/>
    <p:sldId id="283" r:id="rId31"/>
    <p:sldId id="301" r:id="rId32"/>
    <p:sldId id="284" r:id="rId33"/>
    <p:sldId id="300" r:id="rId34"/>
    <p:sldId id="291" r:id="rId35"/>
    <p:sldId id="285" r:id="rId36"/>
    <p:sldId id="286" r:id="rId37"/>
    <p:sldId id="287" r:id="rId38"/>
    <p:sldId id="288" r:id="rId39"/>
    <p:sldId id="289" r:id="rId40"/>
    <p:sldId id="290" r:id="rId41"/>
    <p:sldId id="299" r:id="rId42"/>
    <p:sldId id="298" r:id="rId4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2" autoAdjust="0"/>
    <p:restoredTop sz="94660"/>
  </p:normalViewPr>
  <p:slideViewPr>
    <p:cSldViewPr snapToGrid="0">
      <p:cViewPr varScale="1">
        <p:scale>
          <a:sx n="64" d="100"/>
          <a:sy n="64" d="100"/>
        </p:scale>
        <p:origin x="-852" y="-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DCB116-EB6D-4955-9A7B-05101CC27DC2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D405B-0129-423C-B49D-336D24051AF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97647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D405B-0129-423C-B49D-336D24051AF9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28562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2705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20875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02061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11640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21384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1761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09357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41067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32071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27887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56492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5D618-7AC8-47F7-A20C-3F551DCBB5D6}" type="datetimeFigureOut">
              <a:rPr lang="ru-RU" smtClean="0"/>
              <a:t>29.05.2025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0C1BA9-085A-45BD-9E8F-B8CC3D78315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8060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2.png"/><Relationship Id="rId7" Type="http://schemas.openxmlformats.org/officeDocument/2006/relationships/image" Target="../media/image2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16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7.jpeg"/><Relationship Id="rId7" Type="http://schemas.microsoft.com/office/2007/relationships/hdphoto" Target="../media/hdphoto4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microsoft.com/office/2007/relationships/hdphoto" Target="../media/hdphoto3.wdp"/><Relationship Id="rId4" Type="http://schemas.openxmlformats.org/officeDocument/2006/relationships/image" Target="../media/image28.png"/><Relationship Id="rId9" Type="http://schemas.openxmlformats.org/officeDocument/2006/relationships/image" Target="../media/image31.jp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33.png"/><Relationship Id="rId10" Type="http://schemas.openxmlformats.org/officeDocument/2006/relationships/image" Target="../media/image36.jpg"/><Relationship Id="rId4" Type="http://schemas.microsoft.com/office/2007/relationships/hdphoto" Target="../media/hdphoto5.wdp"/><Relationship Id="rId9" Type="http://schemas.openxmlformats.org/officeDocument/2006/relationships/image" Target="../media/image35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1.jp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38.png"/><Relationship Id="rId4" Type="http://schemas.openxmlformats.org/officeDocument/2006/relationships/image" Target="../media/image37.png"/><Relationship Id="rId9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42.png"/><Relationship Id="rId7" Type="http://schemas.openxmlformats.org/officeDocument/2006/relationships/image" Target="../media/image4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microsoft.com/office/2007/relationships/hdphoto" Target="../media/hdphoto9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jpg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50.png"/><Relationship Id="rId7" Type="http://schemas.microsoft.com/office/2007/relationships/hdphoto" Target="../media/hdphoto12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jpg"/><Relationship Id="rId10" Type="http://schemas.openxmlformats.org/officeDocument/2006/relationships/image" Target="../media/image55.jpg"/><Relationship Id="rId4" Type="http://schemas.microsoft.com/office/2007/relationships/hdphoto" Target="../media/hdphoto11.wdp"/><Relationship Id="rId9" Type="http://schemas.openxmlformats.org/officeDocument/2006/relationships/image" Target="../media/image5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g"/><Relationship Id="rId4" Type="http://schemas.openxmlformats.org/officeDocument/2006/relationships/image" Target="../media/image5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jpg"/><Relationship Id="rId4" Type="http://schemas.openxmlformats.org/officeDocument/2006/relationships/image" Target="../media/image62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image" Target="../media/image6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jpg"/><Relationship Id="rId4" Type="http://schemas.openxmlformats.org/officeDocument/2006/relationships/image" Target="../media/image6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7.jpg"/><Relationship Id="rId7" Type="http://schemas.openxmlformats.org/officeDocument/2006/relationships/image" Target="../media/image9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jpeg"/><Relationship Id="rId5" Type="http://schemas.openxmlformats.org/officeDocument/2006/relationships/image" Target="../media/image94.jpeg"/><Relationship Id="rId4" Type="http://schemas.openxmlformats.org/officeDocument/2006/relationships/image" Target="../media/image9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7" Type="http://schemas.openxmlformats.org/officeDocument/2006/relationships/image" Target="../media/image10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image" Target="../media/image109.png"/><Relationship Id="rId7" Type="http://schemas.microsoft.com/office/2007/relationships/hdphoto" Target="../media/hdphoto14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openxmlformats.org/officeDocument/2006/relationships/image" Target="../media/image114.png"/><Relationship Id="rId7" Type="http://schemas.openxmlformats.org/officeDocument/2006/relationships/image" Target="../media/image11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openxmlformats.org/officeDocument/2006/relationships/image" Target="../media/image120.png"/><Relationship Id="rId7" Type="http://schemas.openxmlformats.org/officeDocument/2006/relationships/image" Target="../media/image12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3.png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3" Type="http://schemas.openxmlformats.org/officeDocument/2006/relationships/image" Target="../media/image130.png"/><Relationship Id="rId7" Type="http://schemas.microsoft.com/office/2007/relationships/hdphoto" Target="../media/hdphoto15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3.png"/><Relationship Id="rId5" Type="http://schemas.openxmlformats.org/officeDocument/2006/relationships/image" Target="../media/image132.png"/><Relationship Id="rId4" Type="http://schemas.openxmlformats.org/officeDocument/2006/relationships/image" Target="../media/image131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9.png"/><Relationship Id="rId3" Type="http://schemas.openxmlformats.org/officeDocument/2006/relationships/image" Target="../media/image135.png"/><Relationship Id="rId7" Type="http://schemas.openxmlformats.org/officeDocument/2006/relationships/image" Target="../media/image13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7.png"/><Relationship Id="rId5" Type="http://schemas.openxmlformats.org/officeDocument/2006/relationships/image" Target="../media/image136.png"/><Relationship Id="rId4" Type="http://schemas.microsoft.com/office/2007/relationships/hdphoto" Target="../media/hdphoto16.wd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6.png"/><Relationship Id="rId5" Type="http://schemas.openxmlformats.org/officeDocument/2006/relationships/image" Target="../media/image145.png"/><Relationship Id="rId4" Type="http://schemas.openxmlformats.org/officeDocument/2006/relationships/image" Target="../media/image14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9.png"/><Relationship Id="rId4" Type="http://schemas.openxmlformats.org/officeDocument/2006/relationships/image" Target="../media/image14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3.png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3" Type="http://schemas.openxmlformats.org/officeDocument/2006/relationships/image" Target="../media/image155.png"/><Relationship Id="rId7" Type="http://schemas.openxmlformats.org/officeDocument/2006/relationships/image" Target="../media/image15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8.wdp"/><Relationship Id="rId5" Type="http://schemas.openxmlformats.org/officeDocument/2006/relationships/image" Target="../media/image156.png"/><Relationship Id="rId10" Type="http://schemas.openxmlformats.org/officeDocument/2006/relationships/image" Target="../media/image159.png"/><Relationship Id="rId4" Type="http://schemas.microsoft.com/office/2007/relationships/hdphoto" Target="../media/hdphoto17.wdp"/><Relationship Id="rId9" Type="http://schemas.openxmlformats.org/officeDocument/2006/relationships/image" Target="../media/image15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6781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3200400" y="427375"/>
            <a:ext cx="804386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/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Звіт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директора закладу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дошкільної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endParaRPr lang="ru-RU" sz="20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ясел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-садка) № 290 «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Зайчатка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                         </a:t>
            </a:r>
          </a:p>
          <a:p>
            <a:pPr algn="ctr"/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Запорізької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міської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ради</a:t>
            </a:r>
          </a:p>
          <a:p>
            <a:pPr algn="ctr"/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Колісник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Олени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Вікторівни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перед батьками,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колективом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та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громадськістю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питань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статутної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діяльності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закладу у </a:t>
            </a:r>
          </a:p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2024-2025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н.р</a:t>
            </a:r>
            <a:endParaRPr lang="ru-RU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33" y="115175"/>
            <a:ext cx="1914310" cy="1798476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13" y="2737395"/>
            <a:ext cx="7048500" cy="4057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2390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887"/>
            <a:ext cx="1914310" cy="1798476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6781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3188386" y="156802"/>
            <a:ext cx="772953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Забезпечити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відкритість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і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прозорість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діяльності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закладу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дошкільної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підвищити</a:t>
            </a:r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рівень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довіри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взаєморозуміння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між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керівництвом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педагогічним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колективом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батьками та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громадськістю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шляхом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інформування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про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реалізацію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статутних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завдань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досягнення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перспективи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розвитку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5664885" y="2238374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Завдання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1.Надати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об’єктивну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інформацію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діяльності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закладу за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звітний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період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відповідно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до Статуту;</a:t>
            </a:r>
          </a:p>
          <a:p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2.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Ознайомити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з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основними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напрямами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роботи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досягненнями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результатами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освітнього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процесу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3.Сприяти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налагодженню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конструктивного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діалогу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з батьками та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громадськістю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Заохотити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до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участі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розвитку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вдосконаленні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роботи</a:t>
            </a:r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закладу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795" y="201774"/>
            <a:ext cx="1747514" cy="164177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264" y="1944434"/>
            <a:ext cx="3798735" cy="46588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0551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6" y="609"/>
            <a:ext cx="12193085" cy="685739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23" y="137280"/>
            <a:ext cx="1749704" cy="1639966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1712737" y="337305"/>
            <a:ext cx="1043153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дошкільної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ясла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-садок) №290 "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Зайчатка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</a:t>
            </a:r>
          </a:p>
          <a:p>
            <a:pPr algn="ctr"/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Запорізької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міської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ради</a:t>
            </a:r>
          </a:p>
          <a:p>
            <a:pPr algn="ctr"/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Наш 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створює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умови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для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гармонійного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розвитку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дошкільного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віку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—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фізичного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розумового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психологічного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Дошкільники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віком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 до </a:t>
            </a: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( 7 ) </a:t>
            </a:r>
            <a:r>
              <a:rPr lang="ru-RU" sz="16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років</a:t>
            </a:r>
            <a:r>
              <a:rPr lang="ru-RU" sz="1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щодня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отримують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турботу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знання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підтримку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атмосфері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довіри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1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безпеки</a:t>
            </a:r>
            <a:r>
              <a:rPr 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326" y="2294946"/>
            <a:ext cx="8203700" cy="456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6986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057" cy="6943336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142875" y="419785"/>
            <a:ext cx="1167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Освітній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процес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2024-20245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році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розпочався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і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завершується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змішаному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форматі</a:t>
            </a:r>
            <a:r>
              <a:rPr lang="ru-RU" dirty="0" smtClean="0"/>
              <a:t>.</a:t>
            </a:r>
            <a:endParaRPr lang="ru-RU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510" y="1081080"/>
            <a:ext cx="4972050" cy="31564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4058" y="1081080"/>
            <a:ext cx="3650352" cy="4867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076" y="3294218"/>
            <a:ext cx="4614670" cy="34610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33" y="3443735"/>
            <a:ext cx="4306141" cy="32296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4522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7" y="1"/>
            <a:ext cx="12193057" cy="6943336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016792" y="171361"/>
            <a:ext cx="1015841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батьки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випускників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були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проінформовані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про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умови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вступної</a:t>
            </a:r>
            <a:endParaRPr lang="ru-RU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компанії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до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першого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класу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терміном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подачі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пакету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документів</a:t>
            </a:r>
            <a:endParaRPr lang="ru-RU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13" y="1050608"/>
            <a:ext cx="4124393" cy="51647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716" y="2235687"/>
            <a:ext cx="3857625" cy="44292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4988" y="1136484"/>
            <a:ext cx="2943225" cy="36641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898" y="2863191"/>
            <a:ext cx="2706328" cy="3994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1083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28638" y="257175"/>
            <a:ext cx="11044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Сайт ЗДО № 290 «Зайчатка», група в мережі </a:t>
            </a:r>
            <a:r>
              <a:rPr lang="uk-UA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Фейсбук</a:t>
            </a:r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en-US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-канал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893" y="1534588"/>
            <a:ext cx="5529264" cy="3286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" t="14287" r="4868"/>
          <a:stretch/>
        </p:blipFill>
        <p:spPr>
          <a:xfrm>
            <a:off x="2814637" y="3633141"/>
            <a:ext cx="5357813" cy="3143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35"/>
          <a:stretch/>
        </p:blipFill>
        <p:spPr>
          <a:xfrm>
            <a:off x="126007" y="1022296"/>
            <a:ext cx="6229350" cy="31231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1086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7225" y="342900"/>
            <a:ext cx="10096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Зарахування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до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закладу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здійснюється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підставі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заяви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батьків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828" y="1071561"/>
            <a:ext cx="4785783" cy="3589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" t="13109" r="-284" b="5053"/>
          <a:stretch/>
        </p:blipFill>
        <p:spPr>
          <a:xfrm>
            <a:off x="447129" y="1071561"/>
            <a:ext cx="6078042" cy="31334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1361" y="3109810"/>
            <a:ext cx="4848226" cy="3636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4756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057" cy="6889622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1082311" y="213037"/>
            <a:ext cx="98012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Комунікація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через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вайбер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групи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</a:t>
            </a:r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 </a:t>
            </a:r>
            <a:r>
              <a:rPr lang="en-US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padlet</a:t>
            </a:r>
            <a:r>
              <a:rPr lang="en-US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-канал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89" y="1001479"/>
            <a:ext cx="5064697" cy="243757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53" y="2615094"/>
            <a:ext cx="5139603" cy="24035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00" b="12020"/>
          <a:stretch/>
        </p:blipFill>
        <p:spPr>
          <a:xfrm>
            <a:off x="5982924" y="1001479"/>
            <a:ext cx="4621931" cy="22574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5" b="19999"/>
          <a:stretch/>
        </p:blipFill>
        <p:spPr>
          <a:xfrm>
            <a:off x="7982276" y="1726630"/>
            <a:ext cx="2192448" cy="39562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" t="4224" r="1246"/>
          <a:stretch/>
        </p:blipFill>
        <p:spPr>
          <a:xfrm>
            <a:off x="714909" y="4191928"/>
            <a:ext cx="5538685" cy="241035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91" b="21667"/>
          <a:stretch/>
        </p:blipFill>
        <p:spPr>
          <a:xfrm>
            <a:off x="9349170" y="2737010"/>
            <a:ext cx="2511369" cy="38083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691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68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625" y="385763"/>
            <a:ext cx="10944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Результати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освітньої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діяльності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педагогів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закладу з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формування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компетентностей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138" y="1257285"/>
            <a:ext cx="2026418" cy="36862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4532" t="12740" r="1275" b="5542"/>
          <a:stretch/>
        </p:blipFill>
        <p:spPr>
          <a:xfrm>
            <a:off x="4445545" y="1257285"/>
            <a:ext cx="6357938" cy="28289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613" b="7055"/>
          <a:stretch/>
        </p:blipFill>
        <p:spPr>
          <a:xfrm>
            <a:off x="5643562" y="3836286"/>
            <a:ext cx="6118327" cy="27289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8" t="14167" r="-2778" b="43918"/>
          <a:stretch/>
        </p:blipFill>
        <p:spPr>
          <a:xfrm>
            <a:off x="191754" y="4764480"/>
            <a:ext cx="2242402" cy="20886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25" b="13790"/>
          <a:stretch/>
        </p:blipFill>
        <p:spPr>
          <a:xfrm>
            <a:off x="1909855" y="2414264"/>
            <a:ext cx="2269745" cy="36862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0269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00124" y="314325"/>
            <a:ext cx="106156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Результати</a:t>
            </a:r>
            <a:r>
              <a:rPr lang="ru-RU" sz="2400" b="1" spc="-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освітньої</a:t>
            </a:r>
            <a:r>
              <a:rPr lang="ru-RU" sz="2400" b="1" spc="-6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діяльності</a:t>
            </a:r>
            <a:r>
              <a:rPr lang="ru-RU" sz="2400" b="1" spc="-7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педагогів</a:t>
            </a:r>
            <a:r>
              <a:rPr lang="ru-RU" sz="2400" b="1" spc="-9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закладу</a:t>
            </a:r>
            <a:r>
              <a:rPr lang="ru-RU" sz="2400" b="1" spc="-9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5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формування</a:t>
            </a:r>
            <a:r>
              <a:rPr lang="ru-RU" sz="2400" b="1" spc="-7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</a:t>
            </a:r>
            <a:r>
              <a:rPr lang="ru-RU" sz="2400" b="1" spc="-8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400" b="1" spc="-3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компетентностей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32" t="4564" r="2254" b="8913"/>
          <a:stretch/>
        </p:blipFill>
        <p:spPr>
          <a:xfrm>
            <a:off x="251882" y="942976"/>
            <a:ext cx="2334155" cy="46840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41" b="11876"/>
          <a:stretch/>
        </p:blipFill>
        <p:spPr>
          <a:xfrm>
            <a:off x="1821655" y="1383836"/>
            <a:ext cx="2470400" cy="46434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60" r="1697" b="12273"/>
          <a:stretch/>
        </p:blipFill>
        <p:spPr>
          <a:xfrm>
            <a:off x="3850751" y="2079312"/>
            <a:ext cx="2421462" cy="46072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59" b="23125"/>
          <a:stretch/>
        </p:blipFill>
        <p:spPr>
          <a:xfrm>
            <a:off x="6699241" y="1384739"/>
            <a:ext cx="3086100" cy="38004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82" b="30834"/>
          <a:stretch/>
        </p:blipFill>
        <p:spPr>
          <a:xfrm>
            <a:off x="8515921" y="2925021"/>
            <a:ext cx="3392895" cy="33614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2077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7" y="-85336"/>
            <a:ext cx="12193057" cy="6943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3288" y="0"/>
            <a:ext cx="908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Всього</a:t>
            </a:r>
            <a:r>
              <a:rPr lang="ru-RU" sz="2400" b="1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</a:t>
            </a:r>
            <a:r>
              <a:rPr lang="ru-RU" sz="2400" b="1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закладі</a:t>
            </a:r>
            <a:r>
              <a:rPr lang="ru-RU" sz="2400" b="1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40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sz="2400" b="1" spc="-4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працює</a:t>
            </a:r>
            <a:r>
              <a:rPr lang="ru-RU" sz="2400" b="1" spc="-3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ru-RU" sz="2400" b="1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Таблица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438346"/>
              </p:ext>
            </p:extLst>
          </p:nvPr>
        </p:nvGraphicFramePr>
        <p:xfrm>
          <a:off x="2303726" y="565836"/>
          <a:ext cx="7583490" cy="6183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3915">
                  <a:extLst>
                    <a:ext uri="{9D8B030D-6E8A-4147-A177-3AD203B41FA5}">
                      <a16:colId xmlns:a16="http://schemas.microsoft.com/office/drawing/2014/main" xmlns="" val="2829740513"/>
                    </a:ext>
                  </a:extLst>
                </a:gridCol>
                <a:gridCol w="1263915">
                  <a:extLst>
                    <a:ext uri="{9D8B030D-6E8A-4147-A177-3AD203B41FA5}">
                      <a16:colId xmlns:a16="http://schemas.microsoft.com/office/drawing/2014/main" xmlns="" val="3604670478"/>
                    </a:ext>
                  </a:extLst>
                </a:gridCol>
                <a:gridCol w="1263915">
                  <a:extLst>
                    <a:ext uri="{9D8B030D-6E8A-4147-A177-3AD203B41FA5}">
                      <a16:colId xmlns:a16="http://schemas.microsoft.com/office/drawing/2014/main" xmlns="" val="2928027691"/>
                    </a:ext>
                  </a:extLst>
                </a:gridCol>
                <a:gridCol w="1263915">
                  <a:extLst>
                    <a:ext uri="{9D8B030D-6E8A-4147-A177-3AD203B41FA5}">
                      <a16:colId xmlns:a16="http://schemas.microsoft.com/office/drawing/2014/main" xmlns="" val="3684205334"/>
                    </a:ext>
                  </a:extLst>
                </a:gridCol>
                <a:gridCol w="1263915">
                  <a:extLst>
                    <a:ext uri="{9D8B030D-6E8A-4147-A177-3AD203B41FA5}">
                      <a16:colId xmlns:a16="http://schemas.microsoft.com/office/drawing/2014/main" xmlns="" val="618107312"/>
                    </a:ext>
                  </a:extLst>
                </a:gridCol>
                <a:gridCol w="1263915">
                  <a:extLst>
                    <a:ext uri="{9D8B030D-6E8A-4147-A177-3AD203B41FA5}">
                      <a16:colId xmlns:a16="http://schemas.microsoft.com/office/drawing/2014/main" xmlns="" val="468410948"/>
                    </a:ext>
                  </a:extLst>
                </a:gridCol>
              </a:tblGrid>
              <a:tr h="615266">
                <a:tc gridSpan="6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Кількість</a:t>
                      </a:r>
                      <a:r>
                        <a:rPr lang="ru-RU" sz="1800" b="1" spc="-5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r>
                        <a:rPr lang="ru-RU" sz="1800" b="1" spc="-4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та</a:t>
                      </a:r>
                      <a:r>
                        <a:rPr lang="ru-RU" sz="1800" b="1" spc="-4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</a:t>
                      </a:r>
                      <a:r>
                        <a:rPr lang="ru-RU" sz="1800" b="1" spc="-2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</a:t>
                      </a:r>
                      <a:r>
                        <a:rPr lang="ru-RU" sz="1800" b="1" spc="-2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spc="-1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дошкільному</a:t>
                      </a:r>
                      <a:r>
                        <a:rPr lang="ru-RU" sz="1800" b="1" spc="-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закладі</a:t>
                      </a:r>
                      <a:r>
                        <a:rPr lang="ru-RU" sz="1800" b="1" spc="-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станом</a:t>
                      </a:r>
                      <a:r>
                        <a:rPr lang="ru-RU" sz="1800" b="1" spc="-5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на</a:t>
                      </a:r>
                      <a:r>
                        <a:rPr lang="ru-RU" sz="1800" b="1" spc="-2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травень</a:t>
                      </a:r>
                      <a:r>
                        <a:rPr lang="ru-RU" sz="1800" b="1" spc="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b="1" spc="-2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2025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38899103"/>
                  </a:ext>
                </a:extLst>
              </a:tr>
              <a:tr h="615266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Групи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для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раннього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віку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Групи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для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дошкільного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віку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65694271"/>
                  </a:ext>
                </a:extLst>
              </a:tr>
              <a:tr h="606110">
                <a:tc>
                  <a:txBody>
                    <a:bodyPr/>
                    <a:lstStyle/>
                    <a:p>
                      <a:pPr marL="259715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номер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77495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групи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81915" marB="0"/>
                </a:tc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Кількість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81915" marB="0"/>
                </a:tc>
                <a:tc>
                  <a:txBody>
                    <a:bodyPr/>
                    <a:lstStyle/>
                    <a:p>
                      <a:pPr marL="85090">
                        <a:lnSpc>
                          <a:spcPct val="100000"/>
                        </a:lnSpc>
                        <a:spcBef>
                          <a:spcPts val="1725"/>
                        </a:spcBef>
                      </a:pPr>
                      <a:r>
                        <a:rPr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Вік</a:t>
                      </a: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дітей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19075" marB="0"/>
                </a:tc>
                <a:tc>
                  <a:txBody>
                    <a:bodyPr/>
                    <a:lstStyle/>
                    <a:p>
                      <a:pPr marL="259715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номер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77495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групи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81915" marB="0"/>
                </a:tc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Кількість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81915" marB="0"/>
                </a:tc>
                <a:tc>
                  <a:txBody>
                    <a:bodyPr/>
                    <a:lstStyle/>
                    <a:p>
                      <a:pPr marL="85090">
                        <a:lnSpc>
                          <a:spcPct val="100000"/>
                        </a:lnSpc>
                        <a:spcBef>
                          <a:spcPts val="1725"/>
                        </a:spcBef>
                      </a:pPr>
                      <a:r>
                        <a:rPr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Вік</a:t>
                      </a:r>
                      <a:r>
                        <a:rPr sz="1800" spc="-1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дітей</a:t>
                      </a:r>
                      <a:endParaRPr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19075" marB="0"/>
                </a:tc>
                <a:extLst>
                  <a:ext uri="{0D108BD9-81ED-4DB2-BD59-A6C34878D82A}">
                    <a16:rowId xmlns:a16="http://schemas.microsoft.com/office/drawing/2014/main" xmlns="" val="3573055719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5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rowSpan="9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</a:t>
                      </a:r>
                      <a:r>
                        <a:rPr lang="ru-RU" sz="1800" spc="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2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3-</a:t>
                      </a:r>
                      <a:r>
                        <a:rPr lang="ru-RU" sz="1800" spc="-5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х </a:t>
                      </a:r>
                      <a:r>
                        <a:rPr lang="ru-RU" sz="1800" spc="-1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років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3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rowSpan="9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Від</a:t>
                      </a:r>
                      <a:r>
                        <a:rPr lang="ru-RU" sz="1800" spc="-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2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3-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х</a:t>
                      </a:r>
                      <a:r>
                        <a:rPr lang="ru-RU" sz="1800" spc="3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2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 </a:t>
                      </a:r>
                      <a:r>
                        <a:rPr lang="ru-RU" sz="1800" spc="-2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6-</a:t>
                      </a:r>
                      <a:r>
                        <a:rPr lang="ru-RU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ти</a:t>
                      </a:r>
                      <a:r>
                        <a:rPr lang="ru-RU" sz="1800" spc="1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1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років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86134124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14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4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276019345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6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533200702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7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62254222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9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13123094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10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02855945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11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268461686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12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10952226"/>
                  </a:ext>
                </a:extLst>
              </a:tr>
              <a:tr h="351580"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№ 13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3542703"/>
                  </a:ext>
                </a:extLst>
              </a:tr>
              <a:tr h="615266">
                <a:tc gridSpan="3"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50"/>
                        </a:spcBef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Середня</a:t>
                      </a:r>
                      <a:r>
                        <a:rPr lang="ru-RU" sz="1800" spc="-1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наповнюваність</a:t>
                      </a:r>
                      <a:r>
                        <a:rPr lang="ru-RU" sz="1800" spc="-4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</a:t>
                      </a:r>
                      <a:r>
                        <a:rPr lang="ru-RU" sz="1800" spc="-3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2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для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r>
                        <a:rPr lang="ru-RU" sz="1800" spc="-3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1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раннього</a:t>
                      </a:r>
                      <a:r>
                        <a:rPr lang="ru-RU" sz="1800" spc="-4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1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віку</a:t>
                      </a:r>
                      <a:r>
                        <a:rPr lang="ru-RU" sz="1800" spc="-1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50"/>
                        </a:spcBef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Середня</a:t>
                      </a:r>
                      <a:r>
                        <a:rPr lang="ru-RU" sz="1800" spc="-1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наповнюваність</a:t>
                      </a:r>
                      <a:r>
                        <a:rPr lang="ru-RU" sz="1800" spc="-4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груп</a:t>
                      </a:r>
                      <a:r>
                        <a:rPr lang="ru-RU" sz="1800" spc="-3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2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для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81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lang="ru-RU" sz="18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дітей</a:t>
                      </a:r>
                      <a:r>
                        <a:rPr lang="ru-RU" sz="1800" spc="-15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1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дошкільного</a:t>
                      </a:r>
                      <a:r>
                        <a:rPr lang="ru-RU" sz="1800" spc="-3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spc="-2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віку</a:t>
                      </a:r>
                      <a:r>
                        <a:rPr lang="ru-RU" sz="1800" spc="-2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  <a:endParaRPr lang="ru-RU" sz="18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30458452"/>
                  </a:ext>
                </a:extLst>
              </a:tr>
              <a:tr h="351580">
                <a:tc gridSpan="3"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uk-UA" sz="18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ru-RU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925010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0558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" y="609"/>
            <a:ext cx="12193057" cy="68573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15397" y="168812"/>
            <a:ext cx="66118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Змішаний формат навчання дітей старшого дошкільного віку </a:t>
            </a:r>
            <a:endParaRPr lang="ru-R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/>
          <a:srcRect t="16353"/>
          <a:stretch/>
        </p:blipFill>
        <p:spPr>
          <a:xfrm>
            <a:off x="248218" y="205580"/>
            <a:ext cx="3367179" cy="3754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5032" y="3960194"/>
            <a:ext cx="4858366" cy="28610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15397" y="1036744"/>
            <a:ext cx="4539020" cy="29149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6696" y="3321091"/>
            <a:ext cx="4666855" cy="35001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54417" y="575099"/>
            <a:ext cx="3805201" cy="2853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103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rcRect t="16238" b="19113"/>
          <a:stretch/>
        </p:blipFill>
        <p:spPr>
          <a:xfrm>
            <a:off x="8659057" y="90725"/>
            <a:ext cx="3208657" cy="27657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/>
          <a:srcRect l="15621" t="3191" r="16024" b="664"/>
          <a:stretch/>
        </p:blipFill>
        <p:spPr>
          <a:xfrm>
            <a:off x="3884076" y="285429"/>
            <a:ext cx="4450167" cy="4172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6"/>
          <a:srcRect l="16796" r="16786"/>
          <a:stretch/>
        </p:blipFill>
        <p:spPr>
          <a:xfrm>
            <a:off x="7995315" y="2856484"/>
            <a:ext cx="4084237" cy="4099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458" y="1046058"/>
            <a:ext cx="3926950" cy="52359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1124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811"/>
            <a:ext cx="12193057" cy="68573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7213" y="185738"/>
            <a:ext cx="10772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Проєкт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««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Покращення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доступу до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послуг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дошкільної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умовах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надзвичайних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ситуацій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раннього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відновлення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340" y="1136512"/>
            <a:ext cx="4202276" cy="23637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2373" y="1079362"/>
            <a:ext cx="5448300" cy="4086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731" y="2754765"/>
            <a:ext cx="2876550" cy="3835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675" y="3658895"/>
            <a:ext cx="3371850" cy="31084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3857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5738" y="171450"/>
            <a:ext cx="12006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рамках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проєкту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наш заклад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отримав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ігрове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та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методичне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забезпечення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Юнісеф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803">
            <a:off x="3411782" y="3874280"/>
            <a:ext cx="4710270" cy="26495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64" y="2157360"/>
            <a:ext cx="3525480" cy="470064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35" r="9742"/>
          <a:stretch/>
        </p:blipFill>
        <p:spPr>
          <a:xfrm rot="593363">
            <a:off x="7451635" y="955016"/>
            <a:ext cx="4008959" cy="300979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3" t="9348" b="2548"/>
          <a:stretch/>
        </p:blipFill>
        <p:spPr>
          <a:xfrm rot="16200000">
            <a:off x="4116867" y="805054"/>
            <a:ext cx="2452413" cy="307182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9448" y="3815359"/>
            <a:ext cx="3689823" cy="2767367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9" t="20147" r="1803" b="54570"/>
          <a:stretch/>
        </p:blipFill>
        <p:spPr>
          <a:xfrm>
            <a:off x="606666" y="823183"/>
            <a:ext cx="2850002" cy="1191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1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172278"/>
            <a:ext cx="107077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ПРОЄКТ "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Психо-соціальна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підтримка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місцевих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громад -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інтегровані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послуги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для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батьків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педагогів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місцевих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закладів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",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який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реалізується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ГО "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Монтессорі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ЮА" за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підтримки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 Child Holland 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фінансової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допомоги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Ukraine Humanitarian Fund.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E63588AC-A7A5-F4FD-DC12-5B0FCB74F36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52" y="1345806"/>
            <a:ext cx="4815304" cy="36039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4972E4AB-2A9E-58F1-A836-91679CB2DC9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/>
        </p:blipFill>
        <p:spPr>
          <a:xfrm>
            <a:off x="1609962" y="4023215"/>
            <a:ext cx="4518976" cy="2536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9D9D4DBC-1767-E725-0A97-9149ACCBEC1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664" y="1831775"/>
            <a:ext cx="4608781" cy="46087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0425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7" y="-85336"/>
            <a:ext cx="12193057" cy="6943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47529" y="262681"/>
            <a:ext cx="102969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рамках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проєкту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наш заклад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отримав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ігрове</a:t>
            </a:r>
            <a:r>
              <a:rPr lang="ru-RU" sz="2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методичне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забезпечення</a:t>
            </a:r>
            <a:endParaRPr lang="ru-RU" sz="2800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6B096BF-8574-B01F-C3CA-D8DF155C05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38" b="59589"/>
          <a:stretch/>
        </p:blipFill>
        <p:spPr>
          <a:xfrm>
            <a:off x="4147932" y="1216788"/>
            <a:ext cx="4378774" cy="465700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AB1F716-AAB7-FD4A-E6B0-97008FD85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9592" r="-242"/>
          <a:stretch/>
        </p:blipFill>
        <p:spPr>
          <a:xfrm>
            <a:off x="238687" y="2614037"/>
            <a:ext cx="4378774" cy="351834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AE835453-4891-8605-9C8A-87BF44AFB1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3" b="60000"/>
          <a:stretch/>
        </p:blipFill>
        <p:spPr>
          <a:xfrm>
            <a:off x="8180307" y="1720311"/>
            <a:ext cx="3676096" cy="4412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6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057" cy="6943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3583" y="318052"/>
            <a:ext cx="75085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ПРОЄКТ </a:t>
            </a:r>
            <a:r>
              <a:rPr lang="ru-RU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Хібукі-терапія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м'яка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підтримка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для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 </a:t>
            </a:r>
            <a:b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сучасному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світі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де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кожна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дитина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потребує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тепла,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турботи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підтримки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ми з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радістю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готові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впроваджувати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хібукі-терапію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особливий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метод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психологічної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допомоги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Головний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герой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терапії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м’яка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іграшка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Хібукі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яка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допомагає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малюкам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справлятися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тривожністю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страхами та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іншими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непростими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емоціями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9996" y="2626376"/>
            <a:ext cx="4955238" cy="33045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2598" y="318052"/>
            <a:ext cx="3719976" cy="4959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5"/>
          <a:stretch/>
        </p:blipFill>
        <p:spPr>
          <a:xfrm>
            <a:off x="273100" y="2626376"/>
            <a:ext cx="3716896" cy="4141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3972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057" cy="6943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90526" y="235225"/>
            <a:ext cx="306840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Також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ЗДО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290"Зайчатка" ЗМР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продовжує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працювати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 благо наших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і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дуже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вдячні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ХОМГО "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Освічена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ініціатива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 </a:t>
            </a: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Enlightening Initiative!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цікаві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корисні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матеріали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які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отримав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наш заклад!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583" y="235225"/>
            <a:ext cx="6387547" cy="638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74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335" y="545831"/>
            <a:ext cx="3702524" cy="27768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8097" y="613130"/>
            <a:ext cx="4395699" cy="32967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167709" y="0"/>
            <a:ext cx="7089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</a:t>
            </a:r>
            <a:r>
              <a:rPr lang="ru-RU" sz="2400" b="1" spc="-1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переможці</a:t>
            </a:r>
            <a:r>
              <a:rPr lang="ru-RU" sz="2400" b="1" spc="-1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конкурсів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74" r="7328"/>
          <a:stretch/>
        </p:blipFill>
        <p:spPr>
          <a:xfrm>
            <a:off x="370773" y="2711426"/>
            <a:ext cx="4016003" cy="3856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6"/>
          <a:srcRect t="16164"/>
          <a:stretch/>
        </p:blipFill>
        <p:spPr>
          <a:xfrm>
            <a:off x="8022579" y="2749086"/>
            <a:ext cx="3470236" cy="38630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491" y="545831"/>
            <a:ext cx="3752606" cy="5305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4645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83096" y="198783"/>
            <a:ext cx="931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Участь в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освітянських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заходах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421" y="3290208"/>
            <a:ext cx="5226756" cy="34855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1695" y="657129"/>
            <a:ext cx="5136439" cy="34253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5874" y="829408"/>
            <a:ext cx="4935693" cy="37017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6"/>
          <a:srcRect r="7641"/>
          <a:stretch/>
        </p:blipFill>
        <p:spPr>
          <a:xfrm>
            <a:off x="312290" y="3133758"/>
            <a:ext cx="4484997" cy="36420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2202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36099" y="239151"/>
            <a:ext cx="7287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Підвищення</a:t>
            </a:r>
            <a:r>
              <a:rPr lang="ru-RU" sz="2400" b="1" spc="-1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професійного</a:t>
            </a:r>
            <a:r>
              <a:rPr lang="ru-RU" sz="2400" b="1" spc="-1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рівня</a:t>
            </a:r>
            <a:r>
              <a:rPr lang="ru-RU" sz="2400" b="1" spc="-1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педагогів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/>
          <a:srcRect t="23427"/>
          <a:stretch/>
        </p:blipFill>
        <p:spPr>
          <a:xfrm>
            <a:off x="1364565" y="4109003"/>
            <a:ext cx="3543981" cy="2713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7867" y="3823558"/>
            <a:ext cx="3634041" cy="27255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099" y="850589"/>
            <a:ext cx="3963958" cy="29729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8620" y="302049"/>
            <a:ext cx="4178415" cy="3133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4618" y="1420503"/>
            <a:ext cx="5327132" cy="2996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3168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057" cy="6943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38827" y="363646"/>
            <a:ext cx="62882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Створення</a:t>
            </a:r>
            <a:r>
              <a:rPr lang="ru-RU" sz="28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психологічного</a:t>
            </a:r>
            <a:r>
              <a:rPr lang="ru-RU" sz="28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комфорту</a:t>
            </a:r>
            <a:r>
              <a:rPr lang="ru-RU" sz="2800" b="1" spc="-7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педагогів</a:t>
            </a:r>
            <a:r>
              <a:rPr lang="ru-RU" sz="28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</a:t>
            </a:r>
            <a:r>
              <a:rPr lang="ru-RU" sz="2800" b="1" spc="-7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збереження</a:t>
            </a:r>
            <a:r>
              <a:rPr lang="ru-RU" sz="28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психологічного</a:t>
            </a:r>
            <a:r>
              <a:rPr lang="ru-RU" sz="2800" b="1" spc="-7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здоров’я</a:t>
            </a:r>
            <a:endParaRPr lang="ru-R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372" y="542107"/>
            <a:ext cx="5160114" cy="516011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827" y="2501700"/>
            <a:ext cx="6710290" cy="37745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3192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07963" y="59639"/>
            <a:ext cx="72870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rgbClr val="002060"/>
                </a:solidFill>
                <a:latin typeface="Times New Roman"/>
                <a:cs typeface="Times New Roman"/>
              </a:rPr>
              <a:t>При</a:t>
            </a:r>
            <a:r>
              <a:rPr lang="ru-RU" sz="2000" b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організації</a:t>
            </a:r>
            <a:r>
              <a:rPr lang="ru-RU" sz="2000" b="1" spc="-7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роботи</a:t>
            </a:r>
            <a:r>
              <a:rPr lang="ru-RU" sz="2000" b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>
                <a:solidFill>
                  <a:srgbClr val="002060"/>
                </a:solidFill>
                <a:latin typeface="Times New Roman"/>
                <a:cs typeface="Times New Roman"/>
              </a:rPr>
              <a:t>з</a:t>
            </a:r>
            <a:r>
              <a:rPr lang="ru-RU" sz="2000" b="1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дітьми</a:t>
            </a:r>
            <a:r>
              <a:rPr lang="ru-RU" sz="2000" b="1" spc="-5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практичні</a:t>
            </a:r>
            <a:r>
              <a:rPr lang="ru-RU" sz="2000" b="1" spc="-6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spc="-10" dirty="0">
                <a:solidFill>
                  <a:srgbClr val="002060"/>
                </a:solidFill>
                <a:latin typeface="Times New Roman"/>
                <a:cs typeface="Times New Roman"/>
              </a:rPr>
              <a:t>психологи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використовують</a:t>
            </a:r>
            <a:r>
              <a:rPr lang="ru-RU" sz="2000" b="1" spc="-10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організації</a:t>
            </a:r>
            <a:r>
              <a:rPr lang="ru-RU" sz="2000" b="1" spc="-5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взаємодії</a:t>
            </a:r>
            <a:r>
              <a:rPr lang="ru-RU" sz="2000" b="1" spc="-3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dirty="0">
                <a:solidFill>
                  <a:srgbClr val="002060"/>
                </a:solidFill>
                <a:latin typeface="Times New Roman"/>
                <a:cs typeface="Times New Roman"/>
              </a:rPr>
              <a:t>та</a:t>
            </a:r>
            <a:r>
              <a:rPr lang="ru-RU" sz="2000" b="1" spc="-35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000" b="1" spc="-10" dirty="0" err="1">
                <a:solidFill>
                  <a:srgbClr val="002060"/>
                </a:solidFill>
                <a:latin typeface="Times New Roman"/>
                <a:cs typeface="Times New Roman"/>
              </a:rPr>
              <a:t>консультування</a:t>
            </a:r>
            <a:endParaRPr lang="ru-RU" sz="2000" b="1" dirty="0">
              <a:solidFill>
                <a:srgbClr val="002060"/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5801" y="1013333"/>
            <a:ext cx="5904923" cy="33215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1011" y="3625116"/>
            <a:ext cx="5324538" cy="29950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836" y="1013333"/>
            <a:ext cx="4508032" cy="3381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385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7" y="1"/>
            <a:ext cx="12193057" cy="6943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6775" y="225083"/>
            <a:ext cx="9509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</a:t>
            </a:r>
            <a:r>
              <a:rPr lang="ru-RU" sz="2400" b="1" spc="-3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кінець</a:t>
            </a:r>
            <a:r>
              <a:rPr lang="ru-RU" sz="2400" b="1" spc="-4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навчального</a:t>
            </a:r>
            <a:r>
              <a:rPr lang="ru-RU" sz="24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року</a:t>
            </a:r>
            <a:r>
              <a:rPr lang="ru-RU" sz="2400" b="1" spc="-1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психологами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було</a:t>
            </a:r>
            <a:r>
              <a:rPr lang="ru-RU" sz="2400" b="1" spc="-114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проведено</a:t>
            </a:r>
            <a:r>
              <a:rPr lang="ru-RU" sz="2400" b="1" spc="-114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діагностику</a:t>
            </a:r>
            <a:r>
              <a:rPr lang="ru-RU" sz="24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щодо</a:t>
            </a:r>
            <a:r>
              <a:rPr lang="ru-RU" sz="24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виявлення</a:t>
            </a:r>
            <a:r>
              <a:rPr lang="ru-RU" sz="2400" b="1" spc="-9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рівня</a:t>
            </a:r>
            <a:r>
              <a:rPr lang="ru-RU" sz="2400" b="1" spc="-9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готовності</a:t>
            </a:r>
            <a:r>
              <a:rPr lang="ru-RU" sz="2400" b="1" spc="-4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400" b="1" spc="-7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</a:t>
            </a:r>
            <a:r>
              <a:rPr lang="ru-RU" sz="2400" b="1" spc="-7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школи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60" y="2543794"/>
            <a:ext cx="3235655" cy="4314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032" y="1417152"/>
            <a:ext cx="3625215" cy="4833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7326" y="2145092"/>
            <a:ext cx="3436710" cy="4582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6293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24458" y="172278"/>
            <a:ext cx="95680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Пишаємось</a:t>
            </a:r>
            <a:r>
              <a:rPr lang="ru-RU" sz="2400" b="1" spc="-2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досягненнями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вихованців</a:t>
            </a:r>
            <a:r>
              <a:rPr lang="ru-RU" sz="24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нашого</a:t>
            </a:r>
            <a:r>
              <a:rPr lang="ru-RU" sz="2400" b="1" spc="-1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закладу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63" t="324" r="9045" b="-324"/>
          <a:stretch/>
        </p:blipFill>
        <p:spPr>
          <a:xfrm>
            <a:off x="78300" y="1729522"/>
            <a:ext cx="2688261" cy="47195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4834" y="606349"/>
            <a:ext cx="3174150" cy="4232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rcRect t="13264" b="13003"/>
          <a:stretch/>
        </p:blipFill>
        <p:spPr>
          <a:xfrm>
            <a:off x="2707577" y="891870"/>
            <a:ext cx="3327398" cy="32857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5" t="10074" r="10290"/>
          <a:stretch/>
        </p:blipFill>
        <p:spPr>
          <a:xfrm>
            <a:off x="7234385" y="2012424"/>
            <a:ext cx="3017392" cy="4714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8"/>
          <a:srcRect l="18184" r="19157"/>
          <a:stretch/>
        </p:blipFill>
        <p:spPr>
          <a:xfrm>
            <a:off x="3942072" y="3518045"/>
            <a:ext cx="3268414" cy="34774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0431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88904" y="251790"/>
            <a:ext cx="9210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Зайчатка</a:t>
            </a:r>
            <a:r>
              <a:rPr lang="ru-RU" sz="2400" b="1" spc="-35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</a:t>
            </a:r>
            <a:r>
              <a:rPr lang="ru-RU" sz="24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2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ТОПі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7" t="-2289" r="9055" b="2289"/>
          <a:stretch/>
        </p:blipFill>
        <p:spPr>
          <a:xfrm>
            <a:off x="1241947" y="713455"/>
            <a:ext cx="5131558" cy="29107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55" r="8955"/>
          <a:stretch/>
        </p:blipFill>
        <p:spPr>
          <a:xfrm>
            <a:off x="6394239" y="3650629"/>
            <a:ext cx="5500048" cy="30945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7" r="8548"/>
          <a:stretch/>
        </p:blipFill>
        <p:spPr>
          <a:xfrm>
            <a:off x="6742949" y="754470"/>
            <a:ext cx="4802628" cy="26977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4" r="8548"/>
          <a:stretch/>
        </p:blipFill>
        <p:spPr>
          <a:xfrm>
            <a:off x="1056577" y="4102274"/>
            <a:ext cx="5039422" cy="28121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8474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28190" y="418489"/>
            <a:ext cx="8335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</a:t>
            </a:r>
            <a:r>
              <a:rPr lang="ru-RU" sz="32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Медичне</a:t>
            </a:r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обслуговування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395" y="1155100"/>
            <a:ext cx="3949184" cy="52655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9894" y="1630017"/>
            <a:ext cx="6361045" cy="47906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8772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8136" y="13845"/>
            <a:ext cx="68513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4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Свята</a:t>
            </a:r>
            <a:endParaRPr lang="ru-RU" sz="4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309" y="168586"/>
            <a:ext cx="3953270" cy="29649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985" y="2872021"/>
            <a:ext cx="3128341" cy="41711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0298" y="68587"/>
            <a:ext cx="4608770" cy="3456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8136" y="3625164"/>
            <a:ext cx="4974928" cy="3163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05029" y="3625164"/>
            <a:ext cx="3886971" cy="2915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93" y="875967"/>
            <a:ext cx="3385585" cy="25391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4797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7291" y="-31960"/>
            <a:ext cx="6247451" cy="3514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1590" y="3692925"/>
            <a:ext cx="4105902" cy="30794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/>
          <a:srcRect b="13817"/>
          <a:stretch/>
        </p:blipFill>
        <p:spPr>
          <a:xfrm>
            <a:off x="271831" y="3778573"/>
            <a:ext cx="4764193" cy="30794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379757" y="65190"/>
            <a:ext cx="4656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Разом</a:t>
            </a:r>
            <a:r>
              <a:rPr lang="ru-RU" sz="2800" b="1" spc="-114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spc="-10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святкуємо</a:t>
            </a:r>
            <a:endParaRPr lang="ru-R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0586" y="666999"/>
            <a:ext cx="4115817" cy="30868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7"/>
          <a:srcRect l="20189"/>
          <a:stretch/>
        </p:blipFill>
        <p:spPr>
          <a:xfrm>
            <a:off x="8391331" y="3294665"/>
            <a:ext cx="3800669" cy="35864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2527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" y="609"/>
            <a:ext cx="12193057" cy="685737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741" y="192367"/>
            <a:ext cx="4718663" cy="3320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853" y="192367"/>
            <a:ext cx="3219753" cy="4293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61594" y="3817557"/>
            <a:ext cx="4457505" cy="29826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59142" y="3880258"/>
            <a:ext cx="4952287" cy="27650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8"/>
          <a:srcRect l="9862"/>
          <a:stretch/>
        </p:blipFill>
        <p:spPr>
          <a:xfrm>
            <a:off x="3463606" y="498809"/>
            <a:ext cx="4041003" cy="33763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5285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617845" y="106018"/>
            <a:ext cx="9568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Обладнано</a:t>
            </a:r>
            <a:r>
              <a:rPr lang="ru-RU" sz="2400" b="1" spc="-13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найпростіше</a:t>
            </a:r>
            <a:r>
              <a:rPr lang="ru-RU" sz="2400" b="1" spc="-9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укриття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3883" y="239158"/>
            <a:ext cx="3626615" cy="33547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4"/>
          <a:srcRect b="18620"/>
          <a:stretch/>
        </p:blipFill>
        <p:spPr>
          <a:xfrm>
            <a:off x="221506" y="293067"/>
            <a:ext cx="2992408" cy="3246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4389" y="3614249"/>
            <a:ext cx="3946109" cy="2971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9612" y="670135"/>
            <a:ext cx="4874271" cy="3670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2354" y="2597734"/>
            <a:ext cx="3042079" cy="4056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69006" y="3683485"/>
            <a:ext cx="3935482" cy="29639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8339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" y="609"/>
            <a:ext cx="12193057" cy="685737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4" y="2498158"/>
            <a:ext cx="3166618" cy="42221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1812387" y="168812"/>
            <a:ext cx="8567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Проблемні питання, які виникли протягом звітного періоду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/>
          <a:srcRect t="28597"/>
          <a:stretch/>
        </p:blipFill>
        <p:spPr>
          <a:xfrm>
            <a:off x="9205603" y="2360474"/>
            <a:ext cx="2909639" cy="4497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7"/>
          <a:stretch/>
        </p:blipFill>
        <p:spPr>
          <a:xfrm>
            <a:off x="522526" y="799289"/>
            <a:ext cx="3302186" cy="24634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5534" y="799289"/>
            <a:ext cx="3560373" cy="2676376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7"/>
          <a:srcRect t="17323" r="23499" b="16227"/>
          <a:stretch/>
        </p:blipFill>
        <p:spPr>
          <a:xfrm>
            <a:off x="3681367" y="3090852"/>
            <a:ext cx="3118939" cy="3629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40836" y="826612"/>
            <a:ext cx="2659779" cy="3546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00154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542" y="950534"/>
            <a:ext cx="4727462" cy="27182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225972" y="102339"/>
            <a:ext cx="68650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Ознайомлення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правилами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техніки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безпеки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основами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захисту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здоров’я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побуті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довкіллі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1005" y="141577"/>
            <a:ext cx="4924460" cy="49244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5512" y="3809134"/>
            <a:ext cx="5041361" cy="30011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0230" y="2904555"/>
            <a:ext cx="5944107" cy="3450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4788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22031" y="154123"/>
            <a:ext cx="10325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Залучення</a:t>
            </a:r>
            <a:r>
              <a:rPr lang="ru-RU" sz="20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батьківської</a:t>
            </a:r>
            <a:r>
              <a:rPr lang="ru-RU" sz="2000" b="1" spc="-8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громадськості</a:t>
            </a:r>
            <a:r>
              <a:rPr lang="ru-RU" sz="2000" b="1" spc="-114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освітнього</a:t>
            </a:r>
            <a:r>
              <a:rPr lang="ru-RU" sz="2000" b="1" spc="-1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закладу</a:t>
            </a:r>
            <a:r>
              <a:rPr lang="ru-RU" sz="2000" b="1" spc="-114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співпраці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ru-RU" sz="2000" b="1" spc="-3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співпраця</a:t>
            </a:r>
            <a:r>
              <a:rPr lang="ru-RU" sz="2000" b="1" spc="-5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</a:t>
            </a:r>
            <a:r>
              <a:rPr lang="ru-RU" sz="2000" b="1" spc="-5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громадськими</a:t>
            </a:r>
            <a:r>
              <a:rPr lang="ru-RU" sz="2000" b="1" spc="-6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організаціями</a:t>
            </a:r>
            <a:r>
              <a:rPr lang="ru-RU" sz="2000" b="1" spc="-1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3718" y="646674"/>
            <a:ext cx="4754655" cy="29976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761" y="771292"/>
            <a:ext cx="3863935" cy="3863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1067" y="2598517"/>
            <a:ext cx="3194612" cy="42594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25398" b="28044"/>
          <a:stretch/>
        </p:blipFill>
        <p:spPr>
          <a:xfrm>
            <a:off x="141761" y="4763155"/>
            <a:ext cx="3512559" cy="21804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29267" y="3429000"/>
            <a:ext cx="4650168" cy="34876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3819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 l="17698" t="19533" r="-2020" b="17793"/>
          <a:stretch/>
        </p:blipFill>
        <p:spPr>
          <a:xfrm>
            <a:off x="239150" y="436100"/>
            <a:ext cx="3846896" cy="38123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5"/>
          <a:srcRect l="6992" r="11971"/>
          <a:stretch/>
        </p:blipFill>
        <p:spPr>
          <a:xfrm>
            <a:off x="4060887" y="1071219"/>
            <a:ext cx="3587263" cy="24899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276" y="3680113"/>
            <a:ext cx="5211914" cy="29317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07316" y="3894757"/>
            <a:ext cx="5420982" cy="30488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10656" y="581468"/>
            <a:ext cx="4417719" cy="33132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5048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79827" y="154745"/>
            <a:ext cx="97067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Сумісна</a:t>
            </a:r>
            <a:r>
              <a:rPr lang="ru-RU" sz="2400" b="1" spc="-3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праця</a:t>
            </a:r>
            <a:r>
              <a:rPr lang="ru-RU" sz="2400" b="1" spc="-6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</a:t>
            </a:r>
            <a:r>
              <a:rPr lang="ru-RU" sz="2400" b="1" spc="-5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благоустрою</a:t>
            </a:r>
            <a:r>
              <a:rPr lang="ru-RU" sz="2400" b="1" spc="4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spc="-1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території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150" y="2873708"/>
            <a:ext cx="5128218" cy="3846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/>
          <a:srcRect b="10465"/>
          <a:stretch/>
        </p:blipFill>
        <p:spPr>
          <a:xfrm>
            <a:off x="2401080" y="735985"/>
            <a:ext cx="5345913" cy="3589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/>
          <a:srcRect t="25056" b="7117"/>
          <a:stretch/>
        </p:blipFill>
        <p:spPr>
          <a:xfrm>
            <a:off x="7128015" y="2180492"/>
            <a:ext cx="3563233" cy="42906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4379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49969" y="132130"/>
            <a:ext cx="76106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 err="1">
                <a:solidFill>
                  <a:srgbClr val="002060"/>
                </a:solidFill>
                <a:latin typeface="Times New Roman"/>
                <a:cs typeface="Times New Roman"/>
              </a:rPr>
              <a:t>Депутатська</a:t>
            </a:r>
            <a:r>
              <a:rPr lang="ru-RU" sz="2800" b="1" spc="-80" dirty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r>
              <a:rPr lang="ru-RU" sz="2800" b="1" spc="-10" dirty="0" err="1">
                <a:solidFill>
                  <a:srgbClr val="002060"/>
                </a:solidFill>
                <a:latin typeface="Times New Roman"/>
                <a:cs typeface="Times New Roman"/>
              </a:rPr>
              <a:t>допомога</a:t>
            </a:r>
            <a:endParaRPr lang="ru-RU" sz="2800" b="1" dirty="0">
              <a:solidFill>
                <a:srgbClr val="002060"/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0694" y="3338795"/>
            <a:ext cx="4692273" cy="3519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1632" y="772049"/>
            <a:ext cx="4482672" cy="3362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10" y="772050"/>
            <a:ext cx="4482671" cy="33620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037" y="1982275"/>
            <a:ext cx="3447132" cy="4596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6698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26745" y="0"/>
            <a:ext cx="77090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Допомога</a:t>
            </a:r>
            <a:r>
              <a:rPr lang="ru-RU" sz="3200" b="1" spc="-3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spc="-25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ЗСУ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243" y="785689"/>
            <a:ext cx="5182345" cy="38867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9882" y="785689"/>
            <a:ext cx="5843744" cy="32871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5745" y="3681268"/>
            <a:ext cx="5431136" cy="30550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4676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" y="312"/>
            <a:ext cx="12193057" cy="685737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/>
          <a:srcRect b="12084"/>
          <a:stretch/>
        </p:blipFill>
        <p:spPr>
          <a:xfrm>
            <a:off x="3358103" y="2167147"/>
            <a:ext cx="3848349" cy="45110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388" y="179936"/>
            <a:ext cx="4721929" cy="35414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9134" y="3721383"/>
            <a:ext cx="3836436" cy="287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8546" y="0"/>
            <a:ext cx="5079611" cy="28572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7"/>
          <a:srcRect t="15299"/>
          <a:stretch/>
        </p:blipFill>
        <p:spPr>
          <a:xfrm>
            <a:off x="119749" y="2435471"/>
            <a:ext cx="2817594" cy="42427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8241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" y="609"/>
            <a:ext cx="12193057" cy="685737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675" y="27776"/>
            <a:ext cx="3901919" cy="29264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62630" y="-32408"/>
            <a:ext cx="2864384" cy="38191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256" y="3503404"/>
            <a:ext cx="4946813" cy="33545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5437256" cy="30686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6" b="3640"/>
          <a:stretch/>
        </p:blipFill>
        <p:spPr>
          <a:xfrm>
            <a:off x="3541032" y="413962"/>
            <a:ext cx="5803204" cy="29264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3986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" y="609"/>
            <a:ext cx="12193057" cy="685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248443" y="309489"/>
            <a:ext cx="6161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Дякую за увагу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9476" y="894264"/>
            <a:ext cx="7692194" cy="57931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9730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1144</TotalTime>
  <Words>594</Words>
  <Application>Microsoft Office PowerPoint</Application>
  <PresentationFormat>Произвольный</PresentationFormat>
  <Paragraphs>100</Paragraphs>
  <Slides>42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42</vt:i4>
      </vt:variant>
    </vt:vector>
  </HeadingPairs>
  <TitlesOfParts>
    <vt:vector size="43" baseType="lpstr"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HP</dc:creator>
  <cp:lastModifiedBy>User</cp:lastModifiedBy>
  <cp:revision>75</cp:revision>
  <dcterms:created xsi:type="dcterms:W3CDTF">2025-05-27T04:45:18Z</dcterms:created>
  <dcterms:modified xsi:type="dcterms:W3CDTF">2025-05-29T07:56:30Z</dcterms:modified>
</cp:coreProperties>
</file>