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4" r:id="rId3"/>
    <p:sldId id="258" r:id="rId4"/>
    <p:sldId id="266" r:id="rId5"/>
    <p:sldId id="259" r:id="rId6"/>
    <p:sldId id="270" r:id="rId7"/>
    <p:sldId id="265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17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39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53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2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6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46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EE83-CDCC-4C54-93D0-0E42F2A24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E68825-7EFD-4FA5-965F-C3955A4609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473" y="415637"/>
            <a:ext cx="6054436" cy="13716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Інклюзивне навчання-</a:t>
            </a:r>
            <a:b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теорії до практики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4583" y="3823854"/>
            <a:ext cx="7924800" cy="289762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uk-UA" sz="2800" b="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«…Коли ми почнемо називати речі своїми іменами, коли ми визнаємо, що люди з особливими потребами, найперше є людьми, то побачимо, що у них значно більше спільного з усіма, ніж відмінного»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2144" y="263236"/>
            <a:ext cx="5237019" cy="357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Швидкий перехід до слайда 5">
                <a:extLst>
                  <a:ext uri="{FF2B5EF4-FFF2-40B4-BE49-F238E27FC236}">
                    <a16:creationId xmlns:a16="http://schemas.microsoft.com/office/drawing/2014/main" id="{ED0BE5DF-B764-4022-8103-64A4C9F47E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7805233"/>
                  </p:ext>
                </p:extLst>
              </p:nvPr>
            </p:nvGraphicFramePr>
            <p:xfrm>
              <a:off x="-3056789" y="4511102"/>
              <a:ext cx="3048000" cy="1714500"/>
            </p:xfrm>
            <a:graphic>
              <a:graphicData uri="http://schemas.microsoft.com/office/powerpoint/2016/slidezoom">
                <pslz:sldZm>
                  <pslz:sldZmObj sldId="272" cId="1766429147">
                    <pslz:zmPr id="{64C0C5A0-A46E-4A6F-A187-EEA9EA6761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Швидкий перехід до слайда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D0BE5DF-B764-4022-8103-64A4C9F47E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56789" y="451110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45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B6DDA-8BA3-4F32-932C-E273DB2CF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28" y="202241"/>
            <a:ext cx="7757872" cy="58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CE92B-A267-4D86-B589-1FCC5383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04" y="633046"/>
            <a:ext cx="6119446" cy="279595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B7BC97-5C63-429A-B5FF-44354A94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r="11412"/>
          <a:stretch/>
        </p:blipFill>
        <p:spPr>
          <a:xfrm>
            <a:off x="4750190" y="2634364"/>
            <a:ext cx="3123028" cy="30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2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6617" y="663034"/>
            <a:ext cx="556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інклюзія?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1599" y="1648691"/>
            <a:ext cx="1030778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uk-UA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Інклюзія </a:t>
            </a:r>
            <a:r>
              <a:rPr lang="uk-UA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система освітніх послуг, що ґрунтується на принципі забезпечення основного права дітей на освіту та права навчатися за місцем проживання, що передбачає навчання в умовах загальноосвітнього закладу.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255818"/>
            <a:ext cx="10432473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764" y="415637"/>
            <a:ext cx="10093036" cy="3796146"/>
          </a:xfrm>
        </p:spPr>
        <p:txBody>
          <a:bodyPr/>
          <a:lstStyle/>
          <a:p>
            <a:pPr algn="just"/>
            <a:r>
              <a:rPr lang="uk-UA" sz="32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 </a:t>
            </a: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 діти з особливими освітніми потребами ” </a:t>
            </a:r>
            <a:r>
              <a:rPr lang="uk-UA" sz="32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 охоплює всіх учнів, чиї освітні проблеми виходять за межі загальноприйнятої норми. Воно стосується дітей з особливостями психофізичного розвитку, обдарованих дітей та дітей із соціально вразливих груп.</a:t>
            </a:r>
          </a:p>
          <a:p>
            <a:endParaRPr lang="en-US" dirty="0"/>
          </a:p>
        </p:txBody>
      </p:sp>
      <p:pic>
        <p:nvPicPr>
          <p:cNvPr id="4" name="Рисунок 3" descr="инк-300x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2572" y="3693539"/>
            <a:ext cx="642942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197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1380" y="568036"/>
            <a:ext cx="634538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Інклюзивний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освіти: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адаптує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навчальні програми та плани, фізичне середовище, методи </a:t>
            </a:r>
            <a:r>
              <a:rPr lang="uk-UA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форми навчання;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 в громаді ресурси;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залучає</a:t>
            </a:r>
            <a:r>
              <a:rPr lang="uk-UA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батьків;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 клімат в шкільному середовищі;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співпрацює</a:t>
            </a:r>
            <a:r>
              <a:rPr lang="uk-UA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фахівцями для надання спеціальних послуг відповідно до різних освітніх потреб дітей.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2" t="-470" r="21884" b="470"/>
          <a:stretch/>
        </p:blipFill>
        <p:spPr>
          <a:xfrm>
            <a:off x="1259270" y="2662295"/>
            <a:ext cx="3366654" cy="32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принципи інклюзивної освіти:</a:t>
            </a:r>
            <a:br>
              <a:rPr lang="uk-UA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017" y="1905000"/>
            <a:ext cx="6302327" cy="4608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 дитини не залежить від її здібностей та досягнень.</a:t>
            </a:r>
          </a:p>
          <a:p>
            <a:pPr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дитина має право на спілкування і на те, щоб бути почутим.</a:t>
            </a:r>
          </a:p>
          <a:p>
            <a:pPr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діти потребують підтримки і дружби ровесників.</a:t>
            </a:r>
          </a:p>
          <a:p>
            <a:pPr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індивідуальних освітніх потреб кожної дитини.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90" y="2163104"/>
            <a:ext cx="2741283" cy="31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2DE714B-A162-46D5-B8CF-513006A23060}"/>
              </a:ext>
            </a:extLst>
          </p:cNvPr>
          <p:cNvSpPr/>
          <p:nvPr/>
        </p:nvSpPr>
        <p:spPr>
          <a:xfrm>
            <a:off x="1688123" y="886265"/>
            <a:ext cx="6696222" cy="216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 освіта може здійснюватися тільки в контексті реальних взаємин. </a:t>
            </a:r>
          </a:p>
          <a:p>
            <a:pPr algn="just">
              <a:lnSpc>
                <a:spcPct val="114000"/>
              </a:lnSpc>
              <a:buClr>
                <a:srgbClr val="C00000"/>
              </a:buClr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системи до потреб дитини, а не навпаки.</a:t>
            </a:r>
          </a:p>
        </p:txBody>
      </p:sp>
      <p:pic>
        <p:nvPicPr>
          <p:cNvPr id="3" name="Рисунок 2" descr="inаdex.jpeg">
            <a:extLst>
              <a:ext uri="{FF2B5EF4-FFF2-40B4-BE49-F238E27FC236}">
                <a16:creationId xmlns:a16="http://schemas.microsoft.com/office/drawing/2014/main" id="{BDAEDBD8-141F-4C5F-A12A-B672CDFFDC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6414" y="886265"/>
            <a:ext cx="3555586" cy="233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102E900-5E9E-408C-856C-1E9C200F6709}"/>
              </a:ext>
            </a:extLst>
          </p:cNvPr>
          <p:cNvSpPr/>
          <p:nvPr/>
        </p:nvSpPr>
        <p:spPr>
          <a:xfrm>
            <a:off x="4646879" y="3657600"/>
            <a:ext cx="6963509" cy="288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Рівний доступ  до навчання у  загальноосвітніх закладах та          отримання якісної освіти кожною дитиною.</a:t>
            </a:r>
          </a:p>
          <a:p>
            <a:pPr algn="just">
              <a:lnSpc>
                <a:spcPct val="114000"/>
              </a:lnSpc>
              <a:buClr>
                <a:srgbClr val="C00000"/>
              </a:buClr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Командний підхід у навчанні та вихованні, що передбачає залучення педагогів, батьків, спеціалістів.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328FB9-A603-4AF3-B266-0CD26A044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3" y="3784209"/>
            <a:ext cx="3029096" cy="275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4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624110"/>
            <a:ext cx="9847261" cy="1280890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Броварському ліцеї №5  ім. Василя Стуса: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1175" y="2098827"/>
            <a:ext cx="66680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класів, у яких навчаються 18 здобувачів освіти з особливими   освітніми потребами;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наочно-дидактичними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AFCE66-81E0-45E5-9422-C2C9F2D60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2098827"/>
            <a:ext cx="4032738" cy="43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D4C330D-907B-4C61-A0BE-5E1F24E03642}"/>
              </a:ext>
            </a:extLst>
          </p:cNvPr>
          <p:cNvSpPr/>
          <p:nvPr/>
        </p:nvSpPr>
        <p:spPr>
          <a:xfrm>
            <a:off x="1936652" y="392947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інклюзивно-ресурсна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корекційно-роздатковим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C296FB-0ADE-4A69-9EB0-3088F7CB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2" y="392947"/>
            <a:ext cx="5371742" cy="35696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B12927-B50A-4BBB-BE1E-9B245F123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8" y="2122638"/>
            <a:ext cx="4135902" cy="45896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8AC23E-2EC5-4214-ADF9-2ED85FD9A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988647" y="2689235"/>
            <a:ext cx="2674353" cy="53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C08A5FA-4EDD-467D-844A-AC5C97CC162A}"/>
              </a:ext>
            </a:extLst>
          </p:cNvPr>
          <p:cNvSpPr/>
          <p:nvPr/>
        </p:nvSpPr>
        <p:spPr>
          <a:xfrm>
            <a:off x="1589649" y="590843"/>
            <a:ext cx="6570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F26A67-9C8B-4ACC-A987-708C6D18E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60" y="333662"/>
            <a:ext cx="3152102" cy="2845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FC445C-AD03-4179-823E-BCDD9B2A0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10" y="3331405"/>
            <a:ext cx="3383909" cy="34940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F5B311-8D96-4C0C-BDEE-41D9C8670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60" y="3331405"/>
            <a:ext cx="3167375" cy="3429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AA7F27-3F00-4C08-80D8-65BEE49FF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33025" r="7917" b="1795"/>
          <a:stretch/>
        </p:blipFill>
        <p:spPr>
          <a:xfrm>
            <a:off x="1774529" y="3331405"/>
            <a:ext cx="3100187" cy="3429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49803F-BFC8-4461-A862-50967D5B9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1435301"/>
            <a:ext cx="1722307" cy="17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749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</TotalTime>
  <Words>338</Words>
  <Application>Microsoft Office PowerPoint</Application>
  <PresentationFormat>Широкий екран</PresentationFormat>
  <Paragraphs>31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Легкий дым</vt:lpstr>
      <vt:lpstr>Інклюзивне навчання- від теорії до практики</vt:lpstr>
      <vt:lpstr>Презентація PowerPoint</vt:lpstr>
      <vt:lpstr>Презентація PowerPoint</vt:lpstr>
      <vt:lpstr>Презентація PowerPoint</vt:lpstr>
      <vt:lpstr>Ключові принципи інклюзивної освіти: </vt:lpstr>
      <vt:lpstr>Презентація PowerPoint</vt:lpstr>
      <vt:lpstr>У Броварському ліцеї №5  ім. Василя Стуса: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Інклюзивне навчання- від теорії до практики</dc:title>
  <dc:creator>Я</dc:creator>
  <cp:lastModifiedBy>Admin</cp:lastModifiedBy>
  <cp:revision>27</cp:revision>
  <dcterms:created xsi:type="dcterms:W3CDTF">2024-02-03T12:11:51Z</dcterms:created>
  <dcterms:modified xsi:type="dcterms:W3CDTF">2024-02-05T13:09:52Z</dcterms:modified>
</cp:coreProperties>
</file>