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7" r:id="rId10"/>
    <p:sldId id="264" r:id="rId11"/>
    <p:sldId id="269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8FCF-3D52-40BF-A8D3-7FDBBC87F57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77B0-5623-4973-BCE2-110BB55132F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6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8FCF-3D52-40BF-A8D3-7FDBBC87F57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77B0-5623-4973-BCE2-110BB55132F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3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8FCF-3D52-40BF-A8D3-7FDBBC87F57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77B0-5623-4973-BCE2-110BB55132F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9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8FCF-3D52-40BF-A8D3-7FDBBC87F57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77B0-5623-4973-BCE2-110BB55132F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8FCF-3D52-40BF-A8D3-7FDBBC87F57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77B0-5623-4973-BCE2-110BB55132F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5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8FCF-3D52-40BF-A8D3-7FDBBC87F57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77B0-5623-4973-BCE2-110BB55132F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8FCF-3D52-40BF-A8D3-7FDBBC87F57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77B0-5623-4973-BCE2-110BB55132F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2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8FCF-3D52-40BF-A8D3-7FDBBC87F57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77B0-5623-4973-BCE2-110BB55132F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2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8FCF-3D52-40BF-A8D3-7FDBBC87F57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77B0-5623-4973-BCE2-110BB55132F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1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8FCF-3D52-40BF-A8D3-7FDBBC87F57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77B0-5623-4973-BCE2-110BB55132F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8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8FCF-3D52-40BF-A8D3-7FDBBC87F57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77B0-5623-4973-BCE2-110BB55132F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8FCF-3D52-40BF-A8D3-7FDBBC87F57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577B0-5623-4973-BCE2-110BB55132F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>
            <a:spLocks noGrp="1" noChangeArrowheads="1"/>
          </p:cNvSpPr>
          <p:nvPr>
            <p:ph type="subTitle" idx="1"/>
          </p:nvPr>
        </p:nvSpPr>
        <p:spPr>
          <a:xfrm>
            <a:off x="2558562" y="198297"/>
            <a:ext cx="7666891" cy="1200329"/>
          </a:xfr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освіти і науки Броварської міської ради Броварського району Київської </a:t>
            </a:r>
            <a:r>
              <a:rPr lang="uk-UA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</a:p>
          <a:p>
            <a:pPr>
              <a:spcBef>
                <a:spcPct val="0"/>
              </a:spcBef>
            </a:pPr>
            <a:endParaRPr lang="uk-UA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uk-UA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Броварський ліцей </a:t>
            </a:r>
            <a:r>
              <a:rPr lang="uk-UA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uk-UA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ім</a:t>
            </a:r>
            <a:r>
              <a:rPr lang="uk-UA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Василя Стуса</a:t>
            </a:r>
            <a:endParaRPr lang="ru-RU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256085" y="2261048"/>
            <a:ext cx="80185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досвіду роботи вчителя </a:t>
            </a:r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754316" y="4232114"/>
            <a:ext cx="7555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Ковальова Миколи В'ячеславовича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3" y="1627829"/>
            <a:ext cx="2975829" cy="382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96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04800" y="136181"/>
            <a:ext cx="1152698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Патріотичні задачі на </a:t>
            </a:r>
            <a:r>
              <a:rPr lang="uk-UA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математики мають кілька важливих цілей:</a:t>
            </a:r>
            <a:endParaRPr lang="uk-UA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 патріотизму:</a:t>
            </a:r>
            <a:endParaRPr lang="uk-UA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допомагають учням усвідомити свою приналежність до України, розвивають почуття гордості за свою країну та її досягнення: задачі, пов'язані з історичними подіями, видатними українцями, географією України, сприяють формуванню національної свідомості.</a:t>
            </a:r>
            <a:endParaRPr lang="uk-UA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Підвищення інтересу до математики:</a:t>
            </a:r>
            <a:endParaRPr lang="uk-UA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патріотичних тем робить математичні завдання більш цікавими та змістовними для учнів, що допомагає подолати стереотип про математику як суху та нудну науку.</a:t>
            </a:r>
            <a:endParaRPr lang="uk-UA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громадянської позиції:</a:t>
            </a:r>
            <a:endParaRPr lang="uk-UA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Патріотичні задачі можуть містити інформацію про важливі суспільні проблеми, такі як захист довкілля, збереження культурної спадщини, допомога армії, що спонукає учнів до активної громадянської позиції та участі у житті країни.</a:t>
            </a:r>
            <a:endParaRPr lang="uk-UA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Застосування математики в реальному житті:</a:t>
            </a:r>
            <a:endParaRPr lang="uk-UA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Задачі, пов'язані з економікою, статистикою, географією України, показують учням, як математика застосовується в різних сферах життя.</a:t>
            </a:r>
            <a:endParaRPr lang="uk-UA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мислення:</a:t>
            </a:r>
            <a:endParaRPr lang="uk-UA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Патріотичні задачі можуть вимагати аналізу статистичних даних, порівняння різних фактів, оцінки різних точок зору.</a:t>
            </a:r>
            <a:endParaRPr lang="uk-UA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8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833092" y="312470"/>
            <a:ext cx="434109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10"/>
              </a:lnSpc>
              <a:spcAft>
                <a:spcPts val="1000"/>
              </a:spcAft>
            </a:pPr>
            <a:r>
              <a:rPr lang="uk-UA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 ЗАВДАНЬ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57018" y="672377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найвищі гірські вершини України – Говерла, Бребенескул і Петрос знаходяться в найвищому гірському масиві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Чорногори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Карпатах. Сума їхніх висот дорівнює 6113 м, причому Говерла на 29 м вища за Бребенескул і на 41 м вища за Петрос.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висоту кожної з вершин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7018" y="2551713"/>
            <a:ext cx="5486399" cy="1374307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9728" y="4302084"/>
            <a:ext cx="3315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найменший цілий розв’язок нерівності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Відповідь підкаже вам, в якому віці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М.В.Остроград-ський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вступив до Харківського університету і через два роки його закінчив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кутник 7"/>
              <p:cNvSpPr/>
              <p:nvPr/>
            </p:nvSpPr>
            <p:spPr>
              <a:xfrm>
                <a:off x="988052" y="6383852"/>
                <a:ext cx="1653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+2)&gt;34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Прямокут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52" y="6383852"/>
                <a:ext cx="165378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3335046" y="4479317"/>
            <a:ext cx="2524125" cy="1676858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6095999" y="827626"/>
            <a:ext cx="5609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 площу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найменшої у світі книжки — мікромініатюрного «Кобзаря», створеної українським майстром М. Сядристим. Довжина шпальт — 0,84 мм, ширина — на 0,13 мм менша.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округлити до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десятих і знайти площу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найменшої японської книжки,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в 19 разів більша за «Кобзар»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9500176" y="1817743"/>
            <a:ext cx="2657475" cy="1628775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6052414" y="360958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Задача:</a:t>
            </a:r>
            <a:r>
              <a:rPr lang="uk-UA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Борщ — одна з найу­любленіших страв українців. Його склад: капуста –2 гривні, буряк – 7 золотників, морква – 7 золотників, петрушка (пастер­нак) – 4 золотники, </a:t>
            </a:r>
            <a:r>
              <a:rPr lang="uk-UA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артопля – </a:t>
            </a:r>
            <a:r>
              <a:rPr lang="en-US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гривні,</a:t>
            </a:r>
            <a:endParaRPr lang="en-US" dirty="0" smtClean="0">
              <a:solidFill>
                <a:srgbClr val="40404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сало – 10 золотників,</a:t>
            </a:r>
            <a:endParaRPr lang="en-US" dirty="0" smtClean="0">
              <a:solidFill>
                <a:srgbClr val="40404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часник – 5 золотників,</a:t>
            </a:r>
            <a:endParaRPr lang="en-US" dirty="0" smtClean="0">
              <a:solidFill>
                <a:srgbClr val="40404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цибуля – 5 золотників,</a:t>
            </a:r>
            <a:endParaRPr lang="en-US" dirty="0" smtClean="0">
              <a:solidFill>
                <a:srgbClr val="40404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сметана </a:t>
            </a:r>
            <a:r>
              <a:rPr lang="uk-UA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золотників,</a:t>
            </a:r>
          </a:p>
          <a:p>
            <a:r>
              <a:rPr lang="uk-UA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сви­нина – 9 гривні.</a:t>
            </a:r>
          </a:p>
          <a:p>
            <a:r>
              <a:rPr lang="uk-UA" b="1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Скільки грамів овочів необхідно</a:t>
            </a:r>
          </a:p>
          <a:p>
            <a:r>
              <a:rPr lang="uk-UA" b="1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взяти для приго­тування борщу?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/>
          <a:stretch>
            <a:fillRect/>
          </a:stretch>
        </p:blipFill>
        <p:spPr>
          <a:xfrm>
            <a:off x="9930101" y="4529868"/>
            <a:ext cx="20669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9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5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5829" y="316173"/>
            <a:ext cx="3275619" cy="379401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41878" y="101600"/>
            <a:ext cx="4832668" cy="482372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1120270" y="3329392"/>
            <a:ext cx="3991582" cy="336697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6533515" y="2665760"/>
            <a:ext cx="565848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6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091" y="2360180"/>
            <a:ext cx="7167417" cy="1325563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0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083776" y="126106"/>
            <a:ext cx="7555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 ДАНІ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97877" y="1072661"/>
            <a:ext cx="11034346" cy="5468816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народження: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16.10.1976 р.</a:t>
            </a: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</a:p>
          <a:p>
            <a:pPr mar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аграрний університет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(спеціаліст, спеціальність «Землевпорядкування»)</a:t>
            </a:r>
          </a:p>
          <a:p>
            <a:pPr mar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 національний університет будівництва і архітектури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магістр, освітня програма Геодезія; професійна кваліфікація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«Інженер-дослідник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геодезії»)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стаж: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років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(асистент, старший викладач кафедри ВНЗ,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– 1,5 р.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вчитель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5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183" y="1052946"/>
            <a:ext cx="7456314" cy="509454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4294" y="200746"/>
            <a:ext cx="4849525" cy="353998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184293" y="3740727"/>
            <a:ext cx="48495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709247" y="2217812"/>
            <a:ext cx="10439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 мати - треба вміти,</a:t>
            </a:r>
          </a:p>
          <a:p>
            <a:r>
              <a:rPr lang="uk-UA" sz="4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щоб вміти - треба навчитись,</a:t>
            </a:r>
            <a:endParaRPr lang="uk-UA" sz="40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щоб навчитись - треба займатись»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35195" y="235106"/>
            <a:ext cx="11387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 кількості знань полягає освіта, а в повному розумінні й майстерному застосуванні в житті всього того, що знаєш". </a:t>
            </a:r>
          </a:p>
          <a:p>
            <a:pPr algn="r"/>
            <a:r>
              <a:rPr lang="uk-UA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(Фрідріх </a:t>
            </a:r>
            <a:r>
              <a:rPr lang="uk-UA" sz="32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Дістервег</a:t>
            </a:r>
            <a:r>
              <a:rPr lang="uk-UA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88376" y="4662073"/>
            <a:ext cx="103602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 :</a:t>
            </a:r>
          </a:p>
          <a:p>
            <a:r>
              <a:rPr lang="uk-UA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"Навчу кожного, хто хоче навчитись</a:t>
            </a:r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1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101362" y="272411"/>
            <a:ext cx="7397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РОБОТИ: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46185" y="909643"/>
            <a:ext cx="112995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Не зупинятися на досягнутому</a:t>
            </a:r>
          </a:p>
          <a:p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2. Ділитися власним досвідом</a:t>
            </a:r>
          </a:p>
          <a:p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Намагатися бути прикладом</a:t>
            </a:r>
          </a:p>
          <a:p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4.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над самоосвітою: вчити та вчитися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267682" y="3030824"/>
            <a:ext cx="7397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ЗАВДАННЯ, ЯКІ СТАВЛЮ ПЕРЕД СОБОЮ: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81758" y="3622459"/>
            <a:ext cx="11034346" cy="3042111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Підвищувати пізнавальний інтерес учнів до вивчення математики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навички розв'язування задач як практичного, прикладного змісту, так і дослідницького характеру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міжпредметні зв'язки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Активізувати самостійну роботу на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процес навчання цікавим і ефективним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2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455580" y="135279"/>
            <a:ext cx="6794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7572519" y="-4308"/>
            <a:ext cx="3438525" cy="520128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817281" y="2828463"/>
            <a:ext cx="3276600" cy="456311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454010" y="877071"/>
            <a:ext cx="5663356" cy="36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8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60559" y="88723"/>
            <a:ext cx="7102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НАУКОВО-МЕТОДИЧНА ТЕМА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54404" y="643246"/>
            <a:ext cx="10963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 задачі як засіб військово-патріотичного виховання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58839" y="1844127"/>
            <a:ext cx="11452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«Військова справа є не що інше, як одне з найважливіших застосувань математичної науки»</a:t>
            </a:r>
          </a:p>
          <a:p>
            <a:pPr algn="r"/>
            <a:r>
              <a:rPr lang="uk-UA" sz="20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(М. В. Остроградський)</a:t>
            </a: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57605" y="2763892"/>
            <a:ext cx="11185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Актуальність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математики в час війни та чому її важливо вивчати школярам: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72582" y="3327477"/>
            <a:ext cx="11425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 сучасній війні перемагає той, хто вміє </a:t>
            </a:r>
            <a:r>
              <a:rPr lang="uk-UA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логічно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мислити, швидко й точно аналізувати обстановку на полі бою, приймати правильні рішення, які забезпечать виконання бойової задачі та мінімізують втрати»</a:t>
            </a:r>
            <a:endParaRPr lang="uk-UA" sz="2400" b="1" i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258840" y="4832570"/>
            <a:ext cx="1151752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10"/>
              </a:lnSpc>
              <a:spcAft>
                <a:spcPts val="1000"/>
              </a:spcAft>
            </a:pPr>
            <a:r>
              <a:rPr lang="uk-UA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610"/>
              </a:lnSpc>
              <a:spcAft>
                <a:spcPts val="800"/>
              </a:spcAft>
            </a:pPr>
            <a:r>
              <a:rPr lang="uk-UA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uk-UA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Зробити математику цікавою та наближеною до реального життя.</a:t>
            </a: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610"/>
              </a:lnSpc>
              <a:spcAft>
                <a:spcPts val="800"/>
              </a:spcAft>
            </a:pPr>
            <a:r>
              <a:rPr lang="uk-UA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uk-UA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 швидкість мислення та вміння оцінювати ситуації.</a:t>
            </a: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610"/>
              </a:lnSpc>
              <a:spcAft>
                <a:spcPts val="800"/>
              </a:spcAft>
            </a:pPr>
            <a:r>
              <a:rPr lang="uk-UA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uk-UA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Поєднати  математику з фізикою, історією, військовою справою .</a:t>
            </a: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610"/>
              </a:lnSpc>
              <a:spcAft>
                <a:spcPts val="1000"/>
              </a:spcAft>
            </a:pPr>
            <a:r>
              <a:rPr lang="uk-UA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uk-UA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Виховувати дисципліну, відповідальність та командний дух, патріотизм, любов до Батьківщини, до рідної землі.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4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74253" y="549167"/>
            <a:ext cx="10113819" cy="4992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Aft>
                <a:spcPts val="2400"/>
              </a:spcAft>
            </a:pPr>
            <a:r>
              <a:rPr lang="uk-UA" sz="3200" b="1" dirty="0" smtClea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сфери застосування:</a:t>
            </a:r>
            <a:endParaRPr lang="uk-UA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2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b="1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Артилерійські стрільби та БПЛА:</a:t>
            </a:r>
            <a:r>
              <a:rPr lang="uk-UA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Розрахунок траєкторії, дистанції, часу польоту для точного ураження цілей.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2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b="1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Розвідка та аналітика:</a:t>
            </a:r>
            <a:r>
              <a:rPr lang="uk-UA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Логічний аналіз зібраних даних, виявлення закономірностей, узагальнення інформації для оцінки ситуації.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2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b="1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Логістика та забезпечення:</a:t>
            </a:r>
            <a:r>
              <a:rPr lang="uk-UA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Оптимізація маршрутів, розподіл ресурсів (паливо, боєприпаси, медикаменти) для максимальної ефективності.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2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b="1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Криптографія:</a:t>
            </a:r>
            <a:r>
              <a:rPr lang="uk-UA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Шифрування та розшифрування військових повідомлень за допомогою складних математичних алгоритмів.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2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b="1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Теорія ймовірностей:</a:t>
            </a:r>
            <a:r>
              <a:rPr lang="uk-UA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Оцінка ризиків, визначення найменшої кількості ракет для гарантованого знищення цілі, планування операцій.</a:t>
            </a:r>
          </a:p>
          <a:p>
            <a:pPr marL="342900" indent="-342900" algn="just">
              <a:lnSpc>
                <a:spcPts val="1800"/>
              </a:lnSpc>
              <a:spcAft>
                <a:spcPts val="2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b="1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Тактика та стратегія:</a:t>
            </a:r>
            <a:r>
              <a:rPr lang="uk-UA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Задачі на швидке прийняття рішень, аналіз співвідношення сил, планування дій, що вимагають логічного мислення.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833092" y="312470"/>
            <a:ext cx="434109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10"/>
              </a:lnSpc>
              <a:spcAft>
                <a:spcPts val="1000"/>
              </a:spcAft>
            </a:pPr>
            <a:r>
              <a:rPr lang="uk-UA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 ЗАВДАНЬ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1" y="914787"/>
            <a:ext cx="5597236" cy="3600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32" y="727347"/>
            <a:ext cx="5680171" cy="3093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45" y="4134146"/>
            <a:ext cx="4587187" cy="258983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7065818" y="4036291"/>
            <a:ext cx="4673600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73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621</Words>
  <Application>Microsoft Office PowerPoint</Application>
  <PresentationFormat>Широкий екран</PresentationFormat>
  <Paragraphs>79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30</cp:revision>
  <dcterms:created xsi:type="dcterms:W3CDTF">2026-01-12T12:33:39Z</dcterms:created>
  <dcterms:modified xsi:type="dcterms:W3CDTF">2026-01-12T20:27:40Z</dcterms:modified>
</cp:coreProperties>
</file>