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4"/>
  </p:notesMasterIdLst>
  <p:sldIdLst>
    <p:sldId id="256" r:id="rId2"/>
    <p:sldId id="257" r:id="rId3"/>
    <p:sldId id="273" r:id="rId4"/>
    <p:sldId id="272" r:id="rId5"/>
    <p:sldId id="258" r:id="rId6"/>
    <p:sldId id="259" r:id="rId7"/>
    <p:sldId id="280" r:id="rId8"/>
    <p:sldId id="281" r:id="rId9"/>
    <p:sldId id="265" r:id="rId10"/>
    <p:sldId id="266" r:id="rId11"/>
    <p:sldId id="260" r:id="rId12"/>
    <p:sldId id="262" r:id="rId13"/>
    <p:sldId id="263" r:id="rId14"/>
    <p:sldId id="271" r:id="rId15"/>
    <p:sldId id="276" r:id="rId16"/>
    <p:sldId id="278" r:id="rId17"/>
    <p:sldId id="277" r:id="rId18"/>
    <p:sldId id="267" r:id="rId19"/>
    <p:sldId id="268" r:id="rId20"/>
    <p:sldId id="269" r:id="rId21"/>
    <p:sldId id="270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03" autoAdjust="0"/>
  </p:normalViewPr>
  <p:slideViewPr>
    <p:cSldViewPr snapToGrid="0">
      <p:cViewPr varScale="1">
        <p:scale>
          <a:sx n="77" d="100"/>
          <a:sy n="77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22E5-384E-4EDD-AB63-FDDBF5A1D994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CEBCF-B589-4864-8141-8CAAD266720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865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CEBCF-B589-4864-8141-8CAAD266720D}" type="slidenum">
              <a:rPr lang="ru-UA" smtClean="0"/>
              <a:t>18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7611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226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591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23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7756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2380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2118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7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860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362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917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581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499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9832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886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962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3961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FDD6C-EB42-484B-8842-1CA449FA2228}" type="datetimeFigureOut">
              <a:rPr lang="ru-UA" smtClean="0"/>
              <a:t>12.01.2026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0C3DDC9-40F4-47C1-A60B-378EA6017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21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27.jpg"/><Relationship Id="rId7" Type="http://schemas.openxmlformats.org/officeDocument/2006/relationships/image" Target="../media/image51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0C84D-8B11-451D-BCB2-7323B39C5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735105"/>
            <a:ext cx="7766936" cy="1326775"/>
          </a:xfrm>
        </p:spPr>
        <p:txBody>
          <a:bodyPr/>
          <a:lstStyle/>
          <a:p>
            <a:pPr algn="ctr"/>
            <a:r>
              <a:rPr lang="uk-UA" b="1" dirty="0"/>
              <a:t>ПОРТФОЛІО</a:t>
            </a:r>
            <a:endParaRPr lang="ru-UA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D3DB46-FC61-42E8-8698-6B97FA8B9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2537013"/>
            <a:ext cx="8282392" cy="2922494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uk-UA" sz="6700" b="1" dirty="0" err="1">
                <a:solidFill>
                  <a:schemeClr val="accent2">
                    <a:lumMod val="50000"/>
                  </a:schemeClr>
                </a:solidFill>
              </a:rPr>
              <a:t>Тітової</a:t>
            </a:r>
            <a:r>
              <a:rPr lang="uk-UA" sz="6700" b="1" dirty="0">
                <a:solidFill>
                  <a:schemeClr val="accent2">
                    <a:lumMod val="50000"/>
                  </a:schemeClr>
                </a:solidFill>
              </a:rPr>
              <a:t> Тетяни Миколаївни</a:t>
            </a:r>
          </a:p>
          <a:p>
            <a:pPr algn="ctr"/>
            <a:r>
              <a:rPr lang="uk-UA" sz="6700" b="1" dirty="0">
                <a:solidFill>
                  <a:schemeClr val="accent2">
                    <a:lumMod val="50000"/>
                  </a:schemeClr>
                </a:solidFill>
              </a:rPr>
              <a:t>вчителя мистецтва, асистента вчителя </a:t>
            </a:r>
          </a:p>
          <a:p>
            <a:pPr algn="ctr"/>
            <a:r>
              <a:rPr lang="uk-UA" sz="6700" b="1" dirty="0">
                <a:solidFill>
                  <a:schemeClr val="accent2">
                    <a:lumMod val="50000"/>
                  </a:schemeClr>
                </a:solidFill>
              </a:rPr>
              <a:t>та класного керівника 5Б класу</a:t>
            </a:r>
          </a:p>
          <a:p>
            <a:pPr algn="ctr"/>
            <a:r>
              <a:rPr lang="uk-UA" sz="6700" b="1" dirty="0">
                <a:solidFill>
                  <a:schemeClr val="accent2">
                    <a:lumMod val="50000"/>
                  </a:schemeClr>
                </a:solidFill>
              </a:rPr>
              <a:t>Броварського ліцею </a:t>
            </a:r>
            <a:r>
              <a:rPr lang="ru-UA" sz="67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№</a:t>
            </a:r>
            <a:r>
              <a:rPr lang="uk-UA" sz="6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5</a:t>
            </a:r>
          </a:p>
          <a:p>
            <a:pPr algn="ctr"/>
            <a:r>
              <a:rPr lang="uk-UA" sz="6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Ім. Василя Стуса</a:t>
            </a:r>
            <a:endParaRPr lang="uk-UA" sz="67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14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EBE13-DECF-4B44-AB67-54FBF079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err="1"/>
              <a:t>Організація</a:t>
            </a:r>
            <a:r>
              <a:rPr lang="ru-RU" sz="3200" dirty="0"/>
              <a:t> свята до </a:t>
            </a:r>
            <a:r>
              <a:rPr lang="ru-RU" sz="3200" b="1" dirty="0"/>
              <a:t>Дня </a:t>
            </a:r>
            <a:r>
              <a:rPr lang="ru-RU" sz="3200" b="1" dirty="0" err="1"/>
              <a:t>матері</a:t>
            </a:r>
            <a:r>
              <a:rPr lang="ru-RU" sz="3200" b="1" dirty="0"/>
              <a:t> </a:t>
            </a:r>
            <a:r>
              <a:rPr lang="ru-RU" sz="3200" dirty="0"/>
              <a:t>та </a:t>
            </a:r>
            <a:r>
              <a:rPr lang="ru-RU" sz="3200" dirty="0" err="1"/>
              <a:t>зах</a:t>
            </a:r>
            <a:r>
              <a:rPr lang="uk-UA" sz="3200" dirty="0"/>
              <a:t>оду</a:t>
            </a:r>
            <a:r>
              <a:rPr lang="ru-RU" sz="3200" dirty="0"/>
              <a:t> </a:t>
            </a:r>
            <a:r>
              <a:rPr lang="ru-RU" sz="3200" b="1" dirty="0"/>
              <a:t>Ми </a:t>
            </a:r>
            <a:r>
              <a:rPr lang="ru-RU" sz="3200" b="1" dirty="0" err="1"/>
              <a:t>маленькі</a:t>
            </a:r>
            <a:r>
              <a:rPr lang="ru-RU" sz="3200" b="1" dirty="0"/>
              <a:t> </a:t>
            </a:r>
            <a:r>
              <a:rPr lang="ru-RU" sz="3200" b="1" dirty="0" err="1"/>
              <a:t>кухарі</a:t>
            </a:r>
            <a:r>
              <a:rPr lang="uk-UA" sz="3200" b="1" dirty="0"/>
              <a:t> 4-В клас</a:t>
            </a:r>
            <a:endParaRPr lang="ru-UA" sz="32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248546-6271-416E-A782-FE3CDB45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94" y="2160588"/>
            <a:ext cx="4168588" cy="4087812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47AD518-D8D0-4F84-9D67-24DFCC8D9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0" y="2520769"/>
            <a:ext cx="4669645" cy="3648117"/>
          </a:xfrm>
        </p:spPr>
      </p:pic>
    </p:spTree>
    <p:extLst>
      <p:ext uri="{BB962C8B-B14F-4D97-AF65-F5344CB8AC3E}">
        <p14:creationId xmlns:p14="http://schemas.microsoft.com/office/powerpoint/2010/main" val="3321493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821A2-348E-4A4E-AAA2-5C0496233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5482"/>
            <a:ext cx="8596668" cy="690283"/>
          </a:xfrm>
        </p:spPr>
        <p:txBody>
          <a:bodyPr/>
          <a:lstStyle/>
          <a:p>
            <a:pPr algn="ctr"/>
            <a:r>
              <a:rPr lang="ru-RU" b="1" dirty="0" err="1"/>
              <a:t>Працюю</a:t>
            </a:r>
            <a:r>
              <a:rPr lang="ru-RU" b="1" dirty="0"/>
              <a:t> над проблемою:</a:t>
            </a:r>
            <a:endParaRPr lang="ru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AF6D9-1021-4B15-AB2E-A9F57128B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74377"/>
            <a:ext cx="8596668" cy="48669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Інтеграція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музичного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образотворчого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мистецтва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як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засіб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розвитку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творчих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здібностей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учнів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8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32D004-9AC3-4E15-9390-771EB1807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76" y="2789169"/>
            <a:ext cx="6060142" cy="39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29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B9F2-EC22-46BF-AD21-B31BCFEA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5788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Шляхи реалізації проблеми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ru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7CE1EF-52E9-4F75-AD05-B5F459AE3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5389"/>
            <a:ext cx="8596668" cy="5109882"/>
          </a:xfrm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Інтеграція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змісту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навчання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err="1"/>
              <a:t>поєднання</a:t>
            </a:r>
            <a:r>
              <a:rPr lang="ru-RU" sz="2000" dirty="0"/>
              <a:t> </a:t>
            </a:r>
            <a:r>
              <a:rPr lang="ru-RU" sz="2000" dirty="0" err="1"/>
              <a:t>музичних</a:t>
            </a:r>
            <a:r>
              <a:rPr lang="ru-RU" sz="2000" dirty="0"/>
              <a:t> і </a:t>
            </a:r>
            <a:r>
              <a:rPr lang="ru-RU" sz="2000" dirty="0" err="1"/>
              <a:t>візуальних</a:t>
            </a:r>
            <a:r>
              <a:rPr lang="ru-RU" sz="2000" dirty="0"/>
              <a:t> </a:t>
            </a:r>
            <a:r>
              <a:rPr lang="ru-RU" sz="2000" dirty="0" err="1"/>
              <a:t>образів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час </a:t>
            </a:r>
            <a:r>
              <a:rPr lang="ru-RU" sz="2000" dirty="0" err="1"/>
              <a:t>вивчення</a:t>
            </a:r>
            <a:r>
              <a:rPr lang="ru-RU" sz="2000" dirty="0"/>
              <a:t> тем</a:t>
            </a:r>
            <a:r>
              <a:rPr lang="uk-UA" sz="2000" dirty="0"/>
              <a:t>.</a:t>
            </a:r>
            <a:endParaRPr lang="en-US" sz="2000" dirty="0"/>
          </a:p>
          <a:p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Використання творчих завдань:</a:t>
            </a:r>
          </a:p>
          <a:p>
            <a:pPr marL="0" indent="0">
              <a:buNone/>
            </a:pPr>
            <a:r>
              <a:rPr lang="ru-RU" sz="2000" dirty="0" err="1"/>
              <a:t>виконання</a:t>
            </a:r>
            <a:r>
              <a:rPr lang="ru-RU" sz="2000" dirty="0"/>
              <a:t> </a:t>
            </a:r>
            <a:r>
              <a:rPr lang="ru-RU" sz="2000" dirty="0" err="1"/>
              <a:t>образотворчих</a:t>
            </a:r>
            <a:r>
              <a:rPr lang="ru-RU" sz="2000" dirty="0"/>
              <a:t> </a:t>
            </a:r>
            <a:r>
              <a:rPr lang="ru-RU" sz="2000" dirty="0" err="1"/>
              <a:t>робіт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час </a:t>
            </a:r>
            <a:r>
              <a:rPr lang="ru-RU" sz="2000" dirty="0" err="1"/>
              <a:t>прослуховування</a:t>
            </a:r>
            <a:r>
              <a:rPr lang="ru-RU" sz="2000" dirty="0"/>
              <a:t> </a:t>
            </a:r>
            <a:r>
              <a:rPr lang="ru-RU" sz="2000" dirty="0" err="1"/>
              <a:t>музики</a:t>
            </a:r>
            <a:r>
              <a:rPr lang="en-US" sz="2000" dirty="0"/>
              <a:t>;</a:t>
            </a:r>
            <a:endParaRPr lang="ru-RU" sz="2000" dirty="0"/>
          </a:p>
          <a:p>
            <a:pPr marL="0" indent="0">
              <a:buNone/>
            </a:pPr>
            <a:r>
              <a:rPr lang="ru-RU" sz="2000" dirty="0" err="1"/>
              <a:t>музичні</a:t>
            </a:r>
            <a:r>
              <a:rPr lang="ru-RU" sz="2000" dirty="0"/>
              <a:t> </a:t>
            </a:r>
            <a:r>
              <a:rPr lang="ru-RU" sz="2000" dirty="0" err="1"/>
              <a:t>ігри</a:t>
            </a:r>
            <a:r>
              <a:rPr lang="ru-RU" sz="2000" dirty="0"/>
              <a:t> та </a:t>
            </a:r>
            <a:r>
              <a:rPr lang="ru-RU" sz="2000" dirty="0" err="1"/>
              <a:t>вправи</a:t>
            </a:r>
            <a:r>
              <a:rPr lang="ru-RU" sz="2000" dirty="0"/>
              <a:t>.</a:t>
            </a:r>
          </a:p>
          <a:p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Використання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сучасних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технологій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err="1"/>
              <a:t>застосування</a:t>
            </a:r>
            <a:r>
              <a:rPr lang="ru-RU" sz="2000" dirty="0"/>
              <a:t> </a:t>
            </a:r>
            <a:r>
              <a:rPr lang="ru-RU" sz="2000" dirty="0" err="1"/>
              <a:t>мультимедійних</a:t>
            </a:r>
            <a:r>
              <a:rPr lang="ru-RU" sz="2000" dirty="0"/>
              <a:t> </a:t>
            </a:r>
            <a:r>
              <a:rPr lang="ru-RU" sz="2000" dirty="0" err="1"/>
              <a:t>презентацій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відео</a:t>
            </a:r>
            <a:r>
              <a:rPr lang="ru-RU" sz="2000" dirty="0"/>
              <a:t>, </a:t>
            </a:r>
            <a:r>
              <a:rPr lang="ru-RU" sz="2000" dirty="0" err="1"/>
              <a:t>анімацій</a:t>
            </a:r>
            <a:r>
              <a:rPr lang="uk-UA" sz="2000" dirty="0"/>
              <a:t>.</a:t>
            </a:r>
            <a:endParaRPr lang="ru-RU" sz="2000" dirty="0"/>
          </a:p>
          <a:p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Проєктна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позакласна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діяльність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мистецьких</a:t>
            </a:r>
            <a:r>
              <a:rPr lang="ru-RU" sz="2000" dirty="0"/>
              <a:t> </a:t>
            </a:r>
            <a:r>
              <a:rPr lang="ru-RU" sz="2000" dirty="0" err="1"/>
              <a:t>проєктів</a:t>
            </a:r>
            <a:r>
              <a:rPr lang="ru-RU" sz="2000" dirty="0"/>
              <a:t>;</a:t>
            </a:r>
            <a:r>
              <a:rPr lang="uk-UA" sz="2000" dirty="0"/>
              <a:t> </a:t>
            </a:r>
            <a:endParaRPr lang="ru-RU" sz="2000" dirty="0"/>
          </a:p>
          <a:p>
            <a:pPr marL="0" indent="0">
              <a:buNone/>
            </a:pPr>
            <a:r>
              <a:rPr lang="ru-RU" sz="2000" dirty="0" err="1"/>
              <a:t>оформлення</a:t>
            </a:r>
            <a:r>
              <a:rPr lang="ru-RU" sz="2000" dirty="0"/>
              <a:t> </a:t>
            </a:r>
            <a:r>
              <a:rPr lang="ru-RU" sz="2000" dirty="0" err="1"/>
              <a:t>виставок</a:t>
            </a:r>
            <a:r>
              <a:rPr lang="ru-RU" sz="2000" dirty="0"/>
              <a:t> </a:t>
            </a:r>
            <a:r>
              <a:rPr lang="ru-RU" sz="2000" dirty="0" err="1"/>
              <a:t>учнівських</a:t>
            </a:r>
            <a:r>
              <a:rPr lang="ru-RU" sz="2000" dirty="0"/>
              <a:t> </a:t>
            </a:r>
            <a:r>
              <a:rPr lang="ru-RU" sz="2000" dirty="0" err="1"/>
              <a:t>робіт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833038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2AE06-CB6D-4413-B395-2DE7D1E3B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89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Шляхи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реалізації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проблеми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ru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459786-6D3A-4949-AC01-BBBE0F43C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8495"/>
            <a:ext cx="8596668" cy="4642868"/>
          </a:xfrm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Звернення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української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культури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української</a:t>
            </a:r>
            <a:r>
              <a:rPr lang="ru-RU" sz="2000" dirty="0"/>
              <a:t> </a:t>
            </a:r>
            <a:r>
              <a:rPr lang="ru-RU" sz="2000" dirty="0" err="1"/>
              <a:t>музики</a:t>
            </a:r>
            <a:r>
              <a:rPr lang="ru-RU" sz="2000" dirty="0"/>
              <a:t> та </a:t>
            </a:r>
            <a:r>
              <a:rPr lang="ru-RU" sz="2000" dirty="0" err="1"/>
              <a:t>образотворчого</a:t>
            </a:r>
            <a:r>
              <a:rPr lang="ru-RU" sz="2000" dirty="0"/>
              <a:t> </a:t>
            </a:r>
            <a:r>
              <a:rPr lang="ru-RU" sz="2000" dirty="0" err="1"/>
              <a:t>мистецтва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 err="1"/>
              <a:t>ознайомлення</a:t>
            </a:r>
            <a:r>
              <a:rPr lang="ru-RU" sz="2000" dirty="0"/>
              <a:t> з </a:t>
            </a:r>
            <a:r>
              <a:rPr lang="ru-RU" sz="2000" dirty="0" err="1"/>
              <a:t>народними</a:t>
            </a:r>
            <a:r>
              <a:rPr lang="ru-RU" sz="2000" dirty="0"/>
              <a:t> </a:t>
            </a:r>
            <a:r>
              <a:rPr lang="ru-RU" sz="2000" dirty="0" err="1"/>
              <a:t>традиціями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творчих</a:t>
            </a:r>
            <a:r>
              <a:rPr lang="ru-RU" sz="2000" dirty="0"/>
              <a:t> </a:t>
            </a:r>
            <a:r>
              <a:rPr lang="ru-RU" sz="2000" dirty="0" err="1"/>
              <a:t>робіт</a:t>
            </a:r>
            <a:r>
              <a:rPr lang="ru-RU" sz="2000" dirty="0"/>
              <a:t> на </a:t>
            </a:r>
            <a:r>
              <a:rPr lang="ru-RU" sz="2000" dirty="0" err="1"/>
              <a:t>основі</a:t>
            </a:r>
            <a:r>
              <a:rPr lang="ru-RU" sz="2000" dirty="0"/>
              <a:t> </a:t>
            </a:r>
            <a:r>
              <a:rPr lang="ru-RU" sz="2000" dirty="0" err="1"/>
              <a:t>національної</a:t>
            </a:r>
            <a:r>
              <a:rPr lang="ru-RU" sz="2000" dirty="0"/>
              <a:t> </a:t>
            </a:r>
            <a:r>
              <a:rPr lang="ru-RU" sz="2000" dirty="0" err="1"/>
              <a:t>спадщини</a:t>
            </a:r>
            <a:r>
              <a:rPr lang="ru-RU" sz="2000" dirty="0"/>
              <a:t>.</a:t>
            </a:r>
          </a:p>
          <a:p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Індивідуальний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підхід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sz="2000" dirty="0" err="1"/>
              <a:t>врахування</a:t>
            </a:r>
            <a:r>
              <a:rPr lang="ru-RU" sz="2000" dirty="0"/>
              <a:t> </a:t>
            </a:r>
            <a:r>
              <a:rPr lang="ru-RU" sz="2000" dirty="0" err="1"/>
              <a:t>вікових</a:t>
            </a:r>
            <a:r>
              <a:rPr lang="ru-RU" sz="2000" dirty="0"/>
              <a:t> та </a:t>
            </a:r>
            <a:r>
              <a:rPr lang="ru-RU" sz="2000" dirty="0" err="1"/>
              <a:t>індивідуальних</a:t>
            </a:r>
            <a:r>
              <a:rPr lang="ru-RU" sz="2000" dirty="0"/>
              <a:t> </a:t>
            </a:r>
            <a:r>
              <a:rPr lang="ru-RU" sz="2000" dirty="0" err="1"/>
              <a:t>особливостей</a:t>
            </a:r>
            <a:r>
              <a:rPr lang="ru-RU" sz="2000" dirty="0"/>
              <a:t> </a:t>
            </a:r>
            <a:r>
              <a:rPr lang="ru-RU" sz="2000" dirty="0" err="1"/>
              <a:t>учнів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ситуації</a:t>
            </a:r>
            <a:r>
              <a:rPr lang="ru-RU" sz="2000" dirty="0"/>
              <a:t> </a:t>
            </a:r>
            <a:r>
              <a:rPr lang="ru-RU" sz="2000" dirty="0" err="1"/>
              <a:t>успіху</a:t>
            </a:r>
            <a:r>
              <a:rPr lang="ru-RU" sz="2000" dirty="0"/>
              <a:t> для </a:t>
            </a:r>
            <a:r>
              <a:rPr lang="ru-RU" sz="2000" dirty="0" err="1"/>
              <a:t>кожної</a:t>
            </a:r>
            <a:r>
              <a:rPr lang="ru-RU" sz="2000" dirty="0"/>
              <a:t> </a:t>
            </a:r>
            <a:r>
              <a:rPr lang="ru-RU" sz="2000" dirty="0" err="1"/>
              <a:t>дитини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 err="1"/>
              <a:t>заохочення</a:t>
            </a:r>
            <a:r>
              <a:rPr lang="ru-RU" sz="2000" dirty="0"/>
              <a:t> </a:t>
            </a:r>
            <a:r>
              <a:rPr lang="ru-RU" sz="2000" dirty="0" err="1"/>
              <a:t>самовираження</a:t>
            </a:r>
            <a:r>
              <a:rPr lang="ru-RU" sz="2000" dirty="0"/>
              <a:t> без </a:t>
            </a:r>
            <a:r>
              <a:rPr lang="ru-RU" sz="2000" dirty="0" err="1"/>
              <a:t>порівняння</a:t>
            </a:r>
            <a:r>
              <a:rPr lang="ru-RU" sz="2000" dirty="0"/>
              <a:t> з </a:t>
            </a:r>
            <a:r>
              <a:rPr lang="ru-RU" sz="2000" dirty="0" err="1"/>
              <a:t>іншими</a:t>
            </a:r>
            <a:r>
              <a:rPr lang="ru-RU" sz="2000" dirty="0"/>
              <a:t>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429155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C557B-CCA7-4536-BE7F-717738883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12049"/>
            <a:ext cx="8550102" cy="115955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 Урок образотворчого мистецтва. Творчість Марії Примаченко</a:t>
            </a:r>
            <a:endParaRPr lang="ru-UA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52B089-6C3F-4AC1-AF04-48FAB6214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3" y="1855219"/>
            <a:ext cx="1509571" cy="23308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E9B511-AA13-4FE5-B55C-571808259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67" y="1832763"/>
            <a:ext cx="1213750" cy="23401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0B83BA-0674-469D-8025-B3180AAFD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84" y="1839140"/>
            <a:ext cx="1309333" cy="23273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BD02E-7E7F-4E95-8859-415C97B50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846644"/>
            <a:ext cx="1765791" cy="23123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5080A8-4438-4756-B34E-D047468E8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802" y="1830816"/>
            <a:ext cx="1908062" cy="23250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AFDFB19-9818-4594-A01F-A50A717FE9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85" y="1839140"/>
            <a:ext cx="1669112" cy="23401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E07CE5-8C6D-432A-A0C8-76F98F43B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90" y="4356455"/>
            <a:ext cx="1610987" cy="23273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404216-49B7-4505-BE02-024B39E43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85" y="4356455"/>
            <a:ext cx="1378602" cy="247154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9D3BA2D-C43C-4979-9B23-386E2DDB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75" y="4337375"/>
            <a:ext cx="3022903" cy="23085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8F7814A-6A23-4F3A-A0BE-0D4DE4B9FF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32" y="4337375"/>
            <a:ext cx="2181753" cy="234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1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79E6-E0D9-4A6A-B47E-607179BD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1765"/>
            <a:ext cx="8596668" cy="12371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/>
              <a:t>Учні</a:t>
            </a:r>
            <a:r>
              <a:rPr lang="ru-RU" sz="2800" b="1" dirty="0"/>
              <a:t> п</a:t>
            </a:r>
            <a:r>
              <a:rPr lang="en-US" sz="2800" b="1" dirty="0"/>
              <a:t>’</a:t>
            </a:r>
            <a:r>
              <a:rPr lang="ru-RU" sz="2800" b="1" dirty="0" err="1"/>
              <a:t>ятих</a:t>
            </a:r>
            <a:r>
              <a:rPr lang="ru-RU" sz="2800" b="1" dirty="0"/>
              <a:t> </a:t>
            </a:r>
            <a:r>
              <a:rPr lang="ru-RU" sz="2800" b="1" dirty="0" err="1"/>
              <a:t>класів</a:t>
            </a:r>
            <a:r>
              <a:rPr lang="ru-RU" sz="2800" b="1" dirty="0"/>
              <a:t> прикрасили </a:t>
            </a:r>
            <a:r>
              <a:rPr lang="ru-RU" sz="2800" b="1" dirty="0" err="1"/>
              <a:t>новорічну</a:t>
            </a:r>
            <a:r>
              <a:rPr lang="ru-RU" sz="2800" b="1" dirty="0"/>
              <a:t> </a:t>
            </a:r>
            <a:r>
              <a:rPr lang="ru-RU" sz="2800" b="1" dirty="0" err="1"/>
              <a:t>ялинку</a:t>
            </a:r>
            <a:r>
              <a:rPr lang="ru-RU" sz="2800" b="1" dirty="0"/>
              <a:t> </a:t>
            </a:r>
            <a:r>
              <a:rPr lang="ru-RU" sz="2800" b="1" dirty="0" err="1"/>
              <a:t>іграшками</a:t>
            </a:r>
            <a:r>
              <a:rPr lang="ru-RU" sz="2800" b="1" dirty="0"/>
              <a:t> </a:t>
            </a:r>
            <a:r>
              <a:rPr lang="ru-RU" sz="2800" b="1" dirty="0" err="1"/>
              <a:t>створеними</a:t>
            </a:r>
            <a:r>
              <a:rPr lang="ru-RU" sz="2800" b="1" dirty="0"/>
              <a:t> </a:t>
            </a:r>
            <a:r>
              <a:rPr lang="ru-RU" sz="2800" b="1" dirty="0" err="1"/>
              <a:t>власноруч</a:t>
            </a:r>
            <a:r>
              <a:rPr lang="uk-UA" sz="2800" b="1" dirty="0"/>
              <a:t>.</a:t>
            </a:r>
            <a:endParaRPr lang="ru-UA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A0B41F-7C1E-48FC-823F-E3B78AF73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8" y="1518069"/>
            <a:ext cx="2894859" cy="50381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A3C990-5F7B-425C-A565-4CE869E54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07" y="2075734"/>
            <a:ext cx="1643198" cy="19830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D9AEED-208A-4692-8C8B-A01C38213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07" y="4419013"/>
            <a:ext cx="1394203" cy="21372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7E76B3-123F-4BAF-9A6E-BF3A59E7A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67" y="2084515"/>
            <a:ext cx="1394202" cy="20536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34B936-5CD7-4B92-B4FC-877253C33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80" y="4419014"/>
            <a:ext cx="1545789" cy="21372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F439C1-238D-4329-9C61-792DFD15C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92" y="2113310"/>
            <a:ext cx="1613057" cy="20996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DAA9012-17B8-46F2-BB8E-BFFDE34A5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90" y="4359151"/>
            <a:ext cx="1742725" cy="21970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48DD5FD-C4F2-4424-B05A-CFA59F0BAB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43" y="2075734"/>
            <a:ext cx="1602917" cy="213722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CF4EF8-94C3-42F2-9FB4-B5B650CFA5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83" y="4255147"/>
            <a:ext cx="1545789" cy="240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8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85D893-33CC-42B5-B088-D79BE9E76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2729"/>
            <a:ext cx="2878340" cy="6535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C25A1F-8089-4FD1-B53D-C65285DC2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09" y="98489"/>
            <a:ext cx="1331259" cy="23666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8E774C-11A6-4996-B4AD-001BD3E77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085" y="322729"/>
            <a:ext cx="1480646" cy="24204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C1A1E3-BE0B-4CFD-9C5A-1C7A63FFF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48" y="500229"/>
            <a:ext cx="1454195" cy="23666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BCA8E-6FE2-4B06-98A2-0FFB86CCD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42" y="3390165"/>
            <a:ext cx="1703136" cy="25547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B35093-E9EC-466D-864D-8E4F5A4DF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6" y="777808"/>
            <a:ext cx="1564229" cy="23666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7E4066A-7532-4616-81B8-B05C5E50B8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730" y="4321914"/>
            <a:ext cx="1473081" cy="24204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3D2247-AC7A-418E-BC6A-D84FBDCCB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8923" y="3692605"/>
            <a:ext cx="1498974" cy="25616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6D304B-5B26-44AD-BB7B-2E162C9D43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222" y="1023483"/>
            <a:ext cx="1918133" cy="221428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F21A706-6493-45A6-8D7A-4684CEC5C8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842" y="4032654"/>
            <a:ext cx="1783818" cy="2487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C720E9C-6233-497A-9F4F-69088D8AB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8936" y="2623565"/>
            <a:ext cx="1370969" cy="2420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5353EA-31D3-468B-AA7A-9A2212709E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06" y="5202428"/>
            <a:ext cx="1274628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14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5A9BF3-CF23-4CA9-80F6-0D1138244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97" y="180853"/>
            <a:ext cx="1815960" cy="25997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24EAA3-E416-404E-B1D2-0A7CB95E3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" y="555812"/>
            <a:ext cx="2664727" cy="63021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676909-2F7D-4C55-8611-67906866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11" y="349948"/>
            <a:ext cx="1697373" cy="26714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E74061-3194-4533-A652-77EAC1C6B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37" y="3021430"/>
            <a:ext cx="1811579" cy="29881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3BDFFE-734A-4B50-AF11-AE19562BB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37" y="547956"/>
            <a:ext cx="1544514" cy="26076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8D450E-6272-41DA-AFFB-84947EF67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426" y="645458"/>
            <a:ext cx="1659381" cy="25997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D616D1-81BD-4CA9-96DD-90EFE6D86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05" y="3448390"/>
            <a:ext cx="2043784" cy="2925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E61842-786E-4F37-AA2C-C1537F5F7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374" y="3612779"/>
            <a:ext cx="2162299" cy="28830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1E1B30-46D7-45E8-8450-6CECB48477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59" y="3792072"/>
            <a:ext cx="1919295" cy="29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6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CC557-CA38-45A4-AF5C-039D776FF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09" y="197223"/>
            <a:ext cx="2562539" cy="6591203"/>
          </a:xfrm>
        </p:spPr>
        <p:txBody>
          <a:bodyPr>
            <a:noAutofit/>
          </a:bodyPr>
          <a:lstStyle/>
          <a:p>
            <a:r>
              <a:rPr lang="uk-UA" sz="2000" b="1" dirty="0"/>
              <a:t>Свято Миколая 2-Б клас.</a:t>
            </a:r>
            <a:br>
              <a:rPr lang="uk-UA" sz="2000" b="1" dirty="0"/>
            </a:br>
            <a:r>
              <a:rPr lang="uk-UA" sz="2000" dirty="0">
                <a:solidFill>
                  <a:schemeClr val="tx1"/>
                </a:solidFill>
              </a:rPr>
              <a:t>На святі, присвяченому Дню Святого Миколая, учні 2-Б класу, наповнювали мішок подарунками, позитивними емоціями та добрими побажаннями, щоб Святий Миколай міг подарувати радість усім дітям. Під час свята діти танцювали, слухали цікаву історію, грали в ігри та складали </a:t>
            </a:r>
            <a:r>
              <a:rPr lang="uk-UA" sz="2000" dirty="0" err="1">
                <a:solidFill>
                  <a:schemeClr val="tx1"/>
                </a:solidFill>
              </a:rPr>
              <a:t>пазли</a:t>
            </a:r>
            <a:r>
              <a:rPr lang="uk-UA" sz="2000" dirty="0">
                <a:solidFill>
                  <a:schemeClr val="tx1"/>
                </a:solidFill>
              </a:rPr>
              <a:t>. </a:t>
            </a:r>
            <a:endParaRPr lang="ru-UA" sz="20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38844C-9D38-4E12-B78A-0D4E97E0A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43" y="430414"/>
            <a:ext cx="1982261" cy="26430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4567A3-5927-459D-B63C-068344A13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5" y="3250470"/>
            <a:ext cx="2708484" cy="27149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76D3FD-FAE1-44C5-B543-BEF753B18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40" y="3073429"/>
            <a:ext cx="2725728" cy="241738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EAB871D-13D7-4654-BEAB-F6AAB1AA0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23" y="197223"/>
            <a:ext cx="2308710" cy="173153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BDF6A5B-B281-4A2F-815D-0416286542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83" y="257256"/>
            <a:ext cx="1982261" cy="264301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0739134-41B6-4464-991D-A61D37741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48" y="2053039"/>
            <a:ext cx="2156032" cy="16170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CFA75-5ACD-484B-B7DD-4547F653D8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8" y="4076305"/>
            <a:ext cx="1729409" cy="23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29407-C8B5-4217-81CF-D2D49F3A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099" y="268941"/>
            <a:ext cx="8596668" cy="1281953"/>
          </a:xfrm>
        </p:spPr>
        <p:txBody>
          <a:bodyPr/>
          <a:lstStyle/>
          <a:p>
            <a:pPr algn="ctr"/>
            <a:r>
              <a:rPr lang="en-US" b="1" dirty="0"/>
              <a:t>“</a:t>
            </a:r>
            <a:r>
              <a:rPr lang="uk-UA" b="1" dirty="0" err="1"/>
              <a:t>Велесова</a:t>
            </a:r>
            <a:r>
              <a:rPr lang="uk-UA" b="1" dirty="0"/>
              <a:t> ніч або </a:t>
            </a:r>
            <a:r>
              <a:rPr lang="uk-UA" b="1" dirty="0" err="1"/>
              <a:t>Геловін</a:t>
            </a:r>
            <a:r>
              <a:rPr lang="en-US" b="1" dirty="0"/>
              <a:t>”</a:t>
            </a:r>
            <a:endParaRPr lang="ru-UA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4D2085-BFD1-4AD5-89D0-49ED944F9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53" y="3860875"/>
            <a:ext cx="1559859" cy="28447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5D8017-AD4D-49CA-A3A5-61E5EF3B5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017" y="4177555"/>
            <a:ext cx="2998527" cy="24293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A5CB57-BF9A-41D8-97C2-5565CB09E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78" y="4213412"/>
            <a:ext cx="2932603" cy="24921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C542A0-F236-4B51-B850-56894A47E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63" y="909917"/>
            <a:ext cx="4030218" cy="28418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63A857-9994-4547-A629-76BE340E6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5" y="3860875"/>
            <a:ext cx="1477374" cy="28447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4B3634-ADAD-42F5-88F9-8DE581DE8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0" y="1113184"/>
            <a:ext cx="5115089" cy="23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8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D071C-8D3D-459E-A8ED-2604157E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4676"/>
            <a:ext cx="8596668" cy="808665"/>
          </a:xfrm>
        </p:spPr>
        <p:txBody>
          <a:bodyPr/>
          <a:lstStyle/>
          <a:p>
            <a:pPr algn="ctr"/>
            <a:r>
              <a:rPr lang="uk-UA" b="1" dirty="0"/>
              <a:t>Особисті дані</a:t>
            </a:r>
            <a:endParaRPr lang="ru-UA" b="1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08D975BF-44F6-4529-A8FE-9BC3F8CB4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0565"/>
            <a:ext cx="4760259" cy="4903694"/>
          </a:xfrm>
        </p:spPr>
        <p:txBody>
          <a:bodyPr>
            <a:normAutofit lnSpcReduction="10000"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Дата народження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 26 грудня 1980 року.</a:t>
            </a:r>
          </a:p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Освіта: Закінчила Харківську державну академію культури, і отримала повну вищу освіту за спеціальністю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Музичне мистецтво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 та здобула кваліфікацію артист хору, викладач, керівник вокального ансамблю. </a:t>
            </a:r>
          </a:p>
          <a:p>
            <a:r>
              <a:rPr lang="uk-UA" b="1" dirty="0"/>
              <a:t>Загальний педагогічний стаж: 2 роки.</a:t>
            </a:r>
          </a:p>
          <a:p>
            <a:r>
              <a:rPr lang="uk-UA" b="1" dirty="0"/>
              <a:t>Попередня атестація: Атестуюся вперше.</a:t>
            </a:r>
          </a:p>
          <a:p>
            <a:r>
              <a:rPr lang="uk-UA" b="1" dirty="0"/>
              <a:t>У Броварському ліцеї  №5 ім. Василя Стуса працюю з 01.10.24 року, на посаді асистента вчителя та вчителя мистецтва з 01.09.25</a:t>
            </a:r>
          </a:p>
          <a:p>
            <a:endParaRPr lang="ru-UA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8C3E00-E361-4D37-8BD8-7F371E048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66" y="1333901"/>
            <a:ext cx="2800563" cy="51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6A78B-B3E4-4DDF-9466-1240075F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51489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Фестиваль казок та Таємний Санта</a:t>
            </a:r>
            <a:endParaRPr lang="ru-UA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DD9315-93D0-4073-A029-99F6A4FCD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" y="978378"/>
            <a:ext cx="3834737" cy="28760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B5B2CA-B95D-44D4-AB2C-D981AA450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46" y="1039509"/>
            <a:ext cx="3445185" cy="26307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BEF85E-8B84-41A0-AB77-A0F8F2876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49" y="4074247"/>
            <a:ext cx="4628577" cy="2514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FE3EDB-E40A-4560-B259-5BA22410C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9" y="1039509"/>
            <a:ext cx="2715061" cy="48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51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CC58B-4987-4DFA-8353-C2881030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1013"/>
            <a:ext cx="2908897" cy="4010176"/>
          </a:xfrm>
        </p:spPr>
        <p:txBody>
          <a:bodyPr>
            <a:noAutofit/>
          </a:bodyPr>
          <a:lstStyle/>
          <a:p>
            <a:r>
              <a:rPr lang="uk-UA" sz="2000" b="1" dirty="0"/>
              <a:t>Свято Коляди</a:t>
            </a:r>
            <a:br>
              <a:rPr lang="uk-UA" sz="2000" b="1" dirty="0"/>
            </a:br>
            <a:r>
              <a:rPr lang="ru-RU" sz="2000" dirty="0" err="1">
                <a:solidFill>
                  <a:schemeClr val="tx1"/>
                </a:solidFill>
              </a:rPr>
              <a:t>Під</a:t>
            </a:r>
            <a:r>
              <a:rPr lang="ru-RU" sz="2000" dirty="0">
                <a:solidFill>
                  <a:schemeClr val="tx1"/>
                </a:solidFill>
              </a:rPr>
              <a:t> час свята </a:t>
            </a:r>
            <a:r>
              <a:rPr lang="ru-RU" sz="2000" dirty="0" err="1">
                <a:solidFill>
                  <a:schemeClr val="tx1"/>
                </a:solidFill>
              </a:rPr>
              <a:t>Коляди</a:t>
            </a:r>
            <a:r>
              <a:rPr lang="ru-RU" sz="2000" dirty="0">
                <a:solidFill>
                  <a:schemeClr val="tx1"/>
                </a:solidFill>
              </a:rPr>
              <a:t>, яке </a:t>
            </a:r>
            <a:r>
              <a:rPr lang="ru-RU" sz="2000" dirty="0" err="1">
                <a:solidFill>
                  <a:schemeClr val="tx1"/>
                </a:solidFill>
              </a:rPr>
              <a:t>було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організовано</a:t>
            </a:r>
            <a:r>
              <a:rPr lang="ru-RU" sz="2000" dirty="0">
                <a:solidFill>
                  <a:schemeClr val="tx1"/>
                </a:solidFill>
              </a:rPr>
              <a:t> в </a:t>
            </a:r>
            <a:r>
              <a:rPr lang="ru-RU" sz="2000" dirty="0" err="1">
                <a:solidFill>
                  <a:schemeClr val="tx1"/>
                </a:solidFill>
              </a:rPr>
              <a:t>закладі,широко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використовувалися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українські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народні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традиції</a:t>
            </a:r>
            <a:r>
              <a:rPr lang="ru-RU" sz="2000" dirty="0">
                <a:solidFill>
                  <a:schemeClr val="tx1"/>
                </a:solidFill>
              </a:rPr>
              <a:t>. Свято </a:t>
            </a:r>
            <a:r>
              <a:rPr lang="ru-RU" sz="2000" dirty="0" err="1">
                <a:solidFill>
                  <a:schemeClr val="tx1"/>
                </a:solidFill>
              </a:rPr>
              <a:t>сприяло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збереженню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українських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звичаїв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формуванню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поваги</a:t>
            </a:r>
            <a:r>
              <a:rPr lang="ru-RU" sz="2000" dirty="0">
                <a:solidFill>
                  <a:schemeClr val="tx1"/>
                </a:solidFill>
              </a:rPr>
              <a:t> до </a:t>
            </a:r>
            <a:r>
              <a:rPr lang="ru-RU" sz="2000" dirty="0" err="1">
                <a:solidFill>
                  <a:schemeClr val="tx1"/>
                </a:solidFill>
              </a:rPr>
              <a:t>народної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культури</a:t>
            </a:r>
            <a:r>
              <a:rPr lang="ru-RU" sz="2000" dirty="0">
                <a:solidFill>
                  <a:schemeClr val="tx1"/>
                </a:solidFill>
              </a:rPr>
              <a:t> й </a:t>
            </a:r>
            <a:r>
              <a:rPr lang="ru-RU" sz="2000" dirty="0" err="1">
                <a:solidFill>
                  <a:schemeClr val="tx1"/>
                </a:solidFill>
              </a:rPr>
              <a:t>духовних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цінностей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endParaRPr lang="ru-UA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D3A2F1-E848-4218-8843-76EB41B69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261189"/>
            <a:ext cx="3006741" cy="2255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36896D-CBBE-43E0-8393-ED26FA18E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33" y="954157"/>
            <a:ext cx="5770807" cy="26915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FB2CD5-26C7-4751-8D08-4C229B46B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36" y="4174248"/>
            <a:ext cx="2885404" cy="21640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B70501-CC72-47E3-9480-930E9C802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91" y="4261189"/>
            <a:ext cx="1765329" cy="22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66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507AA-D1DA-428F-815C-494B8F81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/>
              <a:t>ДЯКУЮ ЗА УВАГУ!</a:t>
            </a:r>
            <a:endParaRPr lang="ru-UA" sz="6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08EE70-CD1B-4BD2-A351-F76169B3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29" y="2145553"/>
            <a:ext cx="7747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385ED-B041-4A82-86B8-8E66AE71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Мо</a:t>
            </a:r>
            <a:r>
              <a:rPr lang="uk-UA" dirty="0"/>
              <a:t>ї дипломи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786509-4FC4-41E6-9D9E-9D1AF8B2C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34" y="1344442"/>
            <a:ext cx="3267719" cy="23124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94F762-8AF0-47CA-9B60-8CE074FB0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68" y="1304197"/>
            <a:ext cx="3357366" cy="23758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DACDC0-1D63-4949-9A1E-7103B8493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94" y="3934539"/>
            <a:ext cx="3893284" cy="27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9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BC840D-4D22-416E-830E-7B7DFB69E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5" y="455091"/>
            <a:ext cx="2542664" cy="1789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2036E6-9293-4695-AFD4-E20C54041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01" y="322873"/>
            <a:ext cx="3106008" cy="21637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283AD2-574E-4489-A4D6-5F0F14C2E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0" y="536713"/>
            <a:ext cx="1935305" cy="2198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2BD8BA-E9DF-444F-973E-690F6C26B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6" y="3429000"/>
            <a:ext cx="2930233" cy="26898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31ECD9-8F88-4607-B087-6C3422E92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30" y="3149483"/>
            <a:ext cx="4425769" cy="32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7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C827F-28A8-4056-B186-762073130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5435"/>
          </a:xfrm>
        </p:spPr>
        <p:txBody>
          <a:bodyPr/>
          <a:lstStyle/>
          <a:p>
            <a:pPr algn="ctr"/>
            <a:r>
              <a:rPr lang="uk-UA" b="1" dirty="0"/>
              <a:t>Моє педагогічне кредо:</a:t>
            </a:r>
            <a:endParaRPr lang="ru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BEE799-846E-4C69-B0DB-85050FADF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9529"/>
            <a:ext cx="8596668" cy="15329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Любов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повага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дитини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. 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вірю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кожен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учень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талановитий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по-своєму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. Не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порівнюю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дітей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між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собою, 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допомагаю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кожному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відкрити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власний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творчий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потенціал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5255FF-E278-4B66-957D-75111B53C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4" y="2847911"/>
            <a:ext cx="8358808" cy="401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7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76A9A-AB82-4AA4-AF73-DDA35EDD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4447"/>
            <a:ext cx="8596668" cy="824753"/>
          </a:xfrm>
        </p:spPr>
        <p:txBody>
          <a:bodyPr/>
          <a:lstStyle/>
          <a:p>
            <a:pPr algn="ctr"/>
            <a:r>
              <a:rPr lang="uk-UA" b="1" dirty="0"/>
              <a:t>Моє життєве кредо:</a:t>
            </a:r>
            <a:endParaRPr lang="ru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E0B42-4AAB-42F5-AB8E-A4D6A266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864" y="1111623"/>
            <a:ext cx="8596668" cy="48849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Жити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чесно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любити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щиро,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ніколи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не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втрачати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надії,тримати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серце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відкритим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знаходити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світло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там, де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його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майже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немає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ru-UA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F6BA6-5DB5-48D1-9820-502BC6A1F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71" y="2572872"/>
            <a:ext cx="3882895" cy="42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38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7D226-D088-4294-84FF-8B7A06D12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8662"/>
            <a:ext cx="8596668" cy="715616"/>
          </a:xfrm>
        </p:spPr>
        <p:txBody>
          <a:bodyPr/>
          <a:lstStyle/>
          <a:p>
            <a:pPr algn="ctr"/>
            <a:r>
              <a:rPr lang="ru-RU" dirty="0" err="1"/>
              <a:t>Робта</a:t>
            </a:r>
            <a:r>
              <a:rPr lang="ru-RU" dirty="0"/>
              <a:t> </a:t>
            </a:r>
            <a:r>
              <a:rPr lang="ru-RU" dirty="0" err="1"/>
              <a:t>асистента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376F7-B81E-4C07-A37B-1FD426B25D36}"/>
              </a:ext>
            </a:extLst>
          </p:cNvPr>
          <p:cNvSpPr txBox="1"/>
          <p:nvPr/>
        </p:nvSpPr>
        <p:spPr>
          <a:xfrm>
            <a:off x="775252" y="864995"/>
            <a:ext cx="59833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2000" dirty="0"/>
              <a:t>Я, як </a:t>
            </a:r>
            <a:r>
              <a:rPr lang="ru-UA" sz="2000" dirty="0" err="1"/>
              <a:t>асистент</a:t>
            </a:r>
            <a:r>
              <a:rPr lang="ru-UA" sz="2000" dirty="0"/>
              <a:t> </a:t>
            </a:r>
            <a:r>
              <a:rPr lang="ru-UA" sz="2000" dirty="0" err="1"/>
              <a:t>вчителя</a:t>
            </a:r>
            <a:r>
              <a:rPr lang="ru-UA" sz="2000" dirty="0"/>
              <a:t>, є </a:t>
            </a:r>
            <a:r>
              <a:rPr lang="ru-UA" sz="2000" dirty="0" err="1"/>
              <a:t>учасником</a:t>
            </a:r>
            <a:r>
              <a:rPr lang="ru-UA" sz="2000" dirty="0"/>
              <a:t> </a:t>
            </a:r>
            <a:r>
              <a:rPr lang="ru-UA" sz="2000" dirty="0" err="1"/>
              <a:t>освітнього</a:t>
            </a:r>
            <a:r>
              <a:rPr lang="ru-UA" sz="2000" dirty="0"/>
              <a:t> </a:t>
            </a:r>
            <a:r>
              <a:rPr lang="ru-UA" sz="2000" dirty="0" err="1"/>
              <a:t>процесу</a:t>
            </a:r>
            <a:r>
              <a:rPr lang="ru-UA" sz="2000" dirty="0"/>
              <a:t> та </a:t>
            </a:r>
            <a:r>
              <a:rPr lang="ru-UA" sz="2000" dirty="0" err="1"/>
              <a:t>працюю</a:t>
            </a:r>
            <a:r>
              <a:rPr lang="ru-UA" sz="2000" dirty="0"/>
              <a:t> в </a:t>
            </a:r>
            <a:r>
              <a:rPr lang="ru-UA" sz="2000" dirty="0" err="1"/>
              <a:t>команді</a:t>
            </a:r>
            <a:r>
              <a:rPr lang="ru-UA" sz="2000" dirty="0"/>
              <a:t> з </a:t>
            </a:r>
            <a:r>
              <a:rPr lang="ru-UA" sz="2000" dirty="0" err="1"/>
              <a:t>вчителем</a:t>
            </a:r>
            <a:r>
              <a:rPr lang="ru-UA" sz="2000" dirty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69F6F-2BF6-4F50-9148-19D209625440}"/>
              </a:ext>
            </a:extLst>
          </p:cNvPr>
          <p:cNvSpPr txBox="1"/>
          <p:nvPr/>
        </p:nvSpPr>
        <p:spPr>
          <a:xfrm>
            <a:off x="707151" y="1740718"/>
            <a:ext cx="80591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2000" b="1" dirty="0" err="1"/>
              <a:t>Мої</a:t>
            </a:r>
            <a:r>
              <a:rPr lang="ru-UA" sz="2000" b="1" dirty="0"/>
              <a:t> </a:t>
            </a:r>
            <a:r>
              <a:rPr lang="ru-UA" sz="2000" b="1" dirty="0" err="1"/>
              <a:t>обов'язки</a:t>
            </a:r>
            <a:r>
              <a:rPr lang="ru-UA" sz="2000" b="1" dirty="0"/>
              <a:t> як </a:t>
            </a:r>
            <a:r>
              <a:rPr lang="ru-UA" sz="2000" b="1" dirty="0" err="1"/>
              <a:t>асистента</a:t>
            </a:r>
            <a:r>
              <a:rPr lang="ru-UA" sz="2000" b="1" dirty="0"/>
              <a:t>. </a:t>
            </a:r>
          </a:p>
          <a:p>
            <a:endParaRPr lang="ru-UA" sz="2000" b="1" dirty="0"/>
          </a:p>
          <a:p>
            <a:r>
              <a:rPr lang="ru-RU" sz="2000" dirty="0"/>
              <a:t>- </a:t>
            </a:r>
            <a:r>
              <a:rPr lang="ru-UA" sz="2000" dirty="0" err="1"/>
              <a:t>допомагаю</a:t>
            </a:r>
            <a:r>
              <a:rPr lang="ru-UA" sz="2000" dirty="0"/>
              <a:t> в </a:t>
            </a:r>
            <a:r>
              <a:rPr lang="ru-UA" sz="2000" dirty="0" err="1"/>
              <a:t>організації</a:t>
            </a:r>
            <a:r>
              <a:rPr lang="ru-UA" sz="2000" dirty="0"/>
              <a:t> </a:t>
            </a:r>
            <a:r>
              <a:rPr lang="ru-UA" sz="2000" dirty="0" err="1"/>
              <a:t>роботи</a:t>
            </a:r>
            <a:r>
              <a:rPr lang="ru-UA" sz="2000" dirty="0"/>
              <a:t> </a:t>
            </a:r>
            <a:r>
              <a:rPr lang="ru-UA" sz="2000" dirty="0" err="1"/>
              <a:t>класу</a:t>
            </a:r>
            <a:r>
              <a:rPr lang="ru-UA" sz="2000" dirty="0"/>
              <a:t> на </a:t>
            </a:r>
            <a:r>
              <a:rPr lang="ru-UA" sz="2000" dirty="0" err="1"/>
              <a:t>уроці</a:t>
            </a:r>
            <a:r>
              <a:rPr lang="ru-UA" sz="2000" dirty="0"/>
              <a:t>;</a:t>
            </a:r>
          </a:p>
          <a:p>
            <a:endParaRPr lang="ru-RU" sz="2000" dirty="0"/>
          </a:p>
          <a:p>
            <a:r>
              <a:rPr lang="ru-RU" sz="2000" dirty="0"/>
              <a:t>- </a:t>
            </a:r>
            <a:r>
              <a:rPr lang="ru-UA" sz="2000" dirty="0" err="1"/>
              <a:t>адаптую</a:t>
            </a:r>
            <a:r>
              <a:rPr lang="ru-UA" sz="2000" dirty="0"/>
              <a:t> та </a:t>
            </a:r>
            <a:r>
              <a:rPr lang="ru-UA" sz="2000" dirty="0" err="1"/>
              <a:t>модифікую</a:t>
            </a:r>
            <a:r>
              <a:rPr lang="ru-UA" sz="2000" dirty="0"/>
              <a:t> </a:t>
            </a:r>
            <a:r>
              <a:rPr lang="ru-UA" sz="2000" dirty="0" err="1"/>
              <a:t>навчальні</a:t>
            </a:r>
            <a:r>
              <a:rPr lang="ru-UA" sz="2000" dirty="0"/>
              <a:t> </a:t>
            </a:r>
            <a:r>
              <a:rPr lang="ru-UA" sz="2000" dirty="0" err="1"/>
              <a:t>матеріали</a:t>
            </a:r>
            <a:r>
              <a:rPr lang="ru-UA" sz="2000" dirty="0"/>
              <a:t> </a:t>
            </a:r>
            <a:r>
              <a:rPr lang="ru-UA" sz="2000" dirty="0" err="1"/>
              <a:t>відповідно</a:t>
            </a:r>
            <a:r>
              <a:rPr lang="ru-UA" sz="2000" dirty="0"/>
              <a:t> до </a:t>
            </a:r>
            <a:r>
              <a:rPr lang="ru-UA" sz="2000" dirty="0" err="1"/>
              <a:t>можливостей</a:t>
            </a:r>
            <a:r>
              <a:rPr lang="ru-UA" sz="2000" dirty="0"/>
              <a:t> і потреб </a:t>
            </a:r>
            <a:r>
              <a:rPr lang="ru-UA" sz="2000" dirty="0" err="1"/>
              <a:t>учнів</a:t>
            </a:r>
            <a:r>
              <a:rPr lang="ru-UA" sz="2000" dirty="0"/>
              <a:t> з ООП;</a:t>
            </a:r>
          </a:p>
          <a:p>
            <a:endParaRPr lang="ru-UA" sz="2000" dirty="0"/>
          </a:p>
          <a:p>
            <a:r>
              <a:rPr lang="ru-RU" sz="2000" dirty="0"/>
              <a:t>- </a:t>
            </a:r>
            <a:r>
              <a:rPr lang="ru-UA" sz="2000" dirty="0" err="1"/>
              <a:t>готую</a:t>
            </a:r>
            <a:r>
              <a:rPr lang="ru-UA" sz="2000" dirty="0"/>
              <a:t> </a:t>
            </a:r>
            <a:r>
              <a:rPr lang="ru-UA" sz="2000" dirty="0" err="1"/>
              <a:t>наочні</a:t>
            </a:r>
            <a:r>
              <a:rPr lang="ru-UA" sz="2000" dirty="0"/>
              <a:t> </a:t>
            </a:r>
            <a:r>
              <a:rPr lang="ru-UA" sz="2000" dirty="0" err="1"/>
              <a:t>матеріали</a:t>
            </a:r>
            <a:r>
              <a:rPr lang="ru-UA" sz="2000" dirty="0"/>
              <a:t>, </a:t>
            </a:r>
            <a:r>
              <a:rPr lang="ru-UA" sz="2000" dirty="0" err="1"/>
              <a:t>дидактичні</a:t>
            </a:r>
            <a:r>
              <a:rPr lang="ru-UA" sz="2000" dirty="0"/>
              <a:t> </a:t>
            </a:r>
            <a:r>
              <a:rPr lang="ru-UA" sz="2000" dirty="0" err="1"/>
              <a:t>ігри</a:t>
            </a:r>
            <a:r>
              <a:rPr lang="ru-UA" sz="2000" dirty="0"/>
              <a:t> та </a:t>
            </a:r>
            <a:r>
              <a:rPr lang="ru-UA" sz="2000" dirty="0" err="1"/>
              <a:t>індивідуальні</a:t>
            </a:r>
            <a:r>
              <a:rPr lang="ru-UA" sz="2000" dirty="0"/>
              <a:t> </a:t>
            </a:r>
            <a:r>
              <a:rPr lang="ru-UA" sz="2000" dirty="0" err="1"/>
              <a:t>завдання</a:t>
            </a:r>
            <a:r>
              <a:rPr lang="ru-UA" sz="2000" dirty="0"/>
              <a:t>;</a:t>
            </a:r>
          </a:p>
          <a:p>
            <a:endParaRPr lang="ru-RU" sz="2000" dirty="0"/>
          </a:p>
          <a:p>
            <a:r>
              <a:rPr lang="ru-RU" sz="2000" dirty="0"/>
              <a:t>- </a:t>
            </a:r>
            <a:r>
              <a:rPr lang="ru-UA" sz="2000" dirty="0" err="1"/>
              <a:t>підтримую</a:t>
            </a:r>
            <a:r>
              <a:rPr lang="ru-UA" sz="2000" dirty="0"/>
              <a:t> </a:t>
            </a:r>
            <a:r>
              <a:rPr lang="ru-UA" sz="2000" dirty="0" err="1"/>
              <a:t>робочу</a:t>
            </a:r>
            <a:r>
              <a:rPr lang="ru-UA" sz="2000" dirty="0"/>
              <a:t> атмосферу та </a:t>
            </a:r>
            <a:r>
              <a:rPr lang="ru-UA" sz="2000" dirty="0" err="1"/>
              <a:t>сприяю</a:t>
            </a:r>
            <a:r>
              <a:rPr lang="ru-UA" sz="2000" dirty="0"/>
              <a:t> </a:t>
            </a:r>
            <a:r>
              <a:rPr lang="ru-UA" sz="2000" dirty="0" err="1"/>
              <a:t>дотриманню</a:t>
            </a:r>
            <a:r>
              <a:rPr lang="ru-UA" sz="2000" dirty="0"/>
              <a:t> правил </a:t>
            </a:r>
            <a:r>
              <a:rPr lang="ru-UA" sz="2000" dirty="0" err="1"/>
              <a:t>поведінки</a:t>
            </a:r>
            <a:r>
              <a:rPr lang="ru-UA" sz="2000" dirty="0"/>
              <a:t> в </a:t>
            </a:r>
            <a:r>
              <a:rPr lang="ru-UA" sz="2000" dirty="0" err="1"/>
              <a:t>класі</a:t>
            </a:r>
            <a:r>
              <a:rPr lang="ru-UA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66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201480-38D5-419F-9998-282CF7B3459A}"/>
              </a:ext>
            </a:extLst>
          </p:cNvPr>
          <p:cNvSpPr txBox="1"/>
          <p:nvPr/>
        </p:nvSpPr>
        <p:spPr>
          <a:xfrm>
            <a:off x="546652" y="427383"/>
            <a:ext cx="8925339" cy="3477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UA" sz="2000" b="1" dirty="0"/>
              <a:t>У </a:t>
            </a:r>
            <a:r>
              <a:rPr lang="ru-UA" sz="2000" b="1" dirty="0" err="1"/>
              <a:t>роботі</a:t>
            </a:r>
            <a:r>
              <a:rPr lang="ru-UA" sz="2000" b="1" dirty="0"/>
              <a:t> з </a:t>
            </a:r>
            <a:r>
              <a:rPr lang="ru-UA" sz="2000" b="1" dirty="0" err="1"/>
              <a:t>учнями</a:t>
            </a:r>
            <a:r>
              <a:rPr lang="ru-UA" sz="2000" b="1" dirty="0"/>
              <a:t> з ООП:</a:t>
            </a:r>
          </a:p>
          <a:p>
            <a:r>
              <a:rPr lang="ru-RU" sz="2000" dirty="0"/>
              <a:t> </a:t>
            </a:r>
          </a:p>
          <a:p>
            <a:r>
              <a:rPr lang="ru-RU" sz="2000" dirty="0"/>
              <a:t>- </a:t>
            </a:r>
            <a:r>
              <a:rPr lang="ru-UA" sz="2000" dirty="0"/>
              <a:t>надаю </a:t>
            </a:r>
            <a:r>
              <a:rPr lang="ru-UA" sz="2000" dirty="0" err="1"/>
              <a:t>індивідуальну</a:t>
            </a:r>
            <a:r>
              <a:rPr lang="ru-UA" sz="2000" dirty="0"/>
              <a:t> </a:t>
            </a:r>
            <a:r>
              <a:rPr lang="ru-UA" sz="2000" dirty="0" err="1"/>
              <a:t>підтримку</a:t>
            </a:r>
            <a:r>
              <a:rPr lang="ru-UA" sz="2000" dirty="0"/>
              <a:t> </a:t>
            </a:r>
            <a:r>
              <a:rPr lang="ru-UA" sz="2000" dirty="0" err="1"/>
              <a:t>під</a:t>
            </a:r>
            <a:r>
              <a:rPr lang="ru-UA" sz="2000" dirty="0"/>
              <a:t> час </a:t>
            </a:r>
            <a:r>
              <a:rPr lang="ru-UA" sz="2000" dirty="0" err="1"/>
              <a:t>уроків</a:t>
            </a:r>
            <a:r>
              <a:rPr lang="ru-UA" sz="2000" dirty="0"/>
              <a:t>;</a:t>
            </a:r>
          </a:p>
          <a:p>
            <a:endParaRPr lang="ru-UA" sz="2000" dirty="0"/>
          </a:p>
          <a:p>
            <a:r>
              <a:rPr lang="ru-RU" sz="2000" dirty="0"/>
              <a:t>- </a:t>
            </a:r>
            <a:r>
              <a:rPr lang="ru-UA" sz="2000" dirty="0" err="1"/>
              <a:t>допомагаю</a:t>
            </a:r>
            <a:r>
              <a:rPr lang="ru-UA" sz="2000" dirty="0"/>
              <a:t> </a:t>
            </a:r>
            <a:r>
              <a:rPr lang="ru-UA" sz="2000" dirty="0" err="1"/>
              <a:t>дитині</a:t>
            </a:r>
            <a:r>
              <a:rPr lang="ru-UA" sz="2000" dirty="0"/>
              <a:t> </a:t>
            </a:r>
            <a:r>
              <a:rPr lang="ru-UA" sz="2000" dirty="0" err="1"/>
              <a:t>виконувати</a:t>
            </a:r>
            <a:r>
              <a:rPr lang="ru-UA" sz="2000" dirty="0"/>
              <a:t> </a:t>
            </a:r>
            <a:r>
              <a:rPr lang="ru-UA" sz="2000" dirty="0" err="1"/>
              <a:t>навчальні</a:t>
            </a:r>
            <a:r>
              <a:rPr lang="ru-UA" sz="2000" dirty="0"/>
              <a:t> </a:t>
            </a:r>
            <a:r>
              <a:rPr lang="ru-UA" sz="2000" dirty="0" err="1"/>
              <a:t>завдання</a:t>
            </a:r>
            <a:r>
              <a:rPr lang="ru-UA" sz="2000" dirty="0"/>
              <a:t>;</a:t>
            </a:r>
          </a:p>
          <a:p>
            <a:endParaRPr lang="ru-UA" sz="2000" dirty="0"/>
          </a:p>
          <a:p>
            <a:r>
              <a:rPr lang="ru-RU" sz="2000" dirty="0"/>
              <a:t>- </a:t>
            </a:r>
            <a:r>
              <a:rPr lang="ru-UA" sz="2000" dirty="0" err="1"/>
              <a:t>сприяю</a:t>
            </a:r>
            <a:r>
              <a:rPr lang="ru-UA" sz="2000" dirty="0"/>
              <a:t> </a:t>
            </a:r>
            <a:r>
              <a:rPr lang="ru-UA" sz="2000" dirty="0" err="1"/>
              <a:t>розвитку</a:t>
            </a:r>
            <a:r>
              <a:rPr lang="ru-UA" sz="2000" dirty="0"/>
              <a:t>  </a:t>
            </a:r>
            <a:r>
              <a:rPr lang="ru-UA" sz="2000" dirty="0" err="1"/>
              <a:t>самостійності</a:t>
            </a:r>
            <a:r>
              <a:rPr lang="ru-UA" sz="2000" dirty="0"/>
              <a:t> у </a:t>
            </a:r>
            <a:r>
              <a:rPr lang="ru-UA" sz="2000" dirty="0" err="1"/>
              <a:t>виконанні</a:t>
            </a:r>
            <a:r>
              <a:rPr lang="ru-UA" sz="2000" dirty="0"/>
              <a:t> </a:t>
            </a:r>
            <a:r>
              <a:rPr lang="ru-UA" sz="2000" dirty="0" err="1"/>
              <a:t>завдань</a:t>
            </a:r>
            <a:r>
              <a:rPr lang="ru-UA" sz="2000" dirty="0"/>
              <a:t>;</a:t>
            </a:r>
          </a:p>
          <a:p>
            <a:endParaRPr lang="ru-UA" sz="2000" dirty="0"/>
          </a:p>
          <a:p>
            <a:r>
              <a:rPr lang="ru-RU" sz="2000" dirty="0"/>
              <a:t> - </a:t>
            </a:r>
            <a:r>
              <a:rPr lang="ru-UA" sz="2000" dirty="0" err="1"/>
              <a:t>допомагаю</a:t>
            </a:r>
            <a:r>
              <a:rPr lang="ru-UA" sz="2000" dirty="0"/>
              <a:t> в </a:t>
            </a:r>
            <a:r>
              <a:rPr lang="ru-UA" sz="2000" dirty="0" err="1"/>
              <a:t>соціалізації</a:t>
            </a:r>
            <a:r>
              <a:rPr lang="ru-UA" sz="2000" dirty="0"/>
              <a:t>, </a:t>
            </a:r>
            <a:r>
              <a:rPr lang="ru-UA" sz="2000" dirty="0" err="1"/>
              <a:t>налагодженні</a:t>
            </a:r>
            <a:r>
              <a:rPr lang="ru-UA" sz="2000" dirty="0"/>
              <a:t> </a:t>
            </a:r>
            <a:r>
              <a:rPr lang="ru-UA" sz="2000" dirty="0" err="1"/>
              <a:t>взаємодії</a:t>
            </a:r>
            <a:r>
              <a:rPr lang="ru-UA" sz="2000" dirty="0"/>
              <a:t> з </a:t>
            </a:r>
            <a:r>
              <a:rPr lang="ru-UA" sz="2000" dirty="0" err="1"/>
              <a:t>однолітками</a:t>
            </a:r>
            <a:r>
              <a:rPr lang="ru-UA" sz="2000" dirty="0"/>
              <a:t>;</a:t>
            </a:r>
          </a:p>
          <a:p>
            <a:endParaRPr lang="ru-UA" sz="2000" dirty="0"/>
          </a:p>
          <a:p>
            <a:r>
              <a:rPr lang="ru-RU" sz="2000" dirty="0"/>
              <a:t> - </a:t>
            </a:r>
            <a:r>
              <a:rPr lang="ru-UA" sz="2000" dirty="0" err="1"/>
              <a:t>підтримую</a:t>
            </a:r>
            <a:r>
              <a:rPr lang="ru-UA" sz="2000" dirty="0"/>
              <a:t> </a:t>
            </a:r>
            <a:r>
              <a:rPr lang="ru-UA" sz="2000" dirty="0" err="1"/>
              <a:t>емоційний</a:t>
            </a:r>
            <a:r>
              <a:rPr lang="ru-UA" sz="2000" dirty="0"/>
              <a:t> стан </a:t>
            </a:r>
            <a:r>
              <a:rPr lang="ru-UA" sz="2000" dirty="0" err="1"/>
              <a:t>дитини</a:t>
            </a:r>
            <a:r>
              <a:rPr lang="ru-RU" sz="2000" dirty="0"/>
              <a:t>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635047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4A23B-B56D-42CD-A62E-A12DAB26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7907"/>
            <a:ext cx="8397092" cy="11135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Підготовка</a:t>
            </a:r>
            <a:r>
              <a:rPr lang="ru-RU" b="1" dirty="0"/>
              <a:t> та </a:t>
            </a:r>
            <a:r>
              <a:rPr lang="ru-RU" b="1" dirty="0" err="1"/>
              <a:t>проведення</a:t>
            </a:r>
            <a:r>
              <a:rPr lang="ru-RU" b="1" dirty="0"/>
              <a:t> </a:t>
            </a:r>
            <a:r>
              <a:rPr lang="ru-RU" b="1" dirty="0" err="1"/>
              <a:t>позакласних</a:t>
            </a:r>
            <a:r>
              <a:rPr lang="ru-RU" b="1" dirty="0"/>
              <a:t> </a:t>
            </a:r>
            <a:r>
              <a:rPr lang="ru-RU" b="1" dirty="0" err="1"/>
              <a:t>творчих</a:t>
            </a:r>
            <a:r>
              <a:rPr lang="ru-RU" b="1" dirty="0"/>
              <a:t> </a:t>
            </a:r>
            <a:r>
              <a:rPr lang="ru-RU" b="1" dirty="0" err="1"/>
              <a:t>заходів</a:t>
            </a:r>
            <a:endParaRPr lang="ru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8EA44-AC04-4D1B-8164-B6DCE53ED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1479"/>
            <a:ext cx="8596668" cy="5332952"/>
          </a:xfrm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chemeClr val="accent2"/>
                </a:solidFill>
              </a:rPr>
              <a:t>Андріївські</a:t>
            </a:r>
            <a:r>
              <a:rPr lang="ru-RU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 err="1">
                <a:solidFill>
                  <a:schemeClr val="accent2"/>
                </a:solidFill>
              </a:rPr>
              <a:t>вечорниці</a:t>
            </a:r>
            <a:r>
              <a:rPr lang="ru-RU" sz="2000" b="1" dirty="0">
                <a:solidFill>
                  <a:schemeClr val="accent2"/>
                </a:solidFill>
              </a:rPr>
              <a:t> 4-В </a:t>
            </a:r>
            <a:r>
              <a:rPr lang="ru-RU" sz="2000" b="1" dirty="0" err="1">
                <a:solidFill>
                  <a:schemeClr val="accent2"/>
                </a:solidFill>
              </a:rPr>
              <a:t>клас</a:t>
            </a:r>
            <a:endParaRPr lang="ru-UA" sz="2000" b="1" dirty="0">
              <a:solidFill>
                <a:schemeClr val="accent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0989A-E3EC-4045-A289-698DB08E6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02" y="2052916"/>
            <a:ext cx="3954085" cy="44473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B55B13-CBD8-43C9-A47E-C8CED744A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55" y="2052916"/>
            <a:ext cx="2999239" cy="45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12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809</TotalTime>
  <Words>563</Words>
  <Application>Microsoft Office PowerPoint</Application>
  <PresentationFormat>Широкоэкранный</PresentationFormat>
  <Paragraphs>74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Trebuchet MS</vt:lpstr>
      <vt:lpstr>Wingdings 3</vt:lpstr>
      <vt:lpstr>Аспект</vt:lpstr>
      <vt:lpstr>ПОРТФОЛІО</vt:lpstr>
      <vt:lpstr>Особисті дані</vt:lpstr>
      <vt:lpstr>Мої дипломи</vt:lpstr>
      <vt:lpstr>Презентация PowerPoint</vt:lpstr>
      <vt:lpstr>Моє педагогічне кредо:</vt:lpstr>
      <vt:lpstr>Моє життєве кредо:</vt:lpstr>
      <vt:lpstr>Робта асистента</vt:lpstr>
      <vt:lpstr>Презентация PowerPoint</vt:lpstr>
      <vt:lpstr>Підготовка та проведення позакласних творчих заходів</vt:lpstr>
      <vt:lpstr>Організація свята до Дня матері та заходу Ми маленькі кухарі 4-В клас</vt:lpstr>
      <vt:lpstr>Працюю над проблемою:</vt:lpstr>
      <vt:lpstr>Шляхи реалізації проблеми:</vt:lpstr>
      <vt:lpstr>Шляхи реалізації проблеми:</vt:lpstr>
      <vt:lpstr> Урок образотворчого мистецтва. Творчість Марії Примаченко</vt:lpstr>
      <vt:lpstr>Учні п’ятих класів прикрасили новорічну ялинку іграшками створеними власноруч.</vt:lpstr>
      <vt:lpstr>Презентация PowerPoint</vt:lpstr>
      <vt:lpstr>Презентация PowerPoint</vt:lpstr>
      <vt:lpstr>Свято Миколая 2-Б клас. На святі, присвяченому Дню Святого Миколая, учні 2-Б класу, наповнювали мішок подарунками, позитивними емоціями та добрими побажаннями, щоб Святий Миколай міг подарувати радість усім дітям. Під час свята діти танцювали, слухали цікаву історію, грали в ігри та складали пазли. </vt:lpstr>
      <vt:lpstr>“Велесова ніч або Геловін”</vt:lpstr>
      <vt:lpstr>Фестиваль казок та Таємний Санта</vt:lpstr>
      <vt:lpstr>Свято Коляди Під час свята Коляди, яке було організовано в закладі,широко використовувалися українські народні традиції. Свято сприяло збереженню українських звичаїв, формуванню поваги до народної культури й духовних цінностей.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>titove43</dc:creator>
  <cp:lastModifiedBy>titove43</cp:lastModifiedBy>
  <cp:revision>119</cp:revision>
  <dcterms:created xsi:type="dcterms:W3CDTF">2026-01-06T20:13:35Z</dcterms:created>
  <dcterms:modified xsi:type="dcterms:W3CDTF">2026-01-12T19:43:14Z</dcterms:modified>
</cp:coreProperties>
</file>