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6" r:id="rId11"/>
    <p:sldId id="267" r:id="rId12"/>
    <p:sldId id="268" r:id="rId13"/>
    <p:sldId id="269" r:id="rId14"/>
    <p:sldId id="270" r:id="rId15"/>
    <p:sldId id="271" r:id="rId16"/>
    <p:sldId id="274" r:id="rId17"/>
    <p:sldId id="272" r:id="rId18"/>
    <p:sldId id="273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ова" initials="В" lastIdx="5" clrIdx="0">
    <p:extLst>
      <p:ext uri="{19B8F6BF-5375-455C-9EA6-DF929625EA0E}">
        <p15:presenceInfo xmlns:p15="http://schemas.microsoft.com/office/powerpoint/2012/main" userId="В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D2E2C"/>
    <a:srgbClr val="FFCD54"/>
    <a:srgbClr val="D19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D84DA-8007-4EEC-987A-4AE049118CA1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5350B-B9A6-4AF3-9DD2-C38BFFADF9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22509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F76D6-EB5F-AFA3-42D8-85864B5D6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51418-1D08-C60D-B9E4-742E9683A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E4678-C4CD-30A2-1940-D9011EB03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F8045-E2EC-5C6B-AC3D-A0067B0827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1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FCB73-14F2-0978-2FBC-2361D0AFF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4AB170-4DF3-B28A-1125-ACF770784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F6FBD6-D94F-5145-D483-75ABECCE9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3FE104-1E9B-E91E-6F88-3D181C5E6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D28BB2-9546-FAC4-7130-015ABF696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663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7947C-AD3F-1D92-3672-6B665399C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34417A-AFC1-631A-32D0-8A5CCD767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1F31B8-6227-E604-2B08-BDC24F8A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3ABFC-665D-B527-A45E-BC870ED1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8D19A3-7257-4042-AC00-3B8DC2DE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444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D31568-59C6-B511-451F-90F5AB119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B9387A-A098-0EFF-723B-EB6CF0916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EE8DF-8109-0A87-0DE2-175EABBB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61293-B4EE-80EC-4E66-20808C08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D1FB7B-731D-2772-C261-8D771DC0C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7398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58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10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3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5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7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83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6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17B80-9074-0788-099B-C8851555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244C0F-F3A3-49E9-14B7-927860877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BC12F-9DF6-878D-DED1-DF0497ABF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CF7E9D-5AFC-4882-8116-5F5E6B7FA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93C633-CB19-9261-DCD6-12192389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5277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98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9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EF8ADC-8933-18D6-8228-966A97ED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45F6B3-1656-7888-CC51-7CD44FA82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C4BDA4-790C-6AD1-F987-7B205D3A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F5E10-A876-637D-70C5-87202DF7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B079E0-D213-7017-C096-E364FCF8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268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FF5B3-DE1F-73D7-2A25-A2D5B27A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0FE1EE-412F-4D58-CD53-817DBB4FE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6C0E65-E9EA-1667-647A-46573A4FE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7FE1B-745A-E880-8EDA-320C86107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B6ABD6-86D4-2D9B-C656-F7CEB1F7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5B2385-7DD8-0838-8841-422123D9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451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E9D57-7C0C-DB85-035F-FDA6FA3E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2AB599-C47E-9B3E-6B71-5A83E1F10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C1CB39-1D18-C7E4-D949-D49782F60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612174-E5F7-E44D-3820-A6E294FC3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0C4E90-4B8A-6C3E-634A-848B43471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2E34BB-416F-7BD1-C283-45797492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15A34-67F8-E721-7BA1-AA1D1FAC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7A1E66-84B7-5EBA-8D15-CB33BCB3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4408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44A49-755A-86F6-B270-34E48367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2BE0E9-C962-A3BE-E73A-83976244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F3FA9D-9BC2-F7F1-5F2C-46A37C9A8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EB8C04-160A-8DDF-84F5-F5F2484F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140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29080F-E757-AB03-1ABB-B8C5E363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34746E-51B2-CEA9-9028-C3CDBF311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79DB34-46A1-A408-D15E-ED862C31C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7333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8FBEC-1185-FD07-32D7-9C5298D56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0AC25A-A12A-B23B-C438-1CC5CA40D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5213DA-9E5A-9619-BF4A-E4B7C35E7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BEAEAB-6D44-1D6B-7C98-52E0CEBC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46B686-F9B5-00CA-08A4-984CDFDF0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B9D761-47F1-A7AC-0B4A-0C2C439C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721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5DFA8-89E9-00AA-920C-272CC3AE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41A59A-6E23-59C9-0B96-EF27DCEC3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325143-479F-E6E5-88BC-CC19F0512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251816-D0E9-5A76-FDF5-EB298C5CD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264044-67CC-5C11-838B-55DBD069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C057D9-6FDB-FA66-513E-9FBAE90A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847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alphaModFix amt="1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65E81-361E-0EB6-844E-8C267F60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1AC439-30D4-CBE8-147A-26E715644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35123-900C-C228-3283-58E549C50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8D6E2-DB4C-487A-ACF3-7ED317658867}" type="datetimeFigureOut">
              <a:rPr lang="ru-UA" smtClean="0"/>
              <a:t>07.01.2026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FC4C1-E3A5-3ADA-4EB7-EC09A181F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889290-F39D-BEFA-AA80-5A8C82831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36751-E83E-4332-A81D-40F7282BA6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798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E2063F43-1D49-D547-C12A-891511C0447F}"/>
              </a:ext>
            </a:extLst>
          </p:cNvPr>
          <p:cNvGrpSpPr/>
          <p:nvPr/>
        </p:nvGrpSpPr>
        <p:grpSpPr>
          <a:xfrm>
            <a:off x="-1" y="0"/>
            <a:ext cx="12192001" cy="6961239"/>
            <a:chOff x="-1" y="-51620"/>
            <a:chExt cx="12192001" cy="6961239"/>
          </a:xfrm>
        </p:grpSpPr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5C45F70B-6ABE-7776-1FD3-D80ACC567E8D}"/>
                </a:ext>
              </a:extLst>
            </p:cNvPr>
            <p:cNvSpPr/>
            <p:nvPr/>
          </p:nvSpPr>
          <p:spPr>
            <a:xfrm>
              <a:off x="-1" y="-51620"/>
              <a:ext cx="12192001" cy="6961239"/>
            </a:xfrm>
            <a:prstGeom prst="rect">
              <a:avLst/>
            </a:prstGeom>
            <a:solidFill>
              <a:srgbClr val="FFCD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DEC5FB0B-DF3B-8A82-B2BD-BDBFA169E50E}"/>
                </a:ext>
              </a:extLst>
            </p:cNvPr>
            <p:cNvSpPr/>
            <p:nvPr/>
          </p:nvSpPr>
          <p:spPr>
            <a:xfrm>
              <a:off x="106681" y="96818"/>
              <a:ext cx="5141914" cy="6664363"/>
            </a:xfrm>
            <a:prstGeom prst="rect">
              <a:avLst/>
            </a:prstGeom>
            <a:solidFill>
              <a:srgbClr val="2D2E2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D53D555C-CF45-B5B4-3899-8E86192F47F4}"/>
                </a:ext>
              </a:extLst>
            </p:cNvPr>
            <p:cNvSpPr/>
            <p:nvPr/>
          </p:nvSpPr>
          <p:spPr>
            <a:xfrm>
              <a:off x="5334000" y="96818"/>
              <a:ext cx="6858000" cy="1315422"/>
            </a:xfrm>
            <a:prstGeom prst="rect">
              <a:avLst/>
            </a:prstGeom>
            <a:solidFill>
              <a:srgbClr val="2D2E2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2" name="Text 0"/>
          <p:cNvSpPr/>
          <p:nvPr/>
        </p:nvSpPr>
        <p:spPr>
          <a:xfrm>
            <a:off x="661492" y="802978"/>
            <a:ext cx="4354116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endParaRPr lang="en-US" sz="2958" dirty="0"/>
          </a:p>
        </p:txBody>
      </p:sp>
      <p:sp>
        <p:nvSpPr>
          <p:cNvPr id="4" name="Text 1"/>
          <p:cNvSpPr/>
          <p:nvPr/>
        </p:nvSpPr>
        <p:spPr>
          <a:xfrm>
            <a:off x="5536489" y="2563207"/>
            <a:ext cx="6762193" cy="1282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Шлапак</a:t>
            </a:r>
            <a:r>
              <a:rPr lang="en-US" sz="3708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708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Володимир</a:t>
            </a:r>
            <a:r>
              <a:rPr lang="en-US" sz="3708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708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Дмитрович</a:t>
            </a:r>
            <a:endParaRPr lang="en-US" sz="3708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039922" y="4831830"/>
            <a:ext cx="6336903" cy="42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458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Дата народження: 17 квітня 1975 року</a:t>
            </a:r>
            <a:endParaRPr lang="en-US" sz="1458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039922" y="5252458"/>
            <a:ext cx="6336903" cy="420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458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Освіта: НПУ імені М. П. Драгоманова (1998 р.)</a:t>
            </a:r>
            <a:endParaRPr lang="en-US" sz="1458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039922" y="5673084"/>
            <a:ext cx="6336903" cy="302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458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Кваліфікація: вчитель трудового навчання, методист з технічної прикладної творчості</a:t>
            </a:r>
            <a:endParaRPr lang="en-US" sz="1458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D3698F-AAAC-92C4-B348-9938AB2F06DC}"/>
              </a:ext>
            </a:extLst>
          </p:cNvPr>
          <p:cNvSpPr txBox="1"/>
          <p:nvPr/>
        </p:nvSpPr>
        <p:spPr>
          <a:xfrm>
            <a:off x="5199857" y="96818"/>
            <a:ext cx="63306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altLang="ru-RU" sz="1800" b="1" dirty="0">
                <a:solidFill>
                  <a:srgbClr val="FFCD54"/>
                </a:solidFill>
                <a:latin typeface="Bookman Old Style" panose="02050604050505020204" pitchFamily="18" charset="0"/>
              </a:rPr>
              <a:t>Управління освіти і науки Броварської міської ради Броварського району Київської області</a:t>
            </a:r>
            <a:br>
              <a:rPr lang="uk-UA" altLang="ru-RU" sz="1800" b="1" dirty="0">
                <a:solidFill>
                  <a:srgbClr val="FFCD54"/>
                </a:solidFill>
                <a:latin typeface="Bookman Old Style" panose="02050604050505020204" pitchFamily="18" charset="0"/>
              </a:rPr>
            </a:br>
            <a:r>
              <a:rPr lang="uk-UA" altLang="ru-RU" sz="1800" b="1" dirty="0">
                <a:solidFill>
                  <a:srgbClr val="FFCD54"/>
                </a:solidFill>
                <a:latin typeface="Bookman Old Style" panose="02050604050505020204" pitchFamily="18" charset="0"/>
              </a:rPr>
              <a:t>Броварський ліцей №5</a:t>
            </a:r>
            <a:br>
              <a:rPr lang="ru-RU" altLang="ru-RU" sz="1800" b="1" dirty="0">
                <a:solidFill>
                  <a:srgbClr val="FFCD54"/>
                </a:solidFill>
                <a:latin typeface="Bookman Old Style" panose="02050604050505020204" pitchFamily="18" charset="0"/>
              </a:rPr>
            </a:br>
            <a:r>
              <a:rPr lang="uk-UA" altLang="ru-RU" sz="1800" b="1" dirty="0">
                <a:solidFill>
                  <a:srgbClr val="FFCD54"/>
                </a:solidFill>
                <a:latin typeface="Bookman Old Style" panose="02050604050505020204" pitchFamily="18" charset="0"/>
              </a:rPr>
              <a:t>ім. Василя Стуса</a:t>
            </a:r>
            <a:br>
              <a:rPr lang="ru-RU" altLang="ru-RU" sz="1800" b="1" dirty="0">
                <a:solidFill>
                  <a:srgbClr val="FFCD54"/>
                </a:solidFill>
                <a:latin typeface="Bookman Old Style" panose="02050604050505020204" pitchFamily="18" charset="0"/>
              </a:rPr>
            </a:br>
            <a:endParaRPr lang="ru-UA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57C1CC-2366-2363-5670-66CEF6C75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148438"/>
            <a:ext cx="5141913" cy="669338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CD944D61-20DC-A19A-F14A-A36FC4EA0352}"/>
              </a:ext>
            </a:extLst>
          </p:cNvPr>
          <p:cNvSpPr/>
          <p:nvPr/>
        </p:nvSpPr>
        <p:spPr>
          <a:xfrm>
            <a:off x="-1" y="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Text 0"/>
          <p:cNvSpPr/>
          <p:nvPr/>
        </p:nvSpPr>
        <p:spPr>
          <a:xfrm>
            <a:off x="360551" y="386709"/>
            <a:ext cx="6297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6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Оцінка як зворотний зв’язок</a:t>
            </a:r>
            <a:endParaRPr lang="en-US" sz="36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5A5F8250-1C9A-EB00-891B-DEE3FF3ADE2F}"/>
              </a:ext>
            </a:extLst>
          </p:cNvPr>
          <p:cNvSpPr/>
          <p:nvPr/>
        </p:nvSpPr>
        <p:spPr>
          <a:xfrm>
            <a:off x="3923817" y="2361235"/>
            <a:ext cx="3321935" cy="528108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 1"/>
          <p:cNvSpPr/>
          <p:nvPr/>
        </p:nvSpPr>
        <p:spPr>
          <a:xfrm>
            <a:off x="244803" y="2464934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Учень розуміє, що саме </a:t>
            </a: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потрібно покращити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44803" y="2979978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Приклад з математики та фізики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44803" y="3495023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Оцінка пояснює, а не карає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A368A5-E09D-9081-DBE5-DD567821C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50" y="-1"/>
            <a:ext cx="4701250" cy="70518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6A0101FD-D9A9-F2B0-6BB2-5E6312EC002C}"/>
              </a:ext>
            </a:extLst>
          </p:cNvPr>
          <p:cNvSpPr/>
          <p:nvPr/>
        </p:nvSpPr>
        <p:spPr>
          <a:xfrm>
            <a:off x="0" y="-103239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8560C8BF-9B23-A7A6-DC40-CCA0A0971786}"/>
              </a:ext>
            </a:extLst>
          </p:cNvPr>
          <p:cNvSpPr/>
          <p:nvPr/>
        </p:nvSpPr>
        <p:spPr>
          <a:xfrm>
            <a:off x="-15434" y="3920552"/>
            <a:ext cx="6771190" cy="2604304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 0"/>
          <p:cNvSpPr/>
          <p:nvPr/>
        </p:nvSpPr>
        <p:spPr>
          <a:xfrm>
            <a:off x="244803" y="333144"/>
            <a:ext cx="4269324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6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Право на помилку</a:t>
            </a:r>
            <a:endParaRPr lang="en-US" sz="36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46361" y="4288464"/>
            <a:ext cx="344160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Помилка — частина навчання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346361" y="5327608"/>
            <a:ext cx="300563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Формувальне оцінювання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46361" y="4808036"/>
            <a:ext cx="399176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Можливість покращити результат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333544" y="5824030"/>
            <a:ext cx="445204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Оцінка змінюється разом із прогресом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" name="Рисунок 17" descr="Зображення, що містить чорний, темрява">
            <a:extLst>
              <a:ext uri="{FF2B5EF4-FFF2-40B4-BE49-F238E27FC236}">
                <a16:creationId xmlns:a16="http://schemas.microsoft.com/office/drawing/2014/main" id="{B98B9442-405A-331F-D221-F0452CF39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985" y="569384"/>
            <a:ext cx="48768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56F2374-7C5A-CD2E-CFD1-3420DDB27687}"/>
              </a:ext>
            </a:extLst>
          </p:cNvPr>
          <p:cNvSpPr/>
          <p:nvPr/>
        </p:nvSpPr>
        <p:spPr>
          <a:xfrm>
            <a:off x="-1" y="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2" name="Text 0"/>
          <p:cNvSpPr/>
          <p:nvPr/>
        </p:nvSpPr>
        <p:spPr>
          <a:xfrm>
            <a:off x="611187" y="480219"/>
            <a:ext cx="4053410" cy="436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Оцінювання прогресу</a:t>
            </a:r>
            <a:endParaRPr lang="en-US" sz="32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13475" y="2863741"/>
            <a:ext cx="6403071" cy="666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Порівняння учня із самим собою, </a:t>
            </a:r>
            <a:endParaRPr lang="uk-UA" sz="2400" dirty="0">
              <a:solidFill>
                <a:srgbClr val="2D2E2C"/>
              </a:solidFill>
              <a:latin typeface="Bookman Old Style" panose="02050604050505020204" pitchFamily="18" charset="0"/>
              <a:ea typeface="Public Sans" pitchFamily="34" charset="-122"/>
              <a:cs typeface="Public Sans" pitchFamily="34" charset="-120"/>
            </a:endParaRPr>
          </a:p>
          <a:p>
            <a:pPr>
              <a:lnSpc>
                <a:spcPts val="2167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а не з іншими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3475" y="3530278"/>
            <a:ext cx="527179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Навіть маленький крок — це успіх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13475" y="3966841"/>
            <a:ext cx="527179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Підтримка замість тиску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Flat vector illustration inspired by a soft editorial scene.&#10;A student sitting at a desk, shown in side profile, looking thoughtfully at a large chart with an upward trend.&#10;The chart is placed in front of the student, symbolizing learning, progress, and growth.&#10;Minimalist, modern educational illustration style, calm and focused mood.&#10;Color palette strictly limited to #FFCD54 (yellow) and #2D2E2C (dark graphite) only.&#10;Background is a solid #FFCD54 color, flat and clean.&#10;The student, desk, chart, plants, clouds, and all details are rendered in #2D2E2C using simple shapes and smooth vector lines.&#10;Flat design, SVG-style, no gradients, no shadows, no depth, no realism, no textures.&#10;Clean composition, soft curves, professional graphic illustration suitable for education or technology branding.">
            <a:extLst>
              <a:ext uri="{FF2B5EF4-FFF2-40B4-BE49-F238E27FC236}">
                <a16:creationId xmlns:a16="http://schemas.microsoft.com/office/drawing/2014/main" id="{F9E1D50A-670B-381D-35E0-6D90519E6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685476" cy="702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F21D31BB-C5F2-F593-399C-9660DF655788}"/>
              </a:ext>
            </a:extLst>
          </p:cNvPr>
          <p:cNvSpPr/>
          <p:nvPr/>
        </p:nvSpPr>
        <p:spPr>
          <a:xfrm>
            <a:off x="-1" y="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B55C7233-00AE-3CD2-63EA-4E1C1F9907BC}"/>
              </a:ext>
            </a:extLst>
          </p:cNvPr>
          <p:cNvSpPr/>
          <p:nvPr/>
        </p:nvSpPr>
        <p:spPr>
          <a:xfrm>
            <a:off x="90078" y="3077933"/>
            <a:ext cx="1134319" cy="3883306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 0"/>
          <p:cNvSpPr/>
          <p:nvPr/>
        </p:nvSpPr>
        <p:spPr>
          <a:xfrm>
            <a:off x="1224397" y="643506"/>
            <a:ext cx="4547195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Психологічний комфорт</a:t>
            </a:r>
            <a:endParaRPr lang="en-US" sz="2958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71B86287-5C32-CEAA-10C2-4DBA9BF568F2}"/>
              </a:ext>
            </a:extLst>
          </p:cNvPr>
          <p:cNvGrpSpPr/>
          <p:nvPr/>
        </p:nvGrpSpPr>
        <p:grpSpPr>
          <a:xfrm>
            <a:off x="194163" y="3305179"/>
            <a:ext cx="926802" cy="926802"/>
            <a:chOff x="206598" y="1332558"/>
            <a:chExt cx="926802" cy="926802"/>
          </a:xfrm>
        </p:grpSpPr>
        <p:sp>
          <p:nvSpPr>
            <p:cNvPr id="15" name="Shape 2">
              <a:extLst>
                <a:ext uri="{FF2B5EF4-FFF2-40B4-BE49-F238E27FC236}">
                  <a16:creationId xmlns:a16="http://schemas.microsoft.com/office/drawing/2014/main" id="{507A0B1B-F67B-2666-D3FA-333E79C061A0}"/>
                </a:ext>
              </a:extLst>
            </p:cNvPr>
            <p:cNvSpPr/>
            <p:nvPr/>
          </p:nvSpPr>
          <p:spPr>
            <a:xfrm>
              <a:off x="206598" y="1332558"/>
              <a:ext cx="926802" cy="926802"/>
            </a:xfrm>
            <a:prstGeom prst="roundRect">
              <a:avLst>
                <a:gd name="adj" fmla="val 13436980"/>
              </a:avLst>
            </a:prstGeom>
            <a:solidFill>
              <a:srgbClr val="FFCD54"/>
            </a:solidFill>
            <a:ln/>
          </p:spPr>
          <p:txBody>
            <a:bodyPr/>
            <a:lstStyle/>
            <a:p>
              <a:endParaRPr lang="uk-UA" dirty="0"/>
            </a:p>
          </p:txBody>
        </p:sp>
        <p:pic>
          <p:nvPicPr>
            <p:cNvPr id="5" name="Image 0" descr="preencoded.png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5599" y="1481559"/>
              <a:ext cx="628800" cy="628800"/>
            </a:xfrm>
            <a:prstGeom prst="rect">
              <a:avLst/>
            </a:prstGeom>
          </p:spPr>
        </p:pic>
      </p:grpSp>
      <p:sp>
        <p:nvSpPr>
          <p:cNvPr id="6" name="Text 3"/>
          <p:cNvSpPr/>
          <p:nvPr/>
        </p:nvSpPr>
        <p:spPr>
          <a:xfrm>
            <a:off x="1373398" y="3625020"/>
            <a:ext cx="4259158" cy="395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Зменшення страху перед оцінкою</a:t>
            </a:r>
            <a:endParaRPr lang="en-US" sz="1833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A44BE562-A5EC-6CBB-87A1-0C5F5EB7AD01}"/>
              </a:ext>
            </a:extLst>
          </p:cNvPr>
          <p:cNvGrpSpPr/>
          <p:nvPr/>
        </p:nvGrpSpPr>
        <p:grpSpPr>
          <a:xfrm>
            <a:off x="193836" y="4459227"/>
            <a:ext cx="926802" cy="926802"/>
            <a:chOff x="542453" y="4983084"/>
            <a:chExt cx="926802" cy="926802"/>
          </a:xfrm>
        </p:grpSpPr>
        <p:sp>
          <p:nvSpPr>
            <p:cNvPr id="17" name="Shape 2">
              <a:extLst>
                <a:ext uri="{FF2B5EF4-FFF2-40B4-BE49-F238E27FC236}">
                  <a16:creationId xmlns:a16="http://schemas.microsoft.com/office/drawing/2014/main" id="{C1AFE958-4877-2AF1-E5DC-CDF46DE2EB2A}"/>
                </a:ext>
              </a:extLst>
            </p:cNvPr>
            <p:cNvSpPr/>
            <p:nvPr/>
          </p:nvSpPr>
          <p:spPr>
            <a:xfrm>
              <a:off x="542453" y="4983084"/>
              <a:ext cx="926802" cy="926802"/>
            </a:xfrm>
            <a:prstGeom prst="roundRect">
              <a:avLst>
                <a:gd name="adj" fmla="val 50000"/>
              </a:avLst>
            </a:prstGeom>
            <a:solidFill>
              <a:srgbClr val="FFCD54"/>
            </a:solidFill>
            <a:ln/>
          </p:spPr>
          <p:txBody>
            <a:bodyPr/>
            <a:lstStyle/>
            <a:p>
              <a:endParaRPr lang="uk-UA" dirty="0"/>
            </a:p>
          </p:txBody>
        </p:sp>
        <p:pic>
          <p:nvPicPr>
            <p:cNvPr id="9" name="Image 1" descr="preencoded.png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295" y="5092506"/>
              <a:ext cx="632207" cy="632207"/>
            </a:xfrm>
            <a:prstGeom prst="rect">
              <a:avLst/>
            </a:prstGeom>
          </p:spPr>
        </p:pic>
      </p:grpSp>
      <p:sp>
        <p:nvSpPr>
          <p:cNvPr id="10" name="Text 6"/>
          <p:cNvSpPr/>
          <p:nvPr/>
        </p:nvSpPr>
        <p:spPr>
          <a:xfrm>
            <a:off x="1328482" y="4665930"/>
            <a:ext cx="5952888" cy="395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uk-UA" sz="1833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Свідоцтво досягнень .</a:t>
            </a:r>
            <a:endParaRPr lang="en-US" sz="1833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0E48008C-27C9-C84F-8893-D1351E9B26E3}"/>
              </a:ext>
            </a:extLst>
          </p:cNvPr>
          <p:cNvGrpSpPr/>
          <p:nvPr/>
        </p:nvGrpSpPr>
        <p:grpSpPr>
          <a:xfrm>
            <a:off x="194163" y="5687578"/>
            <a:ext cx="926802" cy="926802"/>
            <a:chOff x="393452" y="3764069"/>
            <a:chExt cx="926802" cy="926802"/>
          </a:xfrm>
        </p:grpSpPr>
        <p:sp>
          <p:nvSpPr>
            <p:cNvPr id="20" name="Shape 2">
              <a:extLst>
                <a:ext uri="{FF2B5EF4-FFF2-40B4-BE49-F238E27FC236}">
                  <a16:creationId xmlns:a16="http://schemas.microsoft.com/office/drawing/2014/main" id="{5EFA6A99-EB89-AE09-C33C-5FBD819E7736}"/>
                </a:ext>
              </a:extLst>
            </p:cNvPr>
            <p:cNvSpPr/>
            <p:nvPr/>
          </p:nvSpPr>
          <p:spPr>
            <a:xfrm>
              <a:off x="393452" y="3764069"/>
              <a:ext cx="926802" cy="926802"/>
            </a:xfrm>
            <a:prstGeom prst="roundRect">
              <a:avLst>
                <a:gd name="adj" fmla="val 13436980"/>
              </a:avLst>
            </a:prstGeom>
            <a:solidFill>
              <a:srgbClr val="FFCD54"/>
            </a:solidFill>
            <a:ln/>
          </p:spPr>
          <p:txBody>
            <a:bodyPr/>
            <a:lstStyle/>
            <a:p>
              <a:endParaRPr lang="uk-UA" dirty="0"/>
            </a:p>
          </p:txBody>
        </p:sp>
        <p:pic>
          <p:nvPicPr>
            <p:cNvPr id="13" name="Image 2" descr="preencoded.png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0946" y="3915766"/>
              <a:ext cx="580502" cy="580502"/>
            </a:xfrm>
            <a:prstGeom prst="rect">
              <a:avLst/>
            </a:prstGeom>
          </p:spPr>
        </p:pic>
      </p:grpSp>
      <p:sp>
        <p:nvSpPr>
          <p:cNvPr id="14" name="Text 9"/>
          <p:cNvSpPr/>
          <p:nvPr/>
        </p:nvSpPr>
        <p:spPr>
          <a:xfrm>
            <a:off x="1328482" y="5956388"/>
            <a:ext cx="4857183" cy="395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Фокус не на балах, а на розвитку</a:t>
            </a:r>
            <a:endParaRPr lang="en-US" sz="1833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A33766C-634D-3A62-F1F7-C5B103F518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33" y="-121107"/>
            <a:ext cx="4857183" cy="72857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15813EBB-DB62-6DD5-CAE9-80606A969D00}"/>
              </a:ext>
            </a:extLst>
          </p:cNvPr>
          <p:cNvSpPr/>
          <p:nvPr/>
        </p:nvSpPr>
        <p:spPr>
          <a:xfrm>
            <a:off x="-1" y="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CC503354-56A5-A1B0-663B-CA35A310019B}"/>
              </a:ext>
            </a:extLst>
          </p:cNvPr>
          <p:cNvSpPr/>
          <p:nvPr/>
        </p:nvSpPr>
        <p:spPr>
          <a:xfrm>
            <a:off x="149476" y="3817595"/>
            <a:ext cx="5081286" cy="2083443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 0"/>
          <p:cNvSpPr/>
          <p:nvPr/>
        </p:nvSpPr>
        <p:spPr>
          <a:xfrm>
            <a:off x="254767" y="786801"/>
            <a:ext cx="438358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Педагогіка партнерства</a:t>
            </a:r>
            <a:endParaRPr lang="en-US" sz="32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2596" y="4122321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Повага до особистості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22596" y="4490819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Відсутність ярликів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22596" y="4859317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Діалог замість монологу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22596" y="5227816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Спільна відповідальність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Рисунок 10" descr="Зображення, що містить чорний, темряв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A16771C3-E6E4-4DA7-892F-3325E5253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762" y="1"/>
            <a:ext cx="6961238" cy="69612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BB7DD8-3A70-919F-E4DE-4D7BD85D5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22" y="1453227"/>
            <a:ext cx="2962913" cy="19935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D6BC19F5-BB00-B67A-FCDC-3A1DBD6E3A23}"/>
              </a:ext>
            </a:extLst>
          </p:cNvPr>
          <p:cNvSpPr/>
          <p:nvPr/>
        </p:nvSpPr>
        <p:spPr>
          <a:xfrm>
            <a:off x="-378942" y="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2" name="Text 0"/>
          <p:cNvSpPr/>
          <p:nvPr/>
        </p:nvSpPr>
        <p:spPr>
          <a:xfrm>
            <a:off x="557320" y="310475"/>
            <a:ext cx="4085432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200" b="1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Як це працює </a:t>
            </a:r>
            <a:r>
              <a:rPr lang="en-US" sz="3200" b="1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на</a:t>
            </a:r>
            <a:r>
              <a:rPr lang="en-US" sz="3200" b="1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00" b="1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уроці</a:t>
            </a:r>
            <a:r>
              <a:rPr lang="uk-UA" sz="3200" b="1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?</a:t>
            </a:r>
            <a:endParaRPr lang="en-US" sz="3200" b="1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57320" y="1479740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Light" pitchFamily="34" charset="-122"/>
                <a:cs typeface="Playfair Display Light" pitchFamily="34" charset="-120"/>
              </a:rPr>
              <a:t>01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57320" y="1920867"/>
            <a:ext cx="658426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Самооцінювання та взаємооцінювання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57320" y="2571529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Light" pitchFamily="34" charset="-122"/>
                <a:cs typeface="Playfair Display Light" pitchFamily="34" charset="-120"/>
              </a:rPr>
              <a:t>02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57320" y="3012656"/>
            <a:ext cx="628331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Пошук рішень разом з учителем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57319" y="3610578"/>
            <a:ext cx="339615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Light" pitchFamily="34" charset="-122"/>
                <a:cs typeface="Playfair Display Light" pitchFamily="34" charset="-120"/>
              </a:rPr>
              <a:t>03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57320" y="4051705"/>
            <a:ext cx="628331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Заохочення нестандартного мислення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9A677A2F-695F-6D31-2E25-EEF094C11ACD}"/>
              </a:ext>
            </a:extLst>
          </p:cNvPr>
          <p:cNvSpPr/>
          <p:nvPr/>
        </p:nvSpPr>
        <p:spPr>
          <a:xfrm>
            <a:off x="557319" y="2912872"/>
            <a:ext cx="6283318" cy="25400"/>
          </a:xfrm>
          <a:prstGeom prst="rect">
            <a:avLst/>
          </a:prstGeom>
          <a:solidFill>
            <a:srgbClr val="2D2E2C"/>
          </a:solidFill>
          <a:ln/>
        </p:spPr>
      </p:sp>
      <p:sp>
        <p:nvSpPr>
          <p:cNvPr id="13" name="Shape 8">
            <a:extLst>
              <a:ext uri="{FF2B5EF4-FFF2-40B4-BE49-F238E27FC236}">
                <a16:creationId xmlns:a16="http://schemas.microsoft.com/office/drawing/2014/main" id="{10542BB1-D439-CB12-B261-DD125C57EFAD}"/>
              </a:ext>
            </a:extLst>
          </p:cNvPr>
          <p:cNvSpPr/>
          <p:nvPr/>
        </p:nvSpPr>
        <p:spPr>
          <a:xfrm>
            <a:off x="557319" y="1788311"/>
            <a:ext cx="6283318" cy="25400"/>
          </a:xfrm>
          <a:prstGeom prst="rect">
            <a:avLst/>
          </a:prstGeom>
          <a:solidFill>
            <a:srgbClr val="2D2E2C"/>
          </a:solidFill>
          <a:ln/>
        </p:spPr>
      </p:sp>
      <p:sp>
        <p:nvSpPr>
          <p:cNvPr id="14" name="Shape 8">
            <a:extLst>
              <a:ext uri="{FF2B5EF4-FFF2-40B4-BE49-F238E27FC236}">
                <a16:creationId xmlns:a16="http://schemas.microsoft.com/office/drawing/2014/main" id="{2B8DD117-95A8-3712-BB47-BD9BF794E2F0}"/>
              </a:ext>
            </a:extLst>
          </p:cNvPr>
          <p:cNvSpPr/>
          <p:nvPr/>
        </p:nvSpPr>
        <p:spPr>
          <a:xfrm>
            <a:off x="557319" y="3936561"/>
            <a:ext cx="6283318" cy="25400"/>
          </a:xfrm>
          <a:prstGeom prst="rect">
            <a:avLst/>
          </a:prstGeom>
          <a:solidFill>
            <a:srgbClr val="2D2E2C"/>
          </a:solidFill>
          <a:ln/>
        </p:spPr>
      </p:sp>
      <p:pic>
        <p:nvPicPr>
          <p:cNvPr id="17" name="Рисунок 16" descr="Зображення, що містить чорний, темрява">
            <a:extLst>
              <a:ext uri="{FF2B5EF4-FFF2-40B4-BE49-F238E27FC236}">
                <a16:creationId xmlns:a16="http://schemas.microsoft.com/office/drawing/2014/main" id="{593D06CA-DB10-523F-CDB6-1D16DFF78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918" y="1290298"/>
            <a:ext cx="48768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">
            <a:extLst>
              <a:ext uri="{FF2B5EF4-FFF2-40B4-BE49-F238E27FC236}">
                <a16:creationId xmlns:a16="http://schemas.microsoft.com/office/drawing/2014/main" id="{7C38E07B-77DA-9AC4-412D-C0C69E52DDCE}"/>
              </a:ext>
            </a:extLst>
          </p:cNvPr>
          <p:cNvSpPr/>
          <p:nvPr/>
        </p:nvSpPr>
        <p:spPr>
          <a:xfrm flipH="1">
            <a:off x="0" y="0"/>
            <a:ext cx="12192000" cy="6857999"/>
          </a:xfrm>
          <a:prstGeom prst="rect">
            <a:avLst/>
          </a:prstGeom>
          <a:solidFill>
            <a:srgbClr val="FFCD54"/>
          </a:solidFill>
          <a:ln/>
        </p:spPr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484FD142-E4DD-B137-54F7-54CBBC857F90}"/>
              </a:ext>
            </a:extLst>
          </p:cNvPr>
          <p:cNvSpPr/>
          <p:nvPr/>
        </p:nvSpPr>
        <p:spPr>
          <a:xfrm>
            <a:off x="7917084" y="0"/>
            <a:ext cx="3819645" cy="6857999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 0"/>
          <p:cNvSpPr/>
          <p:nvPr/>
        </p:nvSpPr>
        <p:spPr>
          <a:xfrm>
            <a:off x="788023" y="313708"/>
            <a:ext cx="4837273" cy="58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200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Підтримка</a:t>
            </a: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00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та</a:t>
            </a: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00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ресурси</a:t>
            </a:r>
            <a:endParaRPr lang="en-US" sz="32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1"/>
          <p:cNvSpPr/>
          <p:nvPr/>
        </p:nvSpPr>
        <p:spPr>
          <a:xfrm>
            <a:off x="472949" y="2323071"/>
            <a:ext cx="10869018" cy="376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Всеукраїнська школа онлайн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sp>
        <p:nvSpPr>
          <p:cNvPr id="7" name="Text 2"/>
          <p:cNvSpPr/>
          <p:nvPr/>
        </p:nvSpPr>
        <p:spPr>
          <a:xfrm>
            <a:off x="455270" y="2952814"/>
            <a:ext cx="10869018" cy="313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Платформи EdEra, Всеосвіта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455271" y="3501082"/>
            <a:ext cx="10869018" cy="309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Співпраця з батьками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1028" name="Picture 4" descr="Всеукраїнська школа онлайн | Kyiv">
            <a:extLst>
              <a:ext uri="{FF2B5EF4-FFF2-40B4-BE49-F238E27FC236}">
                <a16:creationId xmlns:a16="http://schemas.microsoft.com/office/drawing/2014/main" id="{5FBEB7F9-E2AE-EBE7-AB4A-E9FF4EC40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918" y="4683187"/>
            <a:ext cx="3336233" cy="19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dEra Studio - IT Ukraine Association">
            <a:extLst>
              <a:ext uri="{FF2B5EF4-FFF2-40B4-BE49-F238E27FC236}">
                <a16:creationId xmlns:a16="http://schemas.microsoft.com/office/drawing/2014/main" id="{74F3E2B7-2309-7144-E723-80F764736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38" y="2576753"/>
            <a:ext cx="3353913" cy="20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едагогіка партнерства: як успішно взаємодіяти з батьками — Журнал ...">
            <a:extLst>
              <a:ext uri="{FF2B5EF4-FFF2-40B4-BE49-F238E27FC236}">
                <a16:creationId xmlns:a16="http://schemas.microsoft.com/office/drawing/2014/main" id="{B2C85727-C18D-79BE-DEED-2BBC4866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918" y="313708"/>
            <a:ext cx="3353912" cy="20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"/>
          <p:cNvSpPr/>
          <p:nvPr/>
        </p:nvSpPr>
        <p:spPr>
          <a:xfrm flipH="1">
            <a:off x="0" y="0"/>
            <a:ext cx="12192000" cy="6857999"/>
          </a:xfrm>
          <a:prstGeom prst="rect">
            <a:avLst/>
          </a:prstGeom>
          <a:solidFill>
            <a:srgbClr val="FFCD54"/>
          </a:solidFill>
          <a:ln/>
        </p:spPr>
      </p:sp>
      <p:sp>
        <p:nvSpPr>
          <p:cNvPr id="3" name="Text 0"/>
          <p:cNvSpPr/>
          <p:nvPr/>
        </p:nvSpPr>
        <p:spPr>
          <a:xfrm>
            <a:off x="661492" y="286202"/>
            <a:ext cx="3943648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ISOCT" panose="00000400000000000000" pitchFamily="2" charset="0"/>
              </a:rPr>
              <a:t>Реалії війни та освіта</a:t>
            </a:r>
            <a:endParaRPr lang="en-US" sz="3200" dirty="0">
              <a:solidFill>
                <a:srgbClr val="2D2E2C"/>
              </a:solidFill>
              <a:latin typeface="Bookman Old Style" panose="02050604050505020204" pitchFamily="18" charset="0"/>
              <a:cs typeface="ISOCT" panose="00000400000000000000" pitchFamily="2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014842E-AF64-23D0-B0C2-746BD270276F}"/>
              </a:ext>
            </a:extLst>
          </p:cNvPr>
          <p:cNvSpPr/>
          <p:nvPr/>
        </p:nvSpPr>
        <p:spPr>
          <a:xfrm>
            <a:off x="2928395" y="4213185"/>
            <a:ext cx="3167605" cy="472480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 1"/>
          <p:cNvSpPr/>
          <p:nvPr/>
        </p:nvSpPr>
        <p:spPr>
          <a:xfrm>
            <a:off x="944960" y="4322069"/>
            <a:ext cx="1058554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Пріоритет — </a:t>
            </a: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ментальне здоров’я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44960" y="4837113"/>
            <a:ext cx="1058554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Урахування стресу та освітніх втрат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44960" y="5352157"/>
            <a:ext cx="1058554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Гнучкі терміни та підходи</a:t>
            </a:r>
            <a:endParaRPr lang="en-US" sz="24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Рисунок 11" descr="Зображення, що містить чорний, темряв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1D8C21C4-8E89-9A8E-FDDE-8695F4FB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990600"/>
            <a:ext cx="2817471" cy="2817471"/>
          </a:xfrm>
          <a:prstGeom prst="rect">
            <a:avLst/>
          </a:prstGeom>
        </p:spPr>
      </p:pic>
      <p:pic>
        <p:nvPicPr>
          <p:cNvPr id="13" name="Рисунок 12" descr="Зображення, що містить чорний, темряв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1D240391-D703-5DE1-C79D-4B2B2F4E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29" y="999993"/>
            <a:ext cx="2817471" cy="2817471"/>
          </a:xfrm>
          <a:prstGeom prst="rect">
            <a:avLst/>
          </a:prstGeom>
        </p:spPr>
      </p:pic>
      <p:pic>
        <p:nvPicPr>
          <p:cNvPr id="14" name="Рисунок 13" descr="Зображення, що містить чорний, темряв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C1E0E2E0-95B1-B6E7-5174-73623B84E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264" y="1081823"/>
            <a:ext cx="2817471" cy="28174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">
            <a:extLst>
              <a:ext uri="{FF2B5EF4-FFF2-40B4-BE49-F238E27FC236}">
                <a16:creationId xmlns:a16="http://schemas.microsoft.com/office/drawing/2014/main" id="{C16EA765-5CA4-0F15-4638-3FF2A237427D}"/>
              </a:ext>
            </a:extLst>
          </p:cNvPr>
          <p:cNvSpPr/>
          <p:nvPr/>
        </p:nvSpPr>
        <p:spPr>
          <a:xfrm flipH="1">
            <a:off x="0" y="0"/>
            <a:ext cx="12192000" cy="6857999"/>
          </a:xfrm>
          <a:prstGeom prst="rect">
            <a:avLst/>
          </a:prstGeom>
          <a:solidFill>
            <a:srgbClr val="FFCD54"/>
          </a:solidFill>
          <a:ln/>
        </p:spPr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2B403AE-521D-93FF-4210-21382F356E77}"/>
              </a:ext>
            </a:extLst>
          </p:cNvPr>
          <p:cNvSpPr/>
          <p:nvPr/>
        </p:nvSpPr>
        <p:spPr>
          <a:xfrm>
            <a:off x="0" y="4849792"/>
            <a:ext cx="8113853" cy="1527989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 0"/>
          <p:cNvSpPr/>
          <p:nvPr/>
        </p:nvSpPr>
        <p:spPr>
          <a:xfrm>
            <a:off x="611188" y="480219"/>
            <a:ext cx="4081760" cy="436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Практичність навчання</a:t>
            </a:r>
            <a:endParaRPr lang="en-US" sz="32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21821" y="5068093"/>
            <a:ext cx="7792032" cy="436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Фізика й математика — для життя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321821" y="5504655"/>
            <a:ext cx="7792032" cy="436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Прикладні задачі з реального досвіду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21821" y="5941218"/>
            <a:ext cx="7792032" cy="436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Навчання як інструмент виживання та розвитку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 descr="Зображення, що містить чорний, темряв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C9F5C994-864E-DC3C-A6D7-AB8FB884D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281" y="0"/>
            <a:ext cx="48768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">
            <a:extLst>
              <a:ext uri="{FF2B5EF4-FFF2-40B4-BE49-F238E27FC236}">
                <a16:creationId xmlns:a16="http://schemas.microsoft.com/office/drawing/2014/main" id="{43222657-92E7-54D1-393F-586B7407DD69}"/>
              </a:ext>
            </a:extLst>
          </p:cNvPr>
          <p:cNvSpPr/>
          <p:nvPr/>
        </p:nvSpPr>
        <p:spPr>
          <a:xfrm flipH="1">
            <a:off x="0" y="0"/>
            <a:ext cx="12192000" cy="6857999"/>
          </a:xfrm>
          <a:prstGeom prst="rect">
            <a:avLst/>
          </a:prstGeom>
          <a:solidFill>
            <a:srgbClr val="FFCD54"/>
          </a:solidFill>
          <a:ln/>
        </p:spPr>
      </p:sp>
      <p:sp>
        <p:nvSpPr>
          <p:cNvPr id="3" name="Text 0"/>
          <p:cNvSpPr/>
          <p:nvPr/>
        </p:nvSpPr>
        <p:spPr>
          <a:xfrm>
            <a:off x="661492" y="1384102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Висновок</a:t>
            </a:r>
            <a:r>
              <a:rPr lang="uk-UA" sz="2958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2958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2140050"/>
            <a:ext cx="6297018" cy="2445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125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Оцінювання — це підтримка, а не вирок.</a:t>
            </a:r>
            <a:endParaRPr lang="en-US" sz="5125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4869061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Учитель поруч, щоб допомогти пройти шлях навчання навіть у складні часи.</a:t>
            </a:r>
            <a:endParaRPr lang="en-US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603AA3-4A8D-E611-5429-E13744F1A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84" y="-1301293"/>
            <a:ext cx="9699806" cy="96998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DD2D4B8C-36E8-F81D-4CFA-AB19968A4AFF}"/>
              </a:ext>
            </a:extLst>
          </p:cNvPr>
          <p:cNvGrpSpPr/>
          <p:nvPr/>
        </p:nvGrpSpPr>
        <p:grpSpPr>
          <a:xfrm>
            <a:off x="-1" y="0"/>
            <a:ext cx="12192001" cy="6961239"/>
            <a:chOff x="-1" y="0"/>
            <a:chExt cx="12192001" cy="6961239"/>
          </a:xfrm>
        </p:grpSpPr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90429C2C-9899-26D3-8D61-393E2DE55858}"/>
                </a:ext>
              </a:extLst>
            </p:cNvPr>
            <p:cNvSpPr/>
            <p:nvPr/>
          </p:nvSpPr>
          <p:spPr>
            <a:xfrm>
              <a:off x="-1" y="0"/>
              <a:ext cx="12192001" cy="6961239"/>
            </a:xfrm>
            <a:prstGeom prst="rect">
              <a:avLst/>
            </a:prstGeom>
            <a:solidFill>
              <a:srgbClr val="FFCD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5AFA0E83-F424-523D-BB67-BF55EC5BAA57}"/>
                </a:ext>
              </a:extLst>
            </p:cNvPr>
            <p:cNvSpPr/>
            <p:nvPr/>
          </p:nvSpPr>
          <p:spPr>
            <a:xfrm>
              <a:off x="6867664" y="378133"/>
              <a:ext cx="5141914" cy="6357947"/>
            </a:xfrm>
            <a:prstGeom prst="rect">
              <a:avLst/>
            </a:prstGeom>
            <a:solidFill>
              <a:srgbClr val="2D2E2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2" name="Text 0"/>
          <p:cNvSpPr/>
          <p:nvPr/>
        </p:nvSpPr>
        <p:spPr>
          <a:xfrm>
            <a:off x="661492" y="457200"/>
            <a:ext cx="5828407" cy="615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708"/>
              </a:lnSpc>
            </a:pPr>
            <a:r>
              <a:rPr lang="en-US" sz="3200" b="1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Професійна</a:t>
            </a:r>
            <a:r>
              <a:rPr lang="en-US" sz="3200" b="1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діяльність</a:t>
            </a:r>
            <a:endParaRPr lang="en-US" sz="3200" b="1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52103" y="3411339"/>
            <a:ext cx="2991942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endParaRPr lang="en-US" sz="1833" dirty="0">
              <a:solidFill>
                <a:srgbClr val="FF0000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4638080" y="3411339"/>
            <a:ext cx="2991942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endParaRPr lang="en-US" sz="1833" dirty="0">
              <a:solidFill>
                <a:srgbClr val="FF0000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8324057" y="3411339"/>
            <a:ext cx="2991942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endParaRPr lang="en-US" sz="1833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40B3E4-D774-1916-1D01-A01AE8952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84" y="530979"/>
            <a:ext cx="4976674" cy="5948888"/>
          </a:xfrm>
          <a:prstGeom prst="rect">
            <a:avLst/>
          </a:prstGeom>
        </p:spPr>
      </p:pic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7E2BED9C-E538-5FF6-D848-2A11BE91201C}"/>
              </a:ext>
            </a:extLst>
          </p:cNvPr>
          <p:cNvSpPr/>
          <p:nvPr/>
        </p:nvSpPr>
        <p:spPr>
          <a:xfrm>
            <a:off x="338942" y="1565392"/>
            <a:ext cx="3605103" cy="389402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7A147-1B0A-A194-CCFC-46BA7DAFBF74}"/>
              </a:ext>
            </a:extLst>
          </p:cNvPr>
          <p:cNvSpPr txBox="1"/>
          <p:nvPr/>
        </p:nvSpPr>
        <p:spPr>
          <a:xfrm>
            <a:off x="338942" y="1270439"/>
            <a:ext cx="6339840" cy="684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92"/>
              </a:lnSpc>
            </a:pP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З 2 </a:t>
            </a: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вересня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2024 </a:t>
            </a: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року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— </a:t>
            </a: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вчитель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 err="1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фізики</a:t>
            </a: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 err="1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та</a:t>
            </a: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 err="1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математики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AE2F035F-3A4E-4593-8970-EBA2F0677912}"/>
              </a:ext>
            </a:extLst>
          </p:cNvPr>
          <p:cNvSpPr/>
          <p:nvPr/>
        </p:nvSpPr>
        <p:spPr>
          <a:xfrm>
            <a:off x="5324337" y="2357994"/>
            <a:ext cx="809714" cy="368990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032D0A-56D6-E064-1A48-8567076E20A0}"/>
              </a:ext>
            </a:extLst>
          </p:cNvPr>
          <p:cNvSpPr txBox="1"/>
          <p:nvPr/>
        </p:nvSpPr>
        <p:spPr>
          <a:xfrm>
            <a:off x="345402" y="2376220"/>
            <a:ext cx="6339840" cy="389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92"/>
              </a:lnSpc>
            </a:pP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Робота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в </a:t>
            </a: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умовах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реалізації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ідей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НУШ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6F69E5-B250-78EB-D512-E226616298D6}"/>
              </a:ext>
            </a:extLst>
          </p:cNvPr>
          <p:cNvSpPr txBox="1"/>
          <p:nvPr/>
        </p:nvSpPr>
        <p:spPr>
          <a:xfrm>
            <a:off x="345402" y="3022259"/>
            <a:ext cx="6339840" cy="684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92"/>
              </a:lnSpc>
            </a:pP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Орієнтація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на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розвиток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особистості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uk-UA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та індивідуальності</a:t>
            </a:r>
            <a:r>
              <a:rPr lang="en-US" sz="2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учня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1DE85D0-A451-CE48-59B2-A03B5DB21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715" y="3158689"/>
            <a:ext cx="4350475" cy="43504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">
            <a:extLst>
              <a:ext uri="{FF2B5EF4-FFF2-40B4-BE49-F238E27FC236}">
                <a16:creationId xmlns:a16="http://schemas.microsoft.com/office/drawing/2014/main" id="{E1869899-8F0D-6E1B-2A0E-C2D388F47728}"/>
              </a:ext>
            </a:extLst>
          </p:cNvPr>
          <p:cNvSpPr/>
          <p:nvPr/>
        </p:nvSpPr>
        <p:spPr>
          <a:xfrm flipH="1">
            <a:off x="0" y="0"/>
            <a:ext cx="12192000" cy="6857999"/>
          </a:xfrm>
          <a:prstGeom prst="rect">
            <a:avLst/>
          </a:prstGeom>
          <a:solidFill>
            <a:srgbClr val="FFCD54"/>
          </a:solidFill>
          <a:ln/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858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55145" y="371872"/>
            <a:ext cx="10772809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50"/>
              </a:lnSpc>
            </a:pPr>
            <a:r>
              <a:rPr lang="uk-UA" sz="3200" dirty="0">
                <a:solidFill>
                  <a:srgbClr val="2D2E2C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 Головна думка: </a:t>
            </a:r>
            <a:r>
              <a:rPr lang="en-US" sz="3200" dirty="0" err="1">
                <a:solidFill>
                  <a:srgbClr val="2D2E2C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Ми</a:t>
            </a: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3200" dirty="0" err="1">
                <a:solidFill>
                  <a:srgbClr val="2D2E2C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виховуємо</a:t>
            </a: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3200" dirty="0" err="1">
                <a:solidFill>
                  <a:srgbClr val="2D2E2C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не</a:t>
            </a: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3200" dirty="0" err="1">
                <a:solidFill>
                  <a:srgbClr val="2D2E2C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калькулятори</a:t>
            </a: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, а </a:t>
            </a:r>
            <a:r>
              <a:rPr lang="en-US" sz="3200" dirty="0" err="1">
                <a:solidFill>
                  <a:srgbClr val="2D2E2C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особистостей</a:t>
            </a:r>
            <a:endParaRPr lang="en-US" sz="32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091682" y="1833959"/>
            <a:ext cx="10636272" cy="636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200" dirty="0">
                <a:solidFill>
                  <a:srgbClr val="2D2E2C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У сучасному освітньому просторі ми прагнемо вийти за рамки традиційного підходу, де основний акцент робився на запам'ятовуванні фактів. Наша мета — виховати цілісних особистостей, які здатні критично мислити, творити та адаптуватися до мінливого світу</a:t>
            </a:r>
            <a:r>
              <a:rPr lang="en-US" sz="1042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042" dirty="0"/>
          </a:p>
        </p:txBody>
      </p:sp>
      <p:sp>
        <p:nvSpPr>
          <p:cNvPr id="7" name="Shape 3"/>
          <p:cNvSpPr/>
          <p:nvPr/>
        </p:nvSpPr>
        <p:spPr>
          <a:xfrm>
            <a:off x="5036046" y="2619177"/>
            <a:ext cx="3279676" cy="1649908"/>
          </a:xfrm>
          <a:prstGeom prst="roundRect">
            <a:avLst>
              <a:gd name="adj" fmla="val 5542"/>
            </a:avLst>
          </a:prstGeom>
          <a:solidFill>
            <a:srgbClr val="D19A37"/>
          </a:solidFill>
          <a:ln w="22860">
            <a:solidFill>
              <a:srgbClr val="151617"/>
            </a:solidFill>
            <a:prstDash val="solid"/>
          </a:ln>
          <a:effectLst>
            <a:outerShdw dist="1397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8" name="Shape 4"/>
          <p:cNvSpPr/>
          <p:nvPr/>
        </p:nvSpPr>
        <p:spPr>
          <a:xfrm>
            <a:off x="5016996" y="2619177"/>
            <a:ext cx="76200" cy="1649908"/>
          </a:xfrm>
          <a:prstGeom prst="roundRect">
            <a:avLst>
              <a:gd name="adj" fmla="val 10000"/>
            </a:avLst>
          </a:prstGeom>
          <a:solidFill>
            <a:srgbClr val="151617"/>
          </a:solidFill>
          <a:ln/>
        </p:spPr>
      </p:sp>
      <p:sp>
        <p:nvSpPr>
          <p:cNvPr id="9" name="Text 5"/>
          <p:cNvSpPr/>
          <p:nvPr/>
        </p:nvSpPr>
        <p:spPr>
          <a:xfrm>
            <a:off x="5244803" y="2770783"/>
            <a:ext cx="1723728" cy="207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b="1" dirty="0">
                <a:solidFill>
                  <a:srgbClr val="151617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Учитель — ментор</a:t>
            </a:r>
            <a:endParaRPr lang="en-US" sz="1292" dirty="0">
              <a:latin typeface="Bookman Old Style" panose="020506040505050202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244803" y="3057327"/>
            <a:ext cx="2919313" cy="1060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042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Роль учителя трансформується від простого джерела інформації до наставника, який направляє, підтримує та надихає учнів на самостійний пошук знань.</a:t>
            </a:r>
            <a:endParaRPr lang="en-US" sz="1042" dirty="0">
              <a:latin typeface="Bookman Old Style" panose="020506040505050202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8448279" y="2619177"/>
            <a:ext cx="3279676" cy="1649908"/>
          </a:xfrm>
          <a:prstGeom prst="roundRect">
            <a:avLst>
              <a:gd name="adj" fmla="val 5542"/>
            </a:avLst>
          </a:prstGeom>
          <a:solidFill>
            <a:srgbClr val="D19A37"/>
          </a:solidFill>
          <a:ln w="22860">
            <a:solidFill>
              <a:srgbClr val="151617"/>
            </a:solidFill>
            <a:prstDash val="solid"/>
          </a:ln>
          <a:effectLst>
            <a:outerShdw dist="1397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2" name="Shape 8"/>
          <p:cNvSpPr/>
          <p:nvPr/>
        </p:nvSpPr>
        <p:spPr>
          <a:xfrm>
            <a:off x="8429228" y="2619177"/>
            <a:ext cx="76200" cy="1649908"/>
          </a:xfrm>
          <a:prstGeom prst="roundRect">
            <a:avLst>
              <a:gd name="adj" fmla="val 10000"/>
            </a:avLst>
          </a:prstGeom>
          <a:solidFill>
            <a:srgbClr val="151617"/>
          </a:solidFill>
          <a:ln/>
        </p:spPr>
      </p:sp>
      <p:sp>
        <p:nvSpPr>
          <p:cNvPr id="13" name="Text 9"/>
          <p:cNvSpPr/>
          <p:nvPr/>
        </p:nvSpPr>
        <p:spPr>
          <a:xfrm>
            <a:off x="8657035" y="2770783"/>
            <a:ext cx="1657251" cy="207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b="1" dirty="0">
                <a:solidFill>
                  <a:srgbClr val="151617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Бачити зусилля</a:t>
            </a:r>
            <a:endParaRPr lang="en-US" sz="1292" dirty="0">
              <a:latin typeface="Bookman Old Style" panose="020506040505050202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8657034" y="3057327"/>
            <a:ext cx="2919313" cy="848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042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Ми зосереджуємося не тільки на кінцевому результаті, а й на процесі навчання, відзначаючи кожне зусилля дитини, її старанність та прогрес.</a:t>
            </a:r>
            <a:endParaRPr lang="en-US" sz="1042" dirty="0">
              <a:latin typeface="Bookman Old Style" panose="020506040505050202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5036046" y="4401642"/>
            <a:ext cx="3279676" cy="1649908"/>
          </a:xfrm>
          <a:prstGeom prst="roundRect">
            <a:avLst>
              <a:gd name="adj" fmla="val 5542"/>
            </a:avLst>
          </a:prstGeom>
          <a:solidFill>
            <a:srgbClr val="D19A37"/>
          </a:solidFill>
          <a:ln w="22860">
            <a:solidFill>
              <a:srgbClr val="151617"/>
            </a:solidFill>
            <a:prstDash val="solid"/>
          </a:ln>
          <a:effectLst>
            <a:outerShdw dist="1397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6" name="Shape 12"/>
          <p:cNvSpPr/>
          <p:nvPr/>
        </p:nvSpPr>
        <p:spPr>
          <a:xfrm>
            <a:off x="5016996" y="4401642"/>
            <a:ext cx="76200" cy="1649908"/>
          </a:xfrm>
          <a:prstGeom prst="roundRect">
            <a:avLst>
              <a:gd name="adj" fmla="val 10000"/>
            </a:avLst>
          </a:prstGeom>
          <a:solidFill>
            <a:srgbClr val="151617"/>
          </a:solidFill>
          <a:ln/>
        </p:spPr>
      </p:sp>
      <p:sp>
        <p:nvSpPr>
          <p:cNvPr id="17" name="Text 13"/>
          <p:cNvSpPr/>
          <p:nvPr/>
        </p:nvSpPr>
        <p:spPr>
          <a:xfrm>
            <a:off x="5244803" y="4553248"/>
            <a:ext cx="2464991" cy="207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b="1" dirty="0">
                <a:solidFill>
                  <a:srgbClr val="151617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Підтримка кожної дитини</a:t>
            </a:r>
            <a:endParaRPr lang="en-US" sz="1292" dirty="0">
              <a:latin typeface="Bookman Old Style" panose="020506040505050202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5244803" y="4839792"/>
            <a:ext cx="2919313" cy="1060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042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Кожна дитина є унікальною, і ми прагнемо створити інклюзивне середовище, де кожен учень почувається цінним і отримує індивідуальну підтримку для розкриття свого потенціалу.</a:t>
            </a:r>
            <a:endParaRPr lang="en-US" sz="1042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E8D0F3-FE1D-BBC9-C13D-B11752F28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2" y="2619177"/>
            <a:ext cx="4443776" cy="343797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3B33F7-91D9-076D-EEB5-C414818386DD}"/>
              </a:ext>
            </a:extLst>
          </p:cNvPr>
          <p:cNvSpPr/>
          <p:nvPr/>
        </p:nvSpPr>
        <p:spPr>
          <a:xfrm flipH="1">
            <a:off x="387841" y="2616375"/>
            <a:ext cx="76202" cy="34379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">
            <a:extLst>
              <a:ext uri="{FF2B5EF4-FFF2-40B4-BE49-F238E27FC236}">
                <a16:creationId xmlns:a16="http://schemas.microsoft.com/office/drawing/2014/main" id="{1F16F998-327C-06F5-BCB3-9B9AD513784F}"/>
              </a:ext>
            </a:extLst>
          </p:cNvPr>
          <p:cNvSpPr/>
          <p:nvPr/>
        </p:nvSpPr>
        <p:spPr>
          <a:xfrm flipH="1">
            <a:off x="0" y="0"/>
            <a:ext cx="12192000" cy="6857999"/>
          </a:xfrm>
          <a:prstGeom prst="rect">
            <a:avLst/>
          </a:prstGeom>
          <a:solidFill>
            <a:srgbClr val="FFCD54"/>
          </a:solidFill>
          <a:ln/>
        </p:spPr>
        <p:txBody>
          <a:bodyPr/>
          <a:lstStyle/>
          <a:p>
            <a:endParaRPr lang="ru-UA" dirty="0"/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91C9A71B-A1B7-AFAD-93FF-FCADFC6D739C}"/>
              </a:ext>
            </a:extLst>
          </p:cNvPr>
          <p:cNvSpPr/>
          <p:nvPr/>
        </p:nvSpPr>
        <p:spPr>
          <a:xfrm>
            <a:off x="211436" y="0"/>
            <a:ext cx="4601069" cy="6857999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 1"/>
          <p:cNvSpPr/>
          <p:nvPr/>
        </p:nvSpPr>
        <p:spPr>
          <a:xfrm>
            <a:off x="5015012" y="348059"/>
            <a:ext cx="6733977" cy="791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83"/>
              </a:lnSpc>
            </a:pPr>
            <a:r>
              <a:rPr lang="en-US" sz="2458" b="1" dirty="0">
                <a:solidFill>
                  <a:srgbClr val="151617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Заклик до дій: Створюємо простір довіри та розвитку</a:t>
            </a:r>
            <a:endParaRPr lang="en-US" sz="2458" dirty="0">
              <a:latin typeface="Bookman Old Style" panose="020506040505050202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015012" y="1201637"/>
            <a:ext cx="6733977" cy="607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1400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Ми</a:t>
            </a:r>
            <a:r>
              <a:rPr lang="en-US" sz="1200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 запрошуємо вас приєднатися до нашої місії — перетворити кожен урок на місце, де панують довіра, розвиток та нескінченне дослідження світу. Давайте разом формувати середовище, в якому помилка не є поразкою, а стає цінним кроком уперед.</a:t>
            </a:r>
            <a:endParaRPr lang="en-US" sz="1200" dirty="0">
              <a:latin typeface="Bookman Old Style" panose="020506040505050202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5015012" y="2078931"/>
            <a:ext cx="506313" cy="931664"/>
          </a:xfrm>
          <a:prstGeom prst="roundRect">
            <a:avLst>
              <a:gd name="adj" fmla="val 360045"/>
            </a:avLst>
          </a:prstGeom>
          <a:solidFill>
            <a:srgbClr val="D19A37"/>
          </a:solidFill>
          <a:ln w="7620">
            <a:solidFill>
              <a:srgbClr val="151617">
                <a:alpha val="93000"/>
              </a:srgbClr>
            </a:solidFill>
            <a:prstDash val="solid"/>
          </a:ln>
          <a:effectLst>
            <a:outerShdw dist="13970" dir="2700000" algn="bl" rotWithShape="0">
              <a:srgbClr val="151617">
                <a:alpha val="100000"/>
              </a:srgbClr>
            </a:outerShdw>
          </a:effectLst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3266" y="2449810"/>
            <a:ext cx="189806" cy="18980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647830" y="2205434"/>
            <a:ext cx="1582341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208" b="1" dirty="0">
                <a:solidFill>
                  <a:srgbClr val="151617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Простір довіри</a:t>
            </a:r>
            <a:endParaRPr lang="en-US" sz="1208" dirty="0">
              <a:latin typeface="Bookman Old Style" panose="020506040505050202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647830" y="2479080"/>
            <a:ext cx="6101159" cy="405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1200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Створюємо</a:t>
            </a:r>
            <a:r>
              <a:rPr lang="en-US" sz="958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 атмосферу, де учні почуваються безпечно висловлювати свої думки та ідеї без страху осуду.</a:t>
            </a:r>
            <a:endParaRPr lang="en-US" sz="958" dirty="0">
              <a:latin typeface="Bookman Old Style" panose="02050604050505020204" pitchFamily="18" charset="0"/>
            </a:endParaRPr>
          </a:p>
        </p:txBody>
      </p:sp>
      <p:sp>
        <p:nvSpPr>
          <p:cNvPr id="11" name="Shape 6"/>
          <p:cNvSpPr/>
          <p:nvPr/>
        </p:nvSpPr>
        <p:spPr>
          <a:xfrm>
            <a:off x="5015012" y="3137099"/>
            <a:ext cx="506313" cy="931664"/>
          </a:xfrm>
          <a:prstGeom prst="roundRect">
            <a:avLst>
              <a:gd name="adj" fmla="val 360045"/>
            </a:avLst>
          </a:prstGeom>
          <a:solidFill>
            <a:srgbClr val="D19A37"/>
          </a:solidFill>
          <a:ln w="7620">
            <a:solidFill>
              <a:srgbClr val="151617">
                <a:alpha val="93000"/>
              </a:srgbClr>
            </a:solidFill>
            <a:prstDash val="solid"/>
          </a:ln>
          <a:effectLst>
            <a:outerShdw dist="13970" dir="2700000" algn="bl" rotWithShape="0">
              <a:srgbClr val="151617">
                <a:alpha val="100000"/>
              </a:srgbClr>
            </a:outerShdw>
          </a:effectLst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3266" y="3507979"/>
            <a:ext cx="189806" cy="18980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647830" y="3263603"/>
            <a:ext cx="1582341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208" b="1" dirty="0">
                <a:solidFill>
                  <a:srgbClr val="151617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Простір розвитку</a:t>
            </a:r>
            <a:endParaRPr lang="en-US" sz="1208" dirty="0">
              <a:latin typeface="Bookman Old Style" panose="020506040505050202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5647830" y="3537248"/>
            <a:ext cx="6101159" cy="405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1200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Заохочуємо</a:t>
            </a:r>
            <a:r>
              <a:rPr lang="en-US" sz="958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 постійне навчання, критичне мислення та креативність, допомагаючи кожному учню рости інтелектуально та емоційно.</a:t>
            </a:r>
            <a:endParaRPr lang="en-US" sz="958" dirty="0">
              <a:latin typeface="Bookman Old Style" panose="02050604050505020204" pitchFamily="18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5015012" y="4195267"/>
            <a:ext cx="506313" cy="931664"/>
          </a:xfrm>
          <a:prstGeom prst="roundRect">
            <a:avLst>
              <a:gd name="adj" fmla="val 360045"/>
            </a:avLst>
          </a:prstGeom>
          <a:solidFill>
            <a:srgbClr val="D19A37"/>
          </a:solidFill>
          <a:ln w="7620">
            <a:solidFill>
              <a:srgbClr val="151617">
                <a:alpha val="93000"/>
              </a:srgbClr>
            </a:solidFill>
            <a:prstDash val="solid"/>
          </a:ln>
          <a:effectLst>
            <a:outerShdw dist="13970" dir="2700000" algn="bl" rotWithShape="0">
              <a:srgbClr val="151617">
                <a:alpha val="100000"/>
              </a:srgbClr>
            </a:outerShdw>
          </a:effectLst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73266" y="4566146"/>
            <a:ext cx="189806" cy="18980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5647829" y="4321770"/>
            <a:ext cx="1932682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208" b="1" dirty="0">
                <a:solidFill>
                  <a:srgbClr val="151617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Простір дослідження</a:t>
            </a:r>
            <a:endParaRPr lang="en-US" sz="1208" dirty="0">
              <a:latin typeface="Bookman Old Style" panose="02050604050505020204" pitchFamily="18" charset="0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5647830" y="4595416"/>
            <a:ext cx="6101159" cy="405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1200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Надихаємо на допитливість, самостійний пошук знань та відкриття нового у навколишньому світі.</a:t>
            </a:r>
            <a:endParaRPr lang="en-US" sz="1200" dirty="0">
              <a:latin typeface="Bookman Old Style" panose="02050604050505020204" pitchFamily="18" charset="0"/>
            </a:endParaRPr>
          </a:p>
        </p:txBody>
      </p:sp>
      <p:sp>
        <p:nvSpPr>
          <p:cNvPr id="19" name="Text 12"/>
          <p:cNvSpPr/>
          <p:nvPr/>
        </p:nvSpPr>
        <p:spPr>
          <a:xfrm>
            <a:off x="5204818" y="5459115"/>
            <a:ext cx="5211465" cy="316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8"/>
              </a:lnSpc>
            </a:pPr>
            <a:r>
              <a:rPr lang="en-US" sz="1958" b="1" dirty="0">
                <a:solidFill>
                  <a:srgbClr val="151617"/>
                </a:solidFill>
                <a:latin typeface="Bookman Old Style" panose="02050604050505020204" pitchFamily="18" charset="0"/>
                <a:ea typeface="Montserrat Black" pitchFamily="34" charset="-122"/>
                <a:cs typeface="Montserrat Black" pitchFamily="34" charset="-120"/>
              </a:rPr>
              <a:t>Де помилка — це лише крок уперед</a:t>
            </a:r>
            <a:endParaRPr lang="en-US" sz="1958" dirty="0">
              <a:latin typeface="Bookman Old Style" panose="02050604050505020204" pitchFamily="18" charset="0"/>
            </a:endParaRPr>
          </a:p>
        </p:txBody>
      </p:sp>
      <p:sp>
        <p:nvSpPr>
          <p:cNvPr id="20" name="Text 13"/>
          <p:cNvSpPr/>
          <p:nvPr/>
        </p:nvSpPr>
        <p:spPr>
          <a:xfrm>
            <a:off x="5204818" y="5965429"/>
            <a:ext cx="6544171" cy="405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958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Ми змінюємо ставлення до помилок, перетворюючи їх на можливості для навчання, зростання та </a:t>
            </a:r>
            <a:r>
              <a:rPr lang="en-US" sz="1200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вдосконалення</a:t>
            </a:r>
            <a:r>
              <a:rPr lang="en-US" sz="958" dirty="0">
                <a:solidFill>
                  <a:srgbClr val="151617"/>
                </a:solidFill>
                <a:latin typeface="Bookman Old Style" panose="02050604050505020204" pitchFamily="18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958" dirty="0">
              <a:latin typeface="Bookman Old Style" panose="02050604050505020204" pitchFamily="18" charset="0"/>
            </a:endParaRPr>
          </a:p>
        </p:txBody>
      </p:sp>
      <p:sp>
        <p:nvSpPr>
          <p:cNvPr id="21" name="Shape 14"/>
          <p:cNvSpPr/>
          <p:nvPr/>
        </p:nvSpPr>
        <p:spPr>
          <a:xfrm>
            <a:off x="5015012" y="5269309"/>
            <a:ext cx="12700" cy="1243508"/>
          </a:xfrm>
          <a:prstGeom prst="rect">
            <a:avLst/>
          </a:prstGeom>
          <a:solidFill>
            <a:srgbClr val="151617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CCB77E-5570-1678-5B2D-BC9CEB5940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7" y="1577577"/>
            <a:ext cx="4563800" cy="3422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0A51C-F934-A66C-FE1B-04F983308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">
            <a:extLst>
              <a:ext uri="{FF2B5EF4-FFF2-40B4-BE49-F238E27FC236}">
                <a16:creationId xmlns:a16="http://schemas.microsoft.com/office/drawing/2014/main" id="{6694ECEB-4421-BF8E-AB15-126C19284DD8}"/>
              </a:ext>
            </a:extLst>
          </p:cNvPr>
          <p:cNvSpPr/>
          <p:nvPr/>
        </p:nvSpPr>
        <p:spPr>
          <a:xfrm flipH="1">
            <a:off x="0" y="1"/>
            <a:ext cx="12192000" cy="6857999"/>
          </a:xfrm>
          <a:prstGeom prst="rect">
            <a:avLst/>
          </a:prstGeom>
          <a:solidFill>
            <a:srgbClr val="FFCD54"/>
          </a:solidFill>
          <a:ln/>
        </p:spPr>
        <p:txBody>
          <a:bodyPr/>
          <a:lstStyle/>
          <a:p>
            <a:endParaRPr lang="ru-UA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E6E37D60-E733-AB03-C0C6-791FE2981BA1}"/>
              </a:ext>
            </a:extLst>
          </p:cNvPr>
          <p:cNvSpPr/>
          <p:nvPr/>
        </p:nvSpPr>
        <p:spPr>
          <a:xfrm>
            <a:off x="864974" y="348059"/>
            <a:ext cx="10884016" cy="791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083"/>
              </a:lnSpc>
            </a:pPr>
            <a:endParaRPr lang="en-US" sz="2458" dirty="0">
              <a:latin typeface="Bookman Old Style" panose="02050604050505020204" pitchFamily="18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0CDF8EA0-F9A2-9E83-A700-D8DC9EEB7779}"/>
              </a:ext>
            </a:extLst>
          </p:cNvPr>
          <p:cNvSpPr/>
          <p:nvPr/>
        </p:nvSpPr>
        <p:spPr>
          <a:xfrm>
            <a:off x="5015012" y="1201637"/>
            <a:ext cx="6733977" cy="607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endParaRPr lang="en-US" sz="1200" dirty="0">
              <a:latin typeface="Bookman Old Style" panose="02050604050505020204" pitchFamily="18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FEAFBF2-C868-3E5E-52B5-D1F0BB28CD85}"/>
              </a:ext>
            </a:extLst>
          </p:cNvPr>
          <p:cNvSpPr/>
          <p:nvPr/>
        </p:nvSpPr>
        <p:spPr>
          <a:xfrm>
            <a:off x="5647830" y="2205434"/>
            <a:ext cx="1582341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endParaRPr lang="en-US" sz="1208" dirty="0">
              <a:latin typeface="Bookman Old Style" panose="02050604050505020204" pitchFamily="18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823C196A-9AB3-DD02-B96B-89C899ED584C}"/>
              </a:ext>
            </a:extLst>
          </p:cNvPr>
          <p:cNvSpPr/>
          <p:nvPr/>
        </p:nvSpPr>
        <p:spPr>
          <a:xfrm>
            <a:off x="5647830" y="2479080"/>
            <a:ext cx="6101159" cy="405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endParaRPr lang="en-US" sz="958" dirty="0">
              <a:latin typeface="Bookman Old Style" panose="02050604050505020204" pitchFamily="18" charset="0"/>
            </a:endParaRPr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EFD8D70D-9620-4F50-C756-BA9354BE7B67}"/>
              </a:ext>
            </a:extLst>
          </p:cNvPr>
          <p:cNvSpPr/>
          <p:nvPr/>
        </p:nvSpPr>
        <p:spPr>
          <a:xfrm>
            <a:off x="5647830" y="3263603"/>
            <a:ext cx="1582341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endParaRPr lang="en-US" sz="1208" dirty="0">
              <a:latin typeface="Bookman Old Style" panose="02050604050505020204" pitchFamily="18" charset="0"/>
            </a:endParaRPr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CA581FEB-96A8-DFBD-F489-157C61A1C3BB}"/>
              </a:ext>
            </a:extLst>
          </p:cNvPr>
          <p:cNvSpPr/>
          <p:nvPr/>
        </p:nvSpPr>
        <p:spPr>
          <a:xfrm>
            <a:off x="5647830" y="3537248"/>
            <a:ext cx="6101159" cy="405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endParaRPr lang="en-US" sz="958" dirty="0">
              <a:latin typeface="Bookman Old Style" panose="02050604050505020204" pitchFamily="18" charset="0"/>
            </a:endParaRPr>
          </a:p>
        </p:txBody>
      </p:sp>
      <p:sp>
        <p:nvSpPr>
          <p:cNvPr id="17" name="Text 10">
            <a:extLst>
              <a:ext uri="{FF2B5EF4-FFF2-40B4-BE49-F238E27FC236}">
                <a16:creationId xmlns:a16="http://schemas.microsoft.com/office/drawing/2014/main" id="{0D1E9935-2AB0-C4EF-39A5-E01E3BA17307}"/>
              </a:ext>
            </a:extLst>
          </p:cNvPr>
          <p:cNvSpPr/>
          <p:nvPr/>
        </p:nvSpPr>
        <p:spPr>
          <a:xfrm>
            <a:off x="5647829" y="4321770"/>
            <a:ext cx="1932682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endParaRPr lang="en-US" sz="1208" dirty="0">
              <a:latin typeface="Bookman Old Style" panose="02050604050505020204" pitchFamily="18" charset="0"/>
            </a:endParaRPr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3072A632-747D-4EF6-BC19-E848831AEF90}"/>
              </a:ext>
            </a:extLst>
          </p:cNvPr>
          <p:cNvSpPr/>
          <p:nvPr/>
        </p:nvSpPr>
        <p:spPr>
          <a:xfrm>
            <a:off x="5647830" y="4595416"/>
            <a:ext cx="6101159" cy="405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endParaRPr lang="en-US" sz="1200" dirty="0">
              <a:latin typeface="Bookman Old Style" panose="02050604050505020204" pitchFamily="18" charset="0"/>
            </a:endParaRPr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05023EA6-E74F-B778-24E9-4C35848E9D0C}"/>
              </a:ext>
            </a:extLst>
          </p:cNvPr>
          <p:cNvSpPr/>
          <p:nvPr/>
        </p:nvSpPr>
        <p:spPr>
          <a:xfrm>
            <a:off x="5204818" y="5459115"/>
            <a:ext cx="5211465" cy="316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8"/>
              </a:lnSpc>
            </a:pPr>
            <a:endParaRPr lang="en-US" sz="1958" dirty="0">
              <a:latin typeface="Bookman Old Style" panose="02050604050505020204" pitchFamily="18" charset="0"/>
            </a:endParaRPr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961B02CC-D4B3-45D7-3021-A33CA177C068}"/>
              </a:ext>
            </a:extLst>
          </p:cNvPr>
          <p:cNvSpPr/>
          <p:nvPr/>
        </p:nvSpPr>
        <p:spPr>
          <a:xfrm>
            <a:off x="5204818" y="5965429"/>
            <a:ext cx="6544171" cy="405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endParaRPr lang="en-US" sz="958" dirty="0">
              <a:latin typeface="Bookman Old Style" panose="020506040505050202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75DE894-5F3B-9392-CAFA-CDDBA15FC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53215" cy="26102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2E265FE-646E-447C-E696-41601E63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038785" y="4247786"/>
            <a:ext cx="3153215" cy="2610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74FBC66-4393-6938-6D99-842C6D09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5877970"/>
            <a:ext cx="988541" cy="100398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8802D50-3816-B5EA-11F2-AF43D66D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7027" y="-23955"/>
            <a:ext cx="864974" cy="8784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D199C4-01C8-7C61-2A79-317350B355C0}"/>
              </a:ext>
            </a:extLst>
          </p:cNvPr>
          <p:cNvSpPr txBox="1"/>
          <p:nvPr/>
        </p:nvSpPr>
        <p:spPr>
          <a:xfrm>
            <a:off x="3495675" y="2743200"/>
            <a:ext cx="5543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Дякую за увагу!</a:t>
            </a:r>
            <a:endParaRPr lang="ru-UA" sz="5400" dirty="0">
              <a:solidFill>
                <a:srgbClr val="CC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49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4C871C0F-1000-6BAA-326F-358F085ADF87}"/>
              </a:ext>
            </a:extLst>
          </p:cNvPr>
          <p:cNvSpPr/>
          <p:nvPr/>
        </p:nvSpPr>
        <p:spPr>
          <a:xfrm>
            <a:off x="-3175" y="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2" name="Text 0"/>
          <p:cNvSpPr/>
          <p:nvPr/>
        </p:nvSpPr>
        <p:spPr>
          <a:xfrm>
            <a:off x="374551" y="470147"/>
            <a:ext cx="5910461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708"/>
              </a:lnSpc>
            </a:pPr>
            <a:r>
              <a:rPr lang="en-US" sz="3600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Професійний</a:t>
            </a:r>
            <a:r>
              <a:rPr lang="en-US" sz="36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розвиток</a:t>
            </a:r>
            <a:endParaRPr lang="en-US" sz="36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2530872"/>
            <a:ext cx="10869018" cy="685998"/>
          </a:xfrm>
          <a:prstGeom prst="roundRect">
            <a:avLst>
              <a:gd name="adj" fmla="val 11573"/>
            </a:avLst>
          </a:prstGeom>
          <a:solidFill>
            <a:srgbClr val="D19A37"/>
          </a:solidFill>
          <a:ln w="7620">
            <a:solidFill>
              <a:srgbClr val="2D2E2C"/>
            </a:solidFill>
            <a:prstDash val="solid"/>
          </a:ln>
          <a:effectLst>
            <a:outerShdw dist="2032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856853" y="2726233"/>
            <a:ext cx="400238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dirty="0">
                <a:solidFill>
                  <a:srgbClr val="000000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Постійне підвищення кваліфікації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096000" y="2537222"/>
            <a:ext cx="5428158" cy="673298"/>
          </a:xfrm>
          <a:prstGeom prst="rect">
            <a:avLst/>
          </a:prstGeom>
          <a:solidFill>
            <a:srgbClr val="D19A37"/>
          </a:solidFill>
          <a:ln>
            <a:solidFill>
              <a:srgbClr val="2D2E2C"/>
            </a:solidFill>
          </a:ln>
        </p:spPr>
      </p:sp>
      <p:sp>
        <p:nvSpPr>
          <p:cNvPr id="7" name="Shape 5"/>
          <p:cNvSpPr/>
          <p:nvPr/>
        </p:nvSpPr>
        <p:spPr>
          <a:xfrm>
            <a:off x="6096000" y="2537222"/>
            <a:ext cx="25400" cy="673298"/>
          </a:xfrm>
          <a:prstGeom prst="roundRect">
            <a:avLst>
              <a:gd name="adj" fmla="val 312558"/>
            </a:avLst>
          </a:prstGeom>
          <a:solidFill>
            <a:srgbClr val="2D2E2C"/>
          </a:solidFill>
          <a:ln/>
        </p:spPr>
      </p:sp>
      <p:sp>
        <p:nvSpPr>
          <p:cNvPr id="8" name="Text 6"/>
          <p:cNvSpPr/>
          <p:nvPr/>
        </p:nvSpPr>
        <p:spPr>
          <a:xfrm>
            <a:off x="6285012" y="2726233"/>
            <a:ext cx="421967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dirty="0">
                <a:solidFill>
                  <a:srgbClr val="000000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Загальний обсяг: </a:t>
            </a:r>
            <a:r>
              <a:rPr lang="en-US" sz="2000" dirty="0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155 годин / 5,2 ЄКТС</a:t>
            </a:r>
            <a:endParaRPr lang="en-US" sz="20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61493" y="3500339"/>
            <a:ext cx="10862666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0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Основні напрями:</a:t>
            </a:r>
            <a:endParaRPr lang="en-US" sz="20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61492" y="4138216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algn="ctr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НУШ і компетентнісний підхід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61492" y="4506715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algn="ctr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STEM-освіта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61492" y="4875214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algn="ctr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Психологічна підтримка учнів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8880814E-D5EC-5F15-840F-AFCC36C85793}"/>
              </a:ext>
            </a:extLst>
          </p:cNvPr>
          <p:cNvSpPr/>
          <p:nvPr/>
        </p:nvSpPr>
        <p:spPr>
          <a:xfrm>
            <a:off x="-1" y="-5162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b="1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Text 0"/>
          <p:cNvSpPr/>
          <p:nvPr/>
        </p:nvSpPr>
        <p:spPr>
          <a:xfrm>
            <a:off x="112961" y="404813"/>
            <a:ext cx="7414220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708"/>
              </a:lnSpc>
            </a:pPr>
            <a:r>
              <a:rPr lang="en-US" sz="2958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Курси підвищення кваліфікації</a:t>
            </a:r>
            <a:endParaRPr lang="en-US" sz="32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EB2DB7-A82C-6B22-9E69-21718E18D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6339">
            <a:off x="9436310" y="3340581"/>
            <a:ext cx="2682923" cy="186612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A61AD7A-5129-D6A6-0031-87C57606B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8924">
            <a:off x="9284817" y="511629"/>
            <a:ext cx="2273615" cy="315361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840A370-F3D2-F52C-99D1-5CD91B2E5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753">
            <a:off x="6059587" y="2879820"/>
            <a:ext cx="2226466" cy="317739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B43F408-3399-DF13-420E-180F1A312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08857">
            <a:off x="6715801" y="1199263"/>
            <a:ext cx="3212542" cy="22857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14251B6-507E-FA81-CB13-AA1DA20DF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733" y="3006119"/>
            <a:ext cx="1922878" cy="264472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42A9F2D-5CB0-FA9D-12BA-B64DDB47E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8486" y="4546463"/>
            <a:ext cx="2631791" cy="2311537"/>
          </a:xfrm>
          <a:prstGeom prst="rect">
            <a:avLst/>
          </a:prstGeom>
        </p:spPr>
      </p:pic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FFB969DB-1340-71A0-30CA-47C3B2C79B8F}"/>
              </a:ext>
            </a:extLst>
          </p:cNvPr>
          <p:cNvSpPr/>
          <p:nvPr/>
        </p:nvSpPr>
        <p:spPr>
          <a:xfrm>
            <a:off x="-26029" y="1333726"/>
            <a:ext cx="5693533" cy="3733458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A9EB57-7047-5D5A-5CBC-A537372AB397}"/>
              </a:ext>
            </a:extLst>
          </p:cNvPr>
          <p:cNvSpPr txBox="1"/>
          <p:nvPr/>
        </p:nvSpPr>
        <p:spPr>
          <a:xfrm>
            <a:off x="35699" y="1333726"/>
            <a:ext cx="5693533" cy="3733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FFCD54"/>
                </a:solidFill>
                <a:latin typeface="Bookman Old Style" panose="02050604050505020204" pitchFamily="18" charset="0"/>
              </a:rPr>
              <a:t>1. Природнича галузь (8 клас) — 36 год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FFCD54"/>
                </a:solidFill>
                <a:latin typeface="Bookman Old Style" panose="02050604050505020204" pitchFamily="18" charset="0"/>
              </a:rPr>
              <a:t>2. «Місток до алгебри та геометрії» — 6 год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FFCD54"/>
                </a:solidFill>
                <a:latin typeface="Bookman Old Style" panose="02050604050505020204" pitchFamily="18" charset="0"/>
              </a:rPr>
              <a:t>3. Оцінювання в НУШ (5–7 класи) — 30 год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FFCD54"/>
                </a:solidFill>
                <a:latin typeface="Bookman Old Style" panose="02050604050505020204" pitchFamily="18" charset="0"/>
              </a:rPr>
              <a:t>4. «Школа для всіх» — 30 год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FFCD54"/>
                </a:solidFill>
                <a:latin typeface="Bookman Old Style" panose="02050604050505020204" pitchFamily="18" charset="0"/>
              </a:rPr>
              <a:t>5. Психологічна підтримка дітей — 23 год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FFCD54"/>
                </a:solidFill>
                <a:latin typeface="Bookman Old Style" panose="02050604050505020204" pitchFamily="18" charset="0"/>
              </a:rPr>
              <a:t>6. «Профільна школа: зміст і підходи» — 30 год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79226AC-AE84-52F0-54A3-2C7FFA4E3E30}"/>
              </a:ext>
            </a:extLst>
          </p:cNvPr>
          <p:cNvSpPr/>
          <p:nvPr/>
        </p:nvSpPr>
        <p:spPr>
          <a:xfrm>
            <a:off x="-1" y="-5162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Text 0"/>
          <p:cNvSpPr/>
          <p:nvPr/>
        </p:nvSpPr>
        <p:spPr>
          <a:xfrm>
            <a:off x="-1" y="302320"/>
            <a:ext cx="5480744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708"/>
              </a:lnSpc>
            </a:pPr>
            <a:r>
              <a:rPr lang="en-US" sz="3600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Професійні</a:t>
            </a:r>
            <a:r>
              <a:rPr lang="en-US" sz="36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600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здобутки</a:t>
            </a:r>
            <a:endParaRPr lang="en-US" sz="3600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F5A744C-B386-B2EF-CB3C-58D8EDB5906C}"/>
              </a:ext>
            </a:extLst>
          </p:cNvPr>
          <p:cNvSpPr/>
          <p:nvPr/>
        </p:nvSpPr>
        <p:spPr>
          <a:xfrm>
            <a:off x="78977" y="2255521"/>
            <a:ext cx="3925015" cy="1063228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 1"/>
          <p:cNvSpPr/>
          <p:nvPr/>
        </p:nvSpPr>
        <p:spPr>
          <a:xfrm>
            <a:off x="121919" y="1889760"/>
            <a:ext cx="3925015" cy="809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Публікація на </a:t>
            </a:r>
            <a:r>
              <a:rPr lang="en-US" sz="2400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платформі</a:t>
            </a:r>
            <a:r>
              <a:rPr lang="en-US" sz="24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vsimosvita.com </a:t>
            </a:r>
            <a:endParaRPr lang="en-US" sz="24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8978" y="2585442"/>
            <a:ext cx="392501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i="1" dirty="0">
                <a:solidFill>
                  <a:srgbClr val="FFCD54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«Підсумкова робота: Механічна робота. Потужність. Енергія»</a:t>
            </a:r>
            <a:endParaRPr lang="en-US" sz="16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149090" y="4333281"/>
            <a:ext cx="3445590" cy="80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8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Участь учнів у шкільній олімпіаді з фізики</a:t>
            </a:r>
            <a:endParaRPr lang="en-US" sz="2208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113054" y="5283100"/>
            <a:ext cx="3560603" cy="584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  <a:buSzPct val="100000"/>
            </a:pPr>
            <a:r>
              <a:rPr lang="en-US" sz="1458" dirty="0">
                <a:solidFill>
                  <a:srgbClr val="2D2E2C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14 і 13 балів — середній рівень серед учасників</a:t>
            </a:r>
            <a:endParaRPr lang="en-US" sz="1458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30754E-13C9-0FED-33A8-8EBA06B18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19" y="-176981"/>
            <a:ext cx="4876800" cy="7315200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88D122-3F0D-2CBF-C192-B10E0F796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520" y="3008350"/>
            <a:ext cx="4350475" cy="43504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1B7A99-E115-51A2-6532-BADAF91FA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413" y="945358"/>
            <a:ext cx="2205172" cy="31190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552F7FA-DCF2-BE60-867E-534FA475A0B3}"/>
              </a:ext>
            </a:extLst>
          </p:cNvPr>
          <p:cNvSpPr/>
          <p:nvPr/>
        </p:nvSpPr>
        <p:spPr>
          <a:xfrm>
            <a:off x="-1" y="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89973F-BFF8-3AE3-2407-F18AF8BEC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81" y="615980"/>
            <a:ext cx="5496719" cy="8245079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-392708" y="178842"/>
            <a:ext cx="9276258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708"/>
              </a:lnSpc>
            </a:pPr>
            <a:r>
              <a:rPr lang="en-US" sz="2958" dirty="0" err="1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Основні</a:t>
            </a:r>
            <a:r>
              <a:rPr lang="en-US" sz="2958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00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напрями</a:t>
            </a:r>
            <a:r>
              <a:rPr lang="en-US" sz="2958" dirty="0">
                <a:solidFill>
                  <a:srgbClr val="2D2E2C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професійного розвитку</a:t>
            </a:r>
            <a:endParaRPr lang="en-US" sz="2958" dirty="0">
              <a:solidFill>
                <a:srgbClr val="2D2E2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BD471B-E89C-5DC0-CB8E-F6017AA8B305}"/>
              </a:ext>
            </a:extLst>
          </p:cNvPr>
          <p:cNvSpPr txBox="1"/>
          <p:nvPr/>
        </p:nvSpPr>
        <p:spPr>
          <a:xfrm>
            <a:off x="0" y="1251496"/>
            <a:ext cx="6695281" cy="335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>
                <a:latin typeface="Bookman Old Style" panose="02050604050505020204" pitchFamily="18" charset="0"/>
              </a:rPr>
              <a:t>1. Використання цифрових технологій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Bookman Old Style" panose="02050604050505020204" pitchFamily="18" charset="0"/>
              </a:rPr>
              <a:t>2. STEM-підходи у навчанні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Bookman Old Style" panose="02050604050505020204" pitchFamily="18" charset="0"/>
              </a:rPr>
              <a:t>3. Розвиток творчості та критичного мислення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Bookman Old Style" panose="02050604050505020204" pitchFamily="18" charset="0"/>
              </a:rPr>
              <a:t>4. Психологічна та емоційна компетентність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77AB2AF1-6DAD-7484-6E43-1ACB01E9E272}"/>
              </a:ext>
            </a:extLst>
          </p:cNvPr>
          <p:cNvSpPr/>
          <p:nvPr/>
        </p:nvSpPr>
        <p:spPr>
          <a:xfrm>
            <a:off x="-1" y="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AC454213-4F9F-4608-2139-2FA842A9E6E1}"/>
              </a:ext>
            </a:extLst>
          </p:cNvPr>
          <p:cNvSpPr/>
          <p:nvPr/>
        </p:nvSpPr>
        <p:spPr>
          <a:xfrm>
            <a:off x="192804" y="1643605"/>
            <a:ext cx="1126814" cy="5405377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Shape 2">
            <a:extLst>
              <a:ext uri="{FF2B5EF4-FFF2-40B4-BE49-F238E27FC236}">
                <a16:creationId xmlns:a16="http://schemas.microsoft.com/office/drawing/2014/main" id="{608DAD1E-FCB7-C76B-AADC-6DE75D41CE7A}"/>
              </a:ext>
            </a:extLst>
          </p:cNvPr>
          <p:cNvSpPr/>
          <p:nvPr/>
        </p:nvSpPr>
        <p:spPr>
          <a:xfrm>
            <a:off x="325842" y="5716864"/>
            <a:ext cx="926802" cy="926802"/>
          </a:xfrm>
          <a:prstGeom prst="roundRect">
            <a:avLst>
              <a:gd name="adj" fmla="val 13436980"/>
            </a:avLst>
          </a:prstGeom>
          <a:solidFill>
            <a:srgbClr val="FFCD54"/>
          </a:solidFill>
          <a:ln/>
        </p:spPr>
        <p:txBody>
          <a:bodyPr/>
          <a:lstStyle/>
          <a:p>
            <a:endParaRPr lang="uk-UA" dirty="0"/>
          </a:p>
        </p:txBody>
      </p:sp>
      <p:sp>
        <p:nvSpPr>
          <p:cNvPr id="26" name="Shape 2">
            <a:extLst>
              <a:ext uri="{FF2B5EF4-FFF2-40B4-BE49-F238E27FC236}">
                <a16:creationId xmlns:a16="http://schemas.microsoft.com/office/drawing/2014/main" id="{54E3A082-8E70-B573-710A-664DC6D3CD39}"/>
              </a:ext>
            </a:extLst>
          </p:cNvPr>
          <p:cNvSpPr/>
          <p:nvPr/>
        </p:nvSpPr>
        <p:spPr>
          <a:xfrm>
            <a:off x="325842" y="2776188"/>
            <a:ext cx="926802" cy="926802"/>
          </a:xfrm>
          <a:prstGeom prst="roundRect">
            <a:avLst>
              <a:gd name="adj" fmla="val 13436980"/>
            </a:avLst>
          </a:prstGeom>
          <a:solidFill>
            <a:srgbClr val="FFCD54"/>
          </a:solidFill>
          <a:ln/>
        </p:spPr>
        <p:txBody>
          <a:bodyPr/>
          <a:lstStyle/>
          <a:p>
            <a:endParaRPr lang="uk-UA" dirty="0"/>
          </a:p>
        </p:txBody>
      </p: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EE105412-F3E6-5FE8-D7EB-A46FA3604699}"/>
              </a:ext>
            </a:extLst>
          </p:cNvPr>
          <p:cNvGrpSpPr/>
          <p:nvPr/>
        </p:nvGrpSpPr>
        <p:grpSpPr>
          <a:xfrm>
            <a:off x="312532" y="1801118"/>
            <a:ext cx="926802" cy="926802"/>
            <a:chOff x="3768367" y="414249"/>
            <a:chExt cx="1993027" cy="1993027"/>
          </a:xfrm>
        </p:grpSpPr>
        <p:sp>
          <p:nvSpPr>
            <p:cNvPr id="4" name="Shape 2"/>
            <p:cNvSpPr/>
            <p:nvPr/>
          </p:nvSpPr>
          <p:spPr>
            <a:xfrm>
              <a:off x="3768367" y="414249"/>
              <a:ext cx="1993027" cy="1993027"/>
            </a:xfrm>
            <a:prstGeom prst="roundRect">
              <a:avLst>
                <a:gd name="adj" fmla="val 13436980"/>
              </a:avLst>
            </a:prstGeom>
            <a:solidFill>
              <a:srgbClr val="FFCD54"/>
            </a:solidFill>
            <a:ln/>
          </p:spPr>
          <p:txBody>
            <a:bodyPr/>
            <a:lstStyle/>
            <a:p>
              <a:endParaRPr lang="uk-UA" dirty="0"/>
            </a:p>
          </p:txBody>
        </p:sp>
        <p:pic>
          <p:nvPicPr>
            <p:cNvPr id="5" name="Image 0" descr="preencoded.png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70020" y="815902"/>
              <a:ext cx="1189722" cy="1189722"/>
            </a:xfrm>
            <a:prstGeom prst="rect">
              <a:avLst/>
            </a:prstGeom>
          </p:spPr>
        </p:pic>
      </p:grp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202D420C-7CE7-65E8-5413-23CB02B06A42}"/>
              </a:ext>
            </a:extLst>
          </p:cNvPr>
          <p:cNvSpPr/>
          <p:nvPr/>
        </p:nvSpPr>
        <p:spPr>
          <a:xfrm rot="16200000">
            <a:off x="5500622" y="-2150249"/>
            <a:ext cx="776568" cy="5098084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 0"/>
          <p:cNvSpPr/>
          <p:nvPr/>
        </p:nvSpPr>
        <p:spPr>
          <a:xfrm>
            <a:off x="3092653" y="110486"/>
            <a:ext cx="5675709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708"/>
              </a:lnSpc>
            </a:pPr>
            <a:r>
              <a:rPr lang="en-US" sz="3200" dirty="0" err="1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Педагогічні</a:t>
            </a:r>
            <a:r>
              <a:rPr lang="en-US" sz="3200" dirty="0">
                <a:solidFill>
                  <a:srgbClr val="FFCD54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принципи</a:t>
            </a:r>
            <a:endParaRPr lang="en-US" sz="3200" dirty="0">
              <a:solidFill>
                <a:srgbClr val="FFCD5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448007" y="3082524"/>
            <a:ext cx="273903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 err="1">
                <a:solidFill>
                  <a:srgbClr val="000000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Компетентнісний</a:t>
            </a:r>
            <a:r>
              <a:rPr lang="en-US" sz="2400" dirty="0">
                <a:solidFill>
                  <a:srgbClr val="000000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підхід</a:t>
            </a:r>
            <a:endParaRPr lang="en-US" sz="2400" dirty="0">
              <a:latin typeface="Bookman Old Style" panose="02050604050505020204" pitchFamily="18" charset="0"/>
            </a:endParaRPr>
          </a:p>
          <a:p>
            <a:pPr>
              <a:lnSpc>
                <a:spcPts val="2292"/>
              </a:lnSpc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715" y="2879554"/>
            <a:ext cx="669056" cy="66905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542830" y="3269059"/>
            <a:ext cx="279687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448007" y="5023871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000000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Дитиноцентризм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448007" y="4089578"/>
            <a:ext cx="361086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000000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Розвиток навичок XXI століття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623" y="5806955"/>
            <a:ext cx="746620" cy="74662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448007" y="6075783"/>
            <a:ext cx="378370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000000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Співпраця з батьками та учнями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B785B6-C83E-4D93-1326-A7562A09CFE7}"/>
              </a:ext>
            </a:extLst>
          </p:cNvPr>
          <p:cNvSpPr txBox="1"/>
          <p:nvPr/>
        </p:nvSpPr>
        <p:spPr>
          <a:xfrm>
            <a:off x="1406754" y="2020240"/>
            <a:ext cx="6094070" cy="389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92"/>
              </a:lnSpc>
            </a:pPr>
            <a:r>
              <a:rPr lang="en-US" sz="2400" dirty="0" err="1">
                <a:solidFill>
                  <a:srgbClr val="000000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Педагогіка</a:t>
            </a:r>
            <a:r>
              <a:rPr lang="en-US" sz="1800" dirty="0">
                <a:solidFill>
                  <a:srgbClr val="000000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партнерства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sp>
        <p:nvSpPr>
          <p:cNvPr id="29" name="Shape 2">
            <a:extLst>
              <a:ext uri="{FF2B5EF4-FFF2-40B4-BE49-F238E27FC236}">
                <a16:creationId xmlns:a16="http://schemas.microsoft.com/office/drawing/2014/main" id="{02645AE6-D962-9E34-9D66-F31CEF63491B}"/>
              </a:ext>
            </a:extLst>
          </p:cNvPr>
          <p:cNvSpPr/>
          <p:nvPr/>
        </p:nvSpPr>
        <p:spPr>
          <a:xfrm>
            <a:off x="290379" y="3718014"/>
            <a:ext cx="926802" cy="926802"/>
          </a:xfrm>
          <a:prstGeom prst="roundRect">
            <a:avLst>
              <a:gd name="adj" fmla="val 13436980"/>
            </a:avLst>
          </a:prstGeom>
          <a:solidFill>
            <a:srgbClr val="FFCD54"/>
          </a:solidFill>
          <a:ln/>
        </p:spPr>
        <p:txBody>
          <a:bodyPr/>
          <a:lstStyle/>
          <a:p>
            <a:endParaRPr lang="uk-UA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4126" y="3844820"/>
            <a:ext cx="618431" cy="618431"/>
          </a:xfrm>
          <a:prstGeom prst="rect">
            <a:avLst/>
          </a:prstGeom>
        </p:spPr>
      </p:pic>
      <p:sp>
        <p:nvSpPr>
          <p:cNvPr id="30" name="Shape 2">
            <a:extLst>
              <a:ext uri="{FF2B5EF4-FFF2-40B4-BE49-F238E27FC236}">
                <a16:creationId xmlns:a16="http://schemas.microsoft.com/office/drawing/2014/main" id="{5A64C6BC-E244-891A-F434-9FE703C375E3}"/>
              </a:ext>
            </a:extLst>
          </p:cNvPr>
          <p:cNvSpPr/>
          <p:nvPr/>
        </p:nvSpPr>
        <p:spPr>
          <a:xfrm>
            <a:off x="279940" y="4708108"/>
            <a:ext cx="926802" cy="926802"/>
          </a:xfrm>
          <a:prstGeom prst="roundRect">
            <a:avLst>
              <a:gd name="adj" fmla="val 13436980"/>
            </a:avLst>
          </a:prstGeom>
          <a:solidFill>
            <a:srgbClr val="FFCD54"/>
          </a:solidFill>
          <a:ln/>
        </p:spPr>
        <p:txBody>
          <a:bodyPr/>
          <a:lstStyle/>
          <a:p>
            <a:endParaRPr lang="uk-UA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8884" y="4853570"/>
            <a:ext cx="708914" cy="70891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AA901D0-47DF-5930-1ED4-5C14BD81B6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84" y="-1301293"/>
            <a:ext cx="9699806" cy="96998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3115988-4C8C-B3E7-189C-E0BFBE561245}"/>
              </a:ext>
            </a:extLst>
          </p:cNvPr>
          <p:cNvSpPr/>
          <p:nvPr/>
        </p:nvSpPr>
        <p:spPr>
          <a:xfrm>
            <a:off x="-1" y="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55E4FAA7-E3CE-C62A-9432-DDAEDA96DC9C}"/>
              </a:ext>
            </a:extLst>
          </p:cNvPr>
          <p:cNvSpPr/>
          <p:nvPr/>
        </p:nvSpPr>
        <p:spPr>
          <a:xfrm>
            <a:off x="163782" y="1261640"/>
            <a:ext cx="7336614" cy="5596359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 0"/>
          <p:cNvSpPr/>
          <p:nvPr/>
        </p:nvSpPr>
        <p:spPr>
          <a:xfrm>
            <a:off x="3323669" y="324906"/>
            <a:ext cx="4933057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4400" dirty="0" err="1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Педагогічне</a:t>
            </a:r>
            <a:r>
              <a:rPr lang="en-US" sz="4400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 кредо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93547" y="1456566"/>
            <a:ext cx="6648033" cy="531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«</a:t>
            </a:r>
            <a:r>
              <a:rPr lang="uk-UA" sz="3200" dirty="0">
                <a:solidFill>
                  <a:srgbClr val="FFC000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Вчити математики та фізики, щоб розвивати логіку, системність і відповідальність, адже точність думки формує гідність вчинків. Знання мають служити людяності та прогресу.</a:t>
            </a:r>
            <a:r>
              <a:rPr lang="en-US" sz="3200" dirty="0">
                <a:solidFill>
                  <a:srgbClr val="FFC000"/>
                </a:solidFill>
                <a:latin typeface="Bookman Old Style" panose="02050604050505020204" pitchFamily="18" charset="0"/>
                <a:ea typeface="Public Sans" pitchFamily="34" charset="-122"/>
                <a:cs typeface="Public Sans" pitchFamily="34" charset="-120"/>
              </a:rPr>
              <a:t>».</a:t>
            </a:r>
            <a:endParaRPr lang="en-US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Рисунок 10" descr="Зображення, що містить Графіка, мистецтво, символ, мультфільм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27171B80-091F-2FCD-E14D-214FBB1D8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406" y="1828575"/>
            <a:ext cx="3887583" cy="38875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7860D05E-D85F-4171-5006-11EEF7BF61ED}"/>
              </a:ext>
            </a:extLst>
          </p:cNvPr>
          <p:cNvSpPr/>
          <p:nvPr/>
        </p:nvSpPr>
        <p:spPr>
          <a:xfrm>
            <a:off x="-1" y="-51620"/>
            <a:ext cx="12192001" cy="6961239"/>
          </a:xfrm>
          <a:prstGeom prst="rect">
            <a:avLst/>
          </a:prstGeom>
          <a:solidFill>
            <a:srgbClr val="FFCD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92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Text 0"/>
          <p:cNvSpPr/>
          <p:nvPr/>
        </p:nvSpPr>
        <p:spPr>
          <a:xfrm>
            <a:off x="661492" y="1351062"/>
            <a:ext cx="4086126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endParaRPr lang="en-US" sz="2958" dirty="0">
              <a:latin typeface="Bookman Old Style" panose="0205060405050502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2107010"/>
            <a:ext cx="6688432" cy="2445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125" dirty="0">
                <a:latin typeface="Bookman Old Style" panose="02050604050505020204" pitchFamily="18" charset="0"/>
                <a:ea typeface="Playfair Display Semi Bold" pitchFamily="34" charset="-122"/>
                <a:cs typeface="Playfair Display Semi Bold" pitchFamily="34" charset="-120"/>
              </a:rPr>
              <a:t>Оцінювання в НУШ — не “вирок”, а підтримка</a:t>
            </a:r>
            <a:endParaRPr lang="en-US" sz="5125" dirty="0">
              <a:latin typeface="Bookman Old Style" panose="02050604050505020204" pitchFamily="18" charset="0"/>
            </a:endParaRPr>
          </a:p>
        </p:txBody>
      </p:sp>
      <p:pic>
        <p:nvPicPr>
          <p:cNvPr id="10" name="Рисунок 9" descr="Зображення, що містить знімок екрана, символ, ряд, дизайн">
            <a:extLst>
              <a:ext uri="{FF2B5EF4-FFF2-40B4-BE49-F238E27FC236}">
                <a16:creationId xmlns:a16="http://schemas.microsoft.com/office/drawing/2014/main" id="{8046383B-738C-BF89-EF1A-C61519315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10" y="639103"/>
            <a:ext cx="4876800" cy="4876800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E594745E-96A0-9137-567C-F982AB0D046C}"/>
              </a:ext>
            </a:extLst>
          </p:cNvPr>
          <p:cNvSpPr/>
          <p:nvPr/>
        </p:nvSpPr>
        <p:spPr>
          <a:xfrm>
            <a:off x="0" y="5829404"/>
            <a:ext cx="5233491" cy="830160"/>
          </a:xfrm>
          <a:prstGeom prst="rect">
            <a:avLst/>
          </a:prstGeom>
          <a:solidFill>
            <a:srgbClr val="2D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7D153F86-0BAA-373F-CE6A-E6E07D530BAC}"/>
              </a:ext>
            </a:extLst>
          </p:cNvPr>
          <p:cNvGrpSpPr/>
          <p:nvPr/>
        </p:nvGrpSpPr>
        <p:grpSpPr>
          <a:xfrm>
            <a:off x="127321" y="5922141"/>
            <a:ext cx="6297018" cy="644685"/>
            <a:chOff x="314252" y="5869251"/>
            <a:chExt cx="6297018" cy="644685"/>
          </a:xfrm>
        </p:grpSpPr>
        <p:sp>
          <p:nvSpPr>
            <p:cNvPr id="5" name="Text 2"/>
            <p:cNvSpPr/>
            <p:nvPr/>
          </p:nvSpPr>
          <p:spPr>
            <a:xfrm>
              <a:off x="314252" y="5869251"/>
              <a:ext cx="6297018" cy="3024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285739" indent="-285739">
                <a:lnSpc>
                  <a:spcPts val="2375"/>
                </a:lnSpc>
                <a:buSzPct val="100000"/>
                <a:buChar char="•"/>
              </a:pPr>
              <a:r>
                <a:rPr lang="en-US" sz="1458" dirty="0">
                  <a:solidFill>
                    <a:srgbClr val="FFCD54"/>
                  </a:solidFill>
                  <a:latin typeface="Bookman Old Style" panose="02050604050505020204" pitchFamily="18" charset="0"/>
                  <a:ea typeface="Public Sans" pitchFamily="34" charset="-122"/>
                  <a:cs typeface="Public Sans" pitchFamily="34" charset="-120"/>
                </a:rPr>
                <a:t>Математика і фізика як острівець стабільності</a:t>
              </a:r>
              <a:endParaRPr lang="en-US" sz="1458" dirty="0">
                <a:solidFill>
                  <a:srgbClr val="FFCD54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6" name="Text 3"/>
            <p:cNvSpPr/>
            <p:nvPr/>
          </p:nvSpPr>
          <p:spPr>
            <a:xfrm>
              <a:off x="314252" y="6211517"/>
              <a:ext cx="6297018" cy="3024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285739" indent="-285739">
                <a:lnSpc>
                  <a:spcPts val="2375"/>
                </a:lnSpc>
                <a:buSzPct val="100000"/>
                <a:buChar char="•"/>
              </a:pPr>
              <a:r>
                <a:rPr lang="en-US" sz="1458" dirty="0">
                  <a:solidFill>
                    <a:srgbClr val="FFCD54"/>
                  </a:solidFill>
                  <a:latin typeface="Bookman Old Style" panose="02050604050505020204" pitchFamily="18" charset="0"/>
                  <a:ea typeface="Public Sans" pitchFamily="34" charset="-122"/>
                  <a:cs typeface="Public Sans" pitchFamily="34" charset="-120"/>
                </a:rPr>
                <a:t>Оцінка — інструмент розвитку, а не покарання</a:t>
              </a:r>
              <a:endParaRPr lang="en-US" sz="1458" dirty="0">
                <a:solidFill>
                  <a:srgbClr val="FFCD54"/>
                </a:solidFill>
                <a:latin typeface="Bookman Old Style" panose="02050604050505020204" pitchFamily="18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4098</TotalTime>
  <Words>774</Words>
  <Application>Microsoft Office PowerPoint</Application>
  <PresentationFormat>Широкоэкранный</PresentationFormat>
  <Paragraphs>130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Cambria</vt:lpstr>
      <vt:lpstr>Inconsolata</vt:lpstr>
      <vt:lpstr>Playfair Display Semi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Вова</dc:creator>
  <cp:lastModifiedBy>Вова</cp:lastModifiedBy>
  <cp:revision>25</cp:revision>
  <dcterms:created xsi:type="dcterms:W3CDTF">2025-12-26T12:08:49Z</dcterms:created>
  <dcterms:modified xsi:type="dcterms:W3CDTF">2026-01-07T13:48:05Z</dcterms:modified>
</cp:coreProperties>
</file>