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8" r:id="rId1"/>
  </p:sldMasterIdLst>
  <p:sldIdLst>
    <p:sldId id="256" r:id="rId2"/>
    <p:sldId id="257" r:id="rId3"/>
    <p:sldId id="258" r:id="rId4"/>
    <p:sldId id="265" r:id="rId5"/>
    <p:sldId id="264" r:id="rId6"/>
    <p:sldId id="259" r:id="rId7"/>
    <p:sldId id="260" r:id="rId8"/>
    <p:sldId id="267" r:id="rId9"/>
    <p:sldId id="261" r:id="rId10"/>
    <p:sldId id="262" r:id="rId11"/>
    <p:sldId id="263" r:id="rId12"/>
    <p:sldId id="266" r:id="rId13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озділ без заголовка" id="{22EE2E82-CC19-40E5-8C05-4B782FE88205}">
          <p14:sldIdLst>
            <p14:sldId id="256"/>
            <p14:sldId id="257"/>
            <p14:sldId id="258"/>
            <p14:sldId id="265"/>
            <p14:sldId id="264"/>
            <p14:sldId id="259"/>
            <p14:sldId id="260"/>
            <p14:sldId id="267"/>
            <p14:sldId id="261"/>
            <p14:sldId id="262"/>
            <p14:sldId id="263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1923" y="1122363"/>
            <a:ext cx="7588155" cy="2621154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01923" y="3843708"/>
            <a:ext cx="7588155" cy="1414091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28FA71-3A18-48C0-980F-4B68F7F63042}" type="datetime1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729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4E956D-CB73-C986-F100-46487310D1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515600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423E6A-A07C-BF0D-EA30-9A8A854E48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12648" y="1680898"/>
            <a:ext cx="10515600" cy="44960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DC9908-8F95-8DFC-72CC-158552B56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4EDB3-C0E8-45F8-9E1D-1B6C8D1880C0}" type="datetime1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26C9BE-9060-50CB-2BB7-07307FF89A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4A835B-97D3-BC22-F0B8-4986D4636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47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5B0252-346C-F6F4-3642-19F571550D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634888" y="578497"/>
            <a:ext cx="2047037" cy="559846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98DA36-7351-9D6A-518B-678AB8A50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578497"/>
            <a:ext cx="8796688" cy="559846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46BDFF-D746-836C-04B8-CA89AD5D14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0EC4B-54ED-4041-B552-9BA760FA3DBA}" type="datetime1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A929-A9E6-FF9C-0C59-177F892D6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6D893-7E81-90DC-4139-7687B39C3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486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1210E-201E-4473-82AC-2466F5386C38}" type="datetime1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52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D06AF-EF87-8489-2C82-DEB90B7EF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381" y="553616"/>
            <a:ext cx="8273140" cy="4008859"/>
          </a:xfrm>
        </p:spPr>
        <p:txBody>
          <a:bodyPr anchor="t">
            <a:normAutofit/>
          </a:bodyPr>
          <a:lstStyle>
            <a:lvl1pPr>
              <a:defRPr sz="5400" cap="all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8E5678-CA38-1318-9EA2-5E0A4F9A59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380" y="4589463"/>
            <a:ext cx="8273140" cy="1384617"/>
          </a:xfrm>
        </p:spPr>
        <p:txBody>
          <a:bodyPr anchor="b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E99186-7E5A-60AF-DE69-5C7DA7161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EA198-6CAB-4B8F-B93F-1F9C8C4B6CE7}" type="datetime1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FA13D1-1FBA-E820-323B-77B41F1A66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39BE85-85F6-4636-C651-D87CC969A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3459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E861E-DFBA-B4AA-9356-CDE3D3F57C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1D7538-EC5A-3EE7-176F-A58920C507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06041F-4525-44D5-AA4F-332294BF1F56}" type="datetime1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68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47396"/>
            <a:ext cx="10745788" cy="11432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685735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A52B0-7419-A946-4523-6D34BCAD26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" y="2386894"/>
            <a:ext cx="5157787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5735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BAE980-E611-98B5-04E9-DE4584B0E3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386894"/>
            <a:ext cx="5183189" cy="3765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557091-BBDF-4EB9-BA6B-2BB67AC4FC0F}" type="datetime1">
              <a:rPr lang="en-US" smtClean="0"/>
              <a:t>1/14/2026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17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B226B-77A6-410C-9796-083F278E0125}" type="datetime1">
              <a:rPr lang="en-US" smtClean="0"/>
              <a:t>1/14/2026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1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A578B-D289-4C40-8593-3D356C49DA58}" type="datetime1">
              <a:rPr lang="en-US" smtClean="0"/>
              <a:t>1/14/2026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8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7160" y="553616"/>
            <a:ext cx="3595634" cy="1757505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4708" y="553616"/>
            <a:ext cx="6279741" cy="54864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7160" y="2311121"/>
            <a:ext cx="3595634" cy="3728895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3DFAE3-14DB-48A7-A80F-80DDB072CE3D}" type="datetime1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568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57784"/>
            <a:ext cx="3595634" cy="2212313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71C769-CEC8-962A-01E6-15B0E05679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063319" y="657103"/>
            <a:ext cx="6483687" cy="555590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09601" y="2826137"/>
            <a:ext cx="3585586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5EAEF-6478-4102-8F5D-A5FE9FC97ACB}" type="datetime1">
              <a:rPr lang="en-US" smtClean="0"/>
              <a:t>1/14/2026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113225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2647" y="1715532"/>
            <a:ext cx="10653579" cy="4593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7160" y="6453002"/>
            <a:ext cx="34943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7F45AC6-C491-4585-A584-9CE2AF7D5500}" type="datetime1">
              <a:rPr lang="en-US" smtClean="0"/>
              <a:t>1/14/2026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76521" y="6453002"/>
            <a:ext cx="2805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32162" y="6453002"/>
            <a:ext cx="42920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CC057153-B650-4DEB-B370-79DDCFDCE934}" type="slidenum">
              <a:rPr lang="en-US" smtClean="0"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8975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1" r:id="rId6"/>
    <p:sldLayoutId id="2147483787" r:id="rId7"/>
    <p:sldLayoutId id="2147483788" r:id="rId8"/>
    <p:sldLayoutId id="2147483789" r:id="rId9"/>
    <p:sldLayoutId id="2147483790" r:id="rId10"/>
    <p:sldLayoutId id="214748379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1C1AA-C89D-03F7-7EF4-0CEF0EB353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599" y="5271784"/>
            <a:ext cx="6941736" cy="1178688"/>
          </a:xfrm>
        </p:spPr>
        <p:txBody>
          <a:bodyPr anchor="ctr">
            <a:normAutofit/>
          </a:bodyPr>
          <a:lstStyle/>
          <a:p>
            <a:pPr algn="l"/>
            <a:r>
              <a:rPr lang="uk-UA" sz="2500" dirty="0" err="1"/>
              <a:t>Інджарабян</a:t>
            </a:r>
            <a:r>
              <a:rPr lang="uk-UA" sz="2500" dirty="0"/>
              <a:t> </a:t>
            </a:r>
            <a:r>
              <a:rPr lang="uk-UA" sz="2500" dirty="0" err="1"/>
              <a:t>Самвел</a:t>
            </a:r>
            <a:r>
              <a:rPr lang="uk-UA" sz="2500" dirty="0"/>
              <a:t> </a:t>
            </a:r>
            <a:r>
              <a:rPr lang="uk-UA" sz="2500" dirty="0" err="1"/>
              <a:t>Акопович</a:t>
            </a:r>
            <a:r>
              <a:rPr lang="uk-UA" sz="2500" dirty="0"/>
              <a:t>                                                                                           вчитель англійської мови                                                                                                                     </a:t>
            </a:r>
            <a:r>
              <a:rPr lang="uk-UA" sz="2500" dirty="0" err="1"/>
              <a:t>Броварьского</a:t>
            </a:r>
            <a:r>
              <a:rPr lang="uk-UA" sz="2500" dirty="0"/>
              <a:t> ліцею № 5 імені Василя Стуса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85EECF4C-D3DC-E474-0123-3017DF2AF9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551335" y="5271785"/>
            <a:ext cx="4134945" cy="1178688"/>
          </a:xfrm>
        </p:spPr>
        <p:txBody>
          <a:bodyPr anchor="ctr">
            <a:normAutofit/>
          </a:bodyPr>
          <a:lstStyle/>
          <a:p>
            <a:pPr algn="r">
              <a:lnSpc>
                <a:spcPct val="110000"/>
              </a:lnSpc>
            </a:pPr>
            <a:r>
              <a:rPr lang="uk-UA" sz="1500" dirty="0"/>
              <a:t>Управління освіти і науки                                                                                                                                                                                                                     Броварської міської ради                                                                                                                                                                                                                            Броварського району                                                                                                                                                                                                            Київської області</a:t>
            </a:r>
          </a:p>
        </p:txBody>
      </p:sp>
      <p:pic>
        <p:nvPicPr>
          <p:cNvPr id="8" name="Рисунок 7" descr="Зображення, що містить особа, Обличчя людини, одежа, чоловік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9032F1F9-041E-CB8B-85BF-C167809A5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53089"/>
          <a:stretch>
            <a:fillRect/>
          </a:stretch>
        </p:blipFill>
        <p:spPr>
          <a:xfrm>
            <a:off x="20" y="10"/>
            <a:ext cx="6068568" cy="4908375"/>
          </a:xfrm>
          <a:prstGeom prst="rect">
            <a:avLst/>
          </a:prstGeom>
        </p:spPr>
      </p:pic>
      <p:pic>
        <p:nvPicPr>
          <p:cNvPr id="4" name="Picture 3" descr="Coloured pencils inside a pencil holder which is on top of a wood table">
            <a:extLst>
              <a:ext uri="{FF2B5EF4-FFF2-40B4-BE49-F238E27FC236}">
                <a16:creationId xmlns:a16="http://schemas.microsoft.com/office/drawing/2014/main" id="{2FD7859A-D0DA-49BB-5855-F7DA557202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472" r="-2" b="-2"/>
          <a:stretch>
            <a:fillRect/>
          </a:stretch>
        </p:blipFill>
        <p:spPr>
          <a:xfrm>
            <a:off x="6123356" y="10"/>
            <a:ext cx="6068588" cy="490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328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BE5F9F0-8880-7EA8-4F0E-018A4C842A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sz="2200" dirty="0">
                <a:solidFill>
                  <a:srgbClr val="002060"/>
                </a:solidFill>
              </a:rPr>
              <a:t>Позакласний захід </a:t>
            </a:r>
            <a:r>
              <a:rPr lang="en-US" sz="2200" dirty="0">
                <a:solidFill>
                  <a:srgbClr val="002060"/>
                </a:solidFill>
              </a:rPr>
              <a:t>“Show Must Go On!”</a:t>
            </a:r>
            <a:br>
              <a:rPr lang="uk-UA" sz="2200" dirty="0">
                <a:solidFill>
                  <a:srgbClr val="002060"/>
                </a:solidFill>
              </a:rPr>
            </a:br>
            <a:r>
              <a:rPr lang="uk-UA" sz="2200" dirty="0">
                <a:solidFill>
                  <a:srgbClr val="002060"/>
                </a:solidFill>
              </a:rPr>
              <a:t>англійською мовою за участю</a:t>
            </a:r>
            <a:br>
              <a:rPr lang="uk-UA" sz="2200" dirty="0">
                <a:solidFill>
                  <a:srgbClr val="002060"/>
                </a:solidFill>
              </a:rPr>
            </a:br>
            <a:r>
              <a:rPr lang="uk-UA" sz="2200" dirty="0">
                <a:solidFill>
                  <a:srgbClr val="002060"/>
                </a:solidFill>
              </a:rPr>
              <a:t>вчителів кафедри іноземних мов та учнів ліцею.</a:t>
            </a:r>
            <a:br>
              <a:rPr lang="uk-UA" sz="2200" dirty="0">
                <a:solidFill>
                  <a:srgbClr val="002060"/>
                </a:solidFill>
              </a:rPr>
            </a:br>
            <a:r>
              <a:rPr lang="uk-UA" sz="2200" dirty="0">
                <a:solidFill>
                  <a:srgbClr val="002060"/>
                </a:solidFill>
              </a:rPr>
              <a:t>Травень 2025</a:t>
            </a:r>
            <a:br>
              <a:rPr lang="uk-UA" dirty="0"/>
            </a:br>
            <a:endParaRPr lang="uk-UA" dirty="0"/>
          </a:p>
        </p:txBody>
      </p:sp>
      <p:pic>
        <p:nvPicPr>
          <p:cNvPr id="21" name="Місце для вмісту 20">
            <a:extLst>
              <a:ext uri="{FF2B5EF4-FFF2-40B4-BE49-F238E27FC236}">
                <a16:creationId xmlns:a16="http://schemas.microsoft.com/office/drawing/2014/main" id="{15B48990-63FF-B20E-1FB6-FBC0A82B2C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53344" y="2068561"/>
            <a:ext cx="3882339" cy="375941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8B88E67C-7DC7-A533-B530-359F11762B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693" y="2068561"/>
            <a:ext cx="2253601" cy="3759417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856D0E9-10E1-4722-934E-D12AECB29C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3395" y="2068561"/>
            <a:ext cx="3697448" cy="3759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835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D03CAA-F907-504B-92E2-D6EC34470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39"/>
            <a:ext cx="10653578" cy="5802999"/>
          </a:xfrm>
        </p:spPr>
        <p:txBody>
          <a:bodyPr/>
          <a:lstStyle/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A42DF0C-CF3C-65A8-AAE8-CFA3A380F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0543" y="538702"/>
            <a:ext cx="9966362" cy="5812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8287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645F54-40FF-5964-E5DB-AB970B3B2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002060"/>
                </a:solidFill>
              </a:rPr>
              <a:t>Стратегічне планування на 2026-2027 навчальний рік</a:t>
            </a:r>
            <a:br>
              <a:rPr lang="uk-UA" dirty="0">
                <a:solidFill>
                  <a:srgbClr val="002060"/>
                </a:solidFill>
              </a:rPr>
            </a:br>
            <a:endParaRPr lang="uk-UA" dirty="0">
              <a:solidFill>
                <a:srgbClr val="002060"/>
              </a:solidFill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54ED7EE0-0B2A-091C-CFCF-9FC3CF8C47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/>
              <a:t>1. Проходження сертифікації</a:t>
            </a:r>
          </a:p>
          <a:p>
            <a:r>
              <a:rPr lang="uk-UA" sz="3200" dirty="0"/>
              <a:t>2. Участь у міжнародних проєктах</a:t>
            </a:r>
          </a:p>
          <a:p>
            <a:r>
              <a:rPr lang="uk-UA" sz="3200" dirty="0"/>
              <a:t>3. Підвищення професійної педагогічної майстерності</a:t>
            </a:r>
          </a:p>
          <a:p>
            <a:r>
              <a:rPr lang="uk-UA" sz="3200" dirty="0"/>
              <a:t>4. Заохочення учнів до нових проєктів та досягнень.</a:t>
            </a:r>
          </a:p>
        </p:txBody>
      </p:sp>
    </p:spTree>
    <p:extLst>
      <p:ext uri="{BB962C8B-B14F-4D97-AF65-F5344CB8AC3E}">
        <p14:creationId xmlns:p14="http://schemas.microsoft.com/office/powerpoint/2010/main" val="10893401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B717BD-E2A8-ED58-FEBF-8351A15EB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5" name="Місце для вмісту 4">
            <a:extLst>
              <a:ext uri="{FF2B5EF4-FFF2-40B4-BE49-F238E27FC236}">
                <a16:creationId xmlns:a16="http://schemas.microsoft.com/office/drawing/2014/main" id="{0953C50A-4B3D-6F82-15C2-7CFD4698F7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8" y="548640"/>
            <a:ext cx="3049107" cy="3878466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939FF51-BB29-9DCA-5E1A-B7C532D23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2819" y="548640"/>
            <a:ext cx="3666362" cy="38784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D103423-FB17-182A-CFB6-773FEDCF4C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4721" y="548640"/>
            <a:ext cx="3094632" cy="390796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16750E1-4DD0-E80A-45FA-3804EF4AD6C8}"/>
              </a:ext>
            </a:extLst>
          </p:cNvPr>
          <p:cNvSpPr txBox="1"/>
          <p:nvPr/>
        </p:nvSpPr>
        <p:spPr>
          <a:xfrm>
            <a:off x="612648" y="4611329"/>
            <a:ext cx="3049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Олександр Безбородько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5F53B1D-A9EC-B919-8FF7-00E30B9C3EA6}"/>
              </a:ext>
            </a:extLst>
          </p:cNvPr>
          <p:cNvSpPr txBox="1"/>
          <p:nvPr/>
        </p:nvSpPr>
        <p:spPr>
          <a:xfrm>
            <a:off x="4336026" y="4619014"/>
            <a:ext cx="3593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      Юрій </a:t>
            </a:r>
            <a:r>
              <a:rPr lang="uk-UA" dirty="0" err="1"/>
              <a:t>Лисянський</a:t>
            </a:r>
            <a:endParaRPr lang="uk-U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01E2AC7-EA8B-D004-F62F-DA60E71771D6}"/>
              </a:ext>
            </a:extLst>
          </p:cNvPr>
          <p:cNvSpPr txBox="1"/>
          <p:nvPr/>
        </p:nvSpPr>
        <p:spPr>
          <a:xfrm>
            <a:off x="8562580" y="4737001"/>
            <a:ext cx="30557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/>
              <a:t>           Микола Гоголь</a:t>
            </a:r>
          </a:p>
        </p:txBody>
      </p:sp>
    </p:spTree>
    <p:extLst>
      <p:ext uri="{BB962C8B-B14F-4D97-AF65-F5344CB8AC3E}">
        <p14:creationId xmlns:p14="http://schemas.microsoft.com/office/powerpoint/2010/main" val="18346739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1ADF16-73A1-E2E0-7FA9-BC64313C3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uk-UA" dirty="0"/>
            </a:br>
            <a:br>
              <a:rPr lang="uk-UA" dirty="0"/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E0BC83D9-8F14-BAB5-FE7D-42A6B460FB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49" y="904568"/>
            <a:ext cx="6911654" cy="48079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E053B1-858F-1FB8-F041-161531F11C95}"/>
              </a:ext>
            </a:extLst>
          </p:cNvPr>
          <p:cNvSpPr txBox="1"/>
          <p:nvPr/>
        </p:nvSpPr>
        <p:spPr>
          <a:xfrm>
            <a:off x="7629832" y="548640"/>
            <a:ext cx="363639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1600" b="1" dirty="0"/>
          </a:p>
          <a:p>
            <a:r>
              <a:rPr lang="uk-UA" sz="1600" b="1" i="1" dirty="0"/>
              <a:t>  ЗАГАЛЬНІ ВІДОМОСТІ ПРО ВЧИТЕЛЯ</a:t>
            </a:r>
          </a:p>
          <a:p>
            <a:endParaRPr lang="uk-UA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72C5663-DD4E-45EF-1706-BB1A3A3DE488}"/>
              </a:ext>
            </a:extLst>
          </p:cNvPr>
          <p:cNvSpPr txBox="1"/>
          <p:nvPr/>
        </p:nvSpPr>
        <p:spPr>
          <a:xfrm>
            <a:off x="7718323" y="1012723"/>
            <a:ext cx="378572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i="1" dirty="0"/>
          </a:p>
          <a:p>
            <a:endParaRPr lang="uk-UA" i="1" dirty="0"/>
          </a:p>
          <a:p>
            <a:r>
              <a:rPr lang="uk-UA" i="1" dirty="0"/>
              <a:t>Дата і місце народження: 18 травня 1973 року, м. Бровари</a:t>
            </a:r>
          </a:p>
          <a:p>
            <a:endParaRPr lang="uk-UA" dirty="0"/>
          </a:p>
          <a:p>
            <a:r>
              <a:rPr lang="uk-UA" i="1" dirty="0"/>
              <a:t>Освіта: повна вища</a:t>
            </a:r>
          </a:p>
          <a:p>
            <a:endParaRPr lang="uk-UA" dirty="0"/>
          </a:p>
          <a:p>
            <a:r>
              <a:rPr lang="uk-UA" i="1" dirty="0"/>
              <a:t>Рік закінчення вузу: 1999</a:t>
            </a:r>
          </a:p>
          <a:p>
            <a:endParaRPr lang="uk-UA" dirty="0"/>
          </a:p>
          <a:p>
            <a:r>
              <a:rPr lang="uk-UA" i="1" dirty="0"/>
              <a:t>Назва ВУЗу: Ніжинський державний  педагогічний університет імені Миколи Гоголя</a:t>
            </a:r>
          </a:p>
          <a:p>
            <a:endParaRPr lang="uk-UA" dirty="0"/>
          </a:p>
          <a:p>
            <a:r>
              <a:rPr lang="uk-UA" i="1" dirty="0"/>
              <a:t>Кваліфікація: вчитель мови і літератури ( англійської, німецької)</a:t>
            </a:r>
          </a:p>
          <a:p>
            <a:endParaRPr lang="uk-UA" dirty="0"/>
          </a:p>
          <a:p>
            <a:r>
              <a:rPr lang="uk-UA" i="1" dirty="0"/>
              <a:t>Педагогічний стаж: 2 роки</a:t>
            </a:r>
            <a:endParaRPr lang="uk-UA" dirty="0"/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600893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E61CB35-85BA-5F0B-E441-2CA37CC17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800" dirty="0">
                <a:solidFill>
                  <a:srgbClr val="002060"/>
                </a:solidFill>
              </a:rPr>
              <a:t>«Ті, в кого ми навчаємось, правильно називаються нашими вчителями. Але не кожен, хто нас навчає, заслуговує на це ім’я.» Й.В. Гете</a:t>
            </a:r>
          </a:p>
        </p:txBody>
      </p:sp>
      <p:pic>
        <p:nvPicPr>
          <p:cNvPr id="6" name="Місце для вмісту 5" descr="Зображення, що містить текст, у приміщенні, стіна, презентація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E8457B57-C591-FD74-CE18-08DA78B6CC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62734" y="3204256"/>
            <a:ext cx="2475309" cy="330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209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45B863D-5178-6735-F2F5-12EE6A064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48640"/>
            <a:ext cx="10653578" cy="5704676"/>
          </a:xfrm>
        </p:spPr>
        <p:txBody>
          <a:bodyPr/>
          <a:lstStyle/>
          <a:p>
            <a:endParaRPr lang="uk-UA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318E41-6505-2BB9-9979-76FB117AEB50}"/>
              </a:ext>
            </a:extLst>
          </p:cNvPr>
          <p:cNvSpPr txBox="1"/>
          <p:nvPr/>
        </p:nvSpPr>
        <p:spPr>
          <a:xfrm>
            <a:off x="747252" y="865239"/>
            <a:ext cx="9724101" cy="51619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Вивчення ідіом допомагає зробити англійську мову природною та виразною. Ось стратегії та ресурси для їх ефективного засвоєння: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1. Ефективні методи навчання</a:t>
            </a:r>
            <a:endParaRPr lang="uk-UA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Контекстуальне вивчення: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Ніколи не вчіть ідіоми окремими списками. Дивіться, як вони вживаються у фільмах, серіалах або статтях BBC </a:t>
            </a:r>
            <a:r>
              <a:rPr lang="uk-UA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Learning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English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Групування за тематикою: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Легше запам'ятати фрази, об'єднані однією темою (наприклад, «Тіло»: 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break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a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leg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 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cold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shoulder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або «Погода»: 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under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weather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 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steal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someone's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thunder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Метод асоціацій: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Візуалізуйте ідіому буквально. Наприклад, уявіть людину, що випускає кота з мішка (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let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cat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of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uk-UA" sz="1600" i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i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bag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— розбовтати секрет).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2. Топ-ресурси для вивчення </a:t>
            </a:r>
            <a:endParaRPr lang="uk-UA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Free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Dictionary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- </a:t>
            </a: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Idioms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Найбільша онлайн-база з детальним поясненням походження та прикладами.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Cambridge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Dictionary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Надійне джерело для перевірки значень та британського/американського вживання.</a:t>
            </a: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YouTube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-канал </a:t>
            </a: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Learn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English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with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TV </a:t>
            </a:r>
            <a:r>
              <a:rPr lang="uk-UA" sz="1600" b="1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Series</a:t>
            </a:r>
            <a:r>
              <a:rPr lang="uk-UA" sz="16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:</a:t>
            </a:r>
            <a:r>
              <a:rPr lang="uk-UA" sz="16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 Розбір ідіом на прикладах із популярної культури.</a:t>
            </a:r>
          </a:p>
        </p:txBody>
      </p:sp>
    </p:spTree>
    <p:extLst>
      <p:ext uri="{BB962C8B-B14F-4D97-AF65-F5344CB8AC3E}">
        <p14:creationId xmlns:p14="http://schemas.microsoft.com/office/powerpoint/2010/main" val="4269576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802334-B3E8-0988-8B71-7D427A901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Приклади речень з ідіомами 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EF7B6E22-02D9-11F8-9084-20C77539B0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dirty="0"/>
              <a:t>                                                       Навчаючись добре в школі ви </a:t>
            </a:r>
            <a:r>
              <a:rPr lang="uk-UA" b="1" i="1" dirty="0"/>
              <a:t>прокладаєте шлях</a:t>
            </a:r>
            <a:r>
              <a:rPr lang="uk-UA" dirty="0"/>
              <a:t> </a:t>
            </a:r>
          </a:p>
          <a:p>
            <a:pPr lvl="0"/>
            <a:r>
              <a:rPr lang="uk-UA" dirty="0"/>
              <a:t>                                                       (ідіома) своєму життєвому успіху в </a:t>
            </a:r>
            <a:r>
              <a:rPr lang="uk-UA" b="1" i="1" dirty="0"/>
              <a:t>майбутньому </a:t>
            </a:r>
            <a:r>
              <a:rPr lang="uk-UA" dirty="0"/>
              <a:t>(ідіома).</a:t>
            </a:r>
            <a:endParaRPr lang="uk-UA" b="1" i="1" dirty="0"/>
          </a:p>
          <a:p>
            <a:pPr lvl="0"/>
            <a:r>
              <a:rPr lang="uk-UA" i="1" dirty="0">
                <a:solidFill>
                  <a:srgbClr val="FF0000"/>
                </a:solidFill>
              </a:rPr>
              <a:t>                                                        </a:t>
            </a:r>
            <a:r>
              <a:rPr lang="en-US" i="1" dirty="0">
                <a:solidFill>
                  <a:srgbClr val="FF0000"/>
                </a:solidFill>
              </a:rPr>
              <a:t>Studying well at school you </a:t>
            </a:r>
            <a:r>
              <a:rPr lang="en-US" b="1" i="1" u="sng" dirty="0">
                <a:solidFill>
                  <a:srgbClr val="FF0000"/>
                </a:solidFill>
              </a:rPr>
              <a:t>pave the way </a:t>
            </a:r>
            <a:r>
              <a:rPr lang="en-US" i="1" dirty="0">
                <a:solidFill>
                  <a:srgbClr val="FF0000"/>
                </a:solidFill>
              </a:rPr>
              <a:t>to your life</a:t>
            </a:r>
            <a:endParaRPr lang="uk-UA" i="1" dirty="0">
              <a:solidFill>
                <a:srgbClr val="FF0000"/>
              </a:solidFill>
            </a:endParaRPr>
          </a:p>
          <a:p>
            <a:pPr lvl="0"/>
            <a:r>
              <a:rPr lang="uk-UA" i="1" dirty="0">
                <a:solidFill>
                  <a:srgbClr val="FF0000"/>
                </a:solidFill>
              </a:rPr>
              <a:t>                                                       </a:t>
            </a:r>
            <a:r>
              <a:rPr lang="en-US" i="1" dirty="0">
                <a:solidFill>
                  <a:srgbClr val="FF0000"/>
                </a:solidFill>
              </a:rPr>
              <a:t> success </a:t>
            </a:r>
            <a:r>
              <a:rPr lang="en-US" b="1" i="1" u="sng" dirty="0">
                <a:solidFill>
                  <a:srgbClr val="FF0000"/>
                </a:solidFill>
              </a:rPr>
              <a:t>down the road</a:t>
            </a:r>
            <a:r>
              <a:rPr lang="en-US" b="1" i="1" dirty="0">
                <a:solidFill>
                  <a:srgbClr val="FF0000"/>
                </a:solidFill>
              </a:rPr>
              <a:t>.</a:t>
            </a:r>
            <a:endParaRPr lang="uk-UA" b="1" dirty="0">
              <a:solidFill>
                <a:srgbClr val="FF0000"/>
              </a:solidFill>
            </a:endParaRPr>
          </a:p>
          <a:p>
            <a:endParaRPr lang="uk-UA" dirty="0"/>
          </a:p>
        </p:txBody>
      </p:sp>
      <p:pic>
        <p:nvPicPr>
          <p:cNvPr id="5" name="Рисунок 4" descr="Зображення, що містить текст, у приміщенні, стіна, презентація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98B60AC6-EEE8-4C4F-EBBA-6AEAFB23D2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647" y="1335023"/>
            <a:ext cx="3730753" cy="497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099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7D0CCD-E7D2-6528-29E0-D160D972E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uk-UA" dirty="0">
                <a:solidFill>
                  <a:srgbClr val="002060"/>
                </a:solidFill>
              </a:rPr>
              <a:t>Підвищення професійної майстерності:                      сертифікати та свідоцтва</a:t>
            </a:r>
            <a:br>
              <a:rPr lang="uk-UA" dirty="0">
                <a:solidFill>
                  <a:srgbClr val="002060"/>
                </a:solidFill>
              </a:rPr>
            </a:br>
            <a:endParaRPr lang="uk-UA" dirty="0">
              <a:solidFill>
                <a:srgbClr val="002060"/>
              </a:solidFill>
            </a:endParaRPr>
          </a:p>
        </p:txBody>
      </p:sp>
      <p:pic>
        <p:nvPicPr>
          <p:cNvPr id="24" name="Місце для вмісту 23">
            <a:extLst>
              <a:ext uri="{FF2B5EF4-FFF2-40B4-BE49-F238E27FC236}">
                <a16:creationId xmlns:a16="http://schemas.microsoft.com/office/drawing/2014/main" id="{9A500D29-60D3-106B-F06C-3D9DA3F6D4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2359" y="1672926"/>
            <a:ext cx="5271567" cy="346613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D40641D7-A33D-F7F1-B1EC-AAF79F2B54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0660" y="1680898"/>
            <a:ext cx="4895566" cy="3458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9342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Місце для вмісту 6" descr="Зображення, що містить текст, меню, документ, знімок екрана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E4AE8190-CB01-EA64-9A5D-13AA2DB293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61156" y="467496"/>
            <a:ext cx="2986229" cy="4184407"/>
          </a:xfrm>
          <a:prstGeom prst="rect">
            <a:avLst/>
          </a:prstGeom>
        </p:spPr>
      </p:pic>
      <p:pic>
        <p:nvPicPr>
          <p:cNvPr id="5" name="Рисунок 4" descr="Зображення, що містить текст, меню, папір&#10;&#10;Вміст на основі ШІ може бути неправильним.">
            <a:extLst>
              <a:ext uri="{FF2B5EF4-FFF2-40B4-BE49-F238E27FC236}">
                <a16:creationId xmlns:a16="http://schemas.microsoft.com/office/drawing/2014/main" id="{29F569E5-D636-305C-CF7E-0AFFC7BF24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179" y="548640"/>
            <a:ext cx="5818298" cy="4103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476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22F37B-822A-9C2D-4247-97536970A3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575188"/>
            <a:ext cx="10653578" cy="5707624"/>
          </a:xfrm>
        </p:spPr>
        <p:txBody>
          <a:bodyPr>
            <a:normAutofit/>
          </a:bodyPr>
          <a:lstStyle/>
          <a:p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br>
              <a:rPr lang="uk-UA" dirty="0"/>
            </a:br>
            <a:endParaRPr lang="uk-UA" dirty="0"/>
          </a:p>
        </p:txBody>
      </p:sp>
      <p:graphicFrame>
        <p:nvGraphicFramePr>
          <p:cNvPr id="4" name="Таблиця 3">
            <a:extLst>
              <a:ext uri="{FF2B5EF4-FFF2-40B4-BE49-F238E27FC236}">
                <a16:creationId xmlns:a16="http://schemas.microsoft.com/office/drawing/2014/main" id="{E6C53474-57F6-53E2-5B33-A75A831C09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2750524"/>
              </p:ext>
            </p:extLst>
          </p:nvPr>
        </p:nvGraphicFramePr>
        <p:xfrm>
          <a:off x="816077" y="1874288"/>
          <a:ext cx="10450148" cy="34449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43982">
                  <a:extLst>
                    <a:ext uri="{9D8B030D-6E8A-4147-A177-3AD203B41FA5}">
                      <a16:colId xmlns:a16="http://schemas.microsoft.com/office/drawing/2014/main" val="2936648000"/>
                    </a:ext>
                  </a:extLst>
                </a:gridCol>
                <a:gridCol w="2684255">
                  <a:extLst>
                    <a:ext uri="{9D8B030D-6E8A-4147-A177-3AD203B41FA5}">
                      <a16:colId xmlns:a16="http://schemas.microsoft.com/office/drawing/2014/main" val="2714509587"/>
                    </a:ext>
                  </a:extLst>
                </a:gridCol>
                <a:gridCol w="2438367">
                  <a:extLst>
                    <a:ext uri="{9D8B030D-6E8A-4147-A177-3AD203B41FA5}">
                      <a16:colId xmlns:a16="http://schemas.microsoft.com/office/drawing/2014/main" val="2132482107"/>
                    </a:ext>
                  </a:extLst>
                </a:gridCol>
                <a:gridCol w="983544">
                  <a:extLst>
                    <a:ext uri="{9D8B030D-6E8A-4147-A177-3AD203B41FA5}">
                      <a16:colId xmlns:a16="http://schemas.microsoft.com/office/drawing/2014/main" val="3437548917"/>
                    </a:ext>
                  </a:extLst>
                </a:gridCol>
              </a:tblGrid>
              <a:tr h="114832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Учень та клас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Навчальний рік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Етапи олімпіади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Місце</a:t>
                      </a:r>
                      <a:endParaRPr lang="uk-UA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964586639"/>
                  </a:ext>
                </a:extLst>
              </a:tr>
              <a:tr h="11483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  Петров Назарій     клас 10-Г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2024-2025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шкільна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ІІ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731279120"/>
                  </a:ext>
                </a:extLst>
              </a:tr>
              <a:tr h="114832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  Петров Назарій     клас 11-Г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2025-2026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міська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uk-UA" sz="2000" u="none" strike="noStrike" dirty="0">
                          <a:effectLst/>
                        </a:rPr>
                        <a:t>ІІ</a:t>
                      </a:r>
                      <a:endParaRPr lang="uk-UA" sz="20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292982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C1E73D8C-F8EA-14E2-94C6-7989B18233E7}"/>
              </a:ext>
            </a:extLst>
          </p:cNvPr>
          <p:cNvSpPr txBox="1"/>
          <p:nvPr/>
        </p:nvSpPr>
        <p:spPr>
          <a:xfrm>
            <a:off x="816076" y="855406"/>
            <a:ext cx="104501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</a:rPr>
              <a:t>Робота з обдарованими дітьми. Результати олімпіад</a:t>
            </a: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117688"/>
      </p:ext>
    </p:extLst>
  </p:cSld>
  <p:clrMapOvr>
    <a:masterClrMapping/>
  </p:clrMapOvr>
</p:sld>
</file>

<file path=ppt/theme/theme1.xml><?xml version="1.0" encoding="utf-8"?>
<a:theme xmlns:a="http://schemas.openxmlformats.org/drawingml/2006/main" name="VanillaVTI">
  <a:themeElements>
    <a:clrScheme name="Vanilla">
      <a:dk1>
        <a:sysClr val="windowText" lastClr="000000"/>
      </a:dk1>
      <a:lt1>
        <a:sysClr val="window" lastClr="FFFFFF"/>
      </a:lt1>
      <a:dk2>
        <a:srgbClr val="2C3932"/>
      </a:dk2>
      <a:lt2>
        <a:srgbClr val="FDF6EA"/>
      </a:lt2>
      <a:accent1>
        <a:srgbClr val="169C9A"/>
      </a:accent1>
      <a:accent2>
        <a:srgbClr val="FA9A42"/>
      </a:accent2>
      <a:accent3>
        <a:srgbClr val="E15C3D"/>
      </a:accent3>
      <a:accent4>
        <a:srgbClr val="E78A67"/>
      </a:accent4>
      <a:accent5>
        <a:srgbClr val="A74B40"/>
      </a:accent5>
      <a:accent6>
        <a:srgbClr val="3D9072"/>
      </a:accent6>
      <a:hlink>
        <a:srgbClr val="169C9A"/>
      </a:hlink>
      <a:folHlink>
        <a:srgbClr val="E15C3D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nillaVTI" id="{54D376C6-1C9B-4C6B-8F3C-483BB307BB05}" vid="{7690D8A9-C071-45EF-BA7A-F7FA9779B11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616</TotalTime>
  <Words>431</Words>
  <Application>Microsoft Office PowerPoint</Application>
  <PresentationFormat>Широкий екран</PresentationFormat>
  <Paragraphs>57</Paragraphs>
  <Slides>12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12</vt:i4>
      </vt:variant>
    </vt:vector>
  </HeadingPairs>
  <TitlesOfParts>
    <vt:vector size="18" baseType="lpstr">
      <vt:lpstr>Aptos</vt:lpstr>
      <vt:lpstr>Aptos Narrow</vt:lpstr>
      <vt:lpstr>Arial</vt:lpstr>
      <vt:lpstr>Neue Haas Grotesk Text Pro</vt:lpstr>
      <vt:lpstr>Symbol</vt:lpstr>
      <vt:lpstr>VanillaVTI</vt:lpstr>
      <vt:lpstr>Інджарабян Самвел Акопович                                                                                           вчитель англійської мови                                                                                                                     Броварьского ліцею № 5 імені Василя Стуса</vt:lpstr>
      <vt:lpstr>Презентація PowerPoint</vt:lpstr>
      <vt:lpstr>  </vt:lpstr>
      <vt:lpstr>«Ті, в кого ми навчаємось, правильно називаються нашими вчителями. Але не кожен, хто нас навчає, заслуговує на це ім’я.» Й.В. Гете</vt:lpstr>
      <vt:lpstr>Презентація PowerPoint</vt:lpstr>
      <vt:lpstr>Приклади речень з ідіомами </vt:lpstr>
      <vt:lpstr>Підвищення професійної майстерності:                      сертифікати та свідоцтва </vt:lpstr>
      <vt:lpstr>Презентація PowerPoint</vt:lpstr>
      <vt:lpstr>          </vt:lpstr>
      <vt:lpstr>Позакласний захід “Show Must Go On!” англійською мовою за участю вчителів кафедри іноземних мов та учнів ліцею. Травень 2025 </vt:lpstr>
      <vt:lpstr>Презентація PowerPoint</vt:lpstr>
      <vt:lpstr>Стратегічне планування на 2026-2027 навчальний рік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Інджарабян Самвел Акопович                                                                                           вчитель англійської мови                                                                                                                     Броварьского ліцею № 5 імені Василя Стуса</dc:title>
  <dc:creator>Acer</dc:creator>
  <cp:lastModifiedBy>User</cp:lastModifiedBy>
  <cp:revision>19</cp:revision>
  <dcterms:created xsi:type="dcterms:W3CDTF">2025-12-29T09:26:50Z</dcterms:created>
  <dcterms:modified xsi:type="dcterms:W3CDTF">2026-01-14T10:19:29Z</dcterms:modified>
</cp:coreProperties>
</file>