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7" r:id="rId9"/>
    <p:sldId id="261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без заголовка" id="{22EE2E82-CC19-40E5-8C05-4B782FE88205}">
          <p14:sldIdLst>
            <p14:sldId id="256"/>
            <p14:sldId id="257"/>
            <p14:sldId id="258"/>
            <p14:sldId id="265"/>
            <p14:sldId id="264"/>
            <p14:sldId id="259"/>
            <p14:sldId id="260"/>
            <p14:sldId id="267"/>
            <p14:sldId id="261"/>
            <p14:sldId id="262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8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6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6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9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1" r:id="rId6"/>
    <p:sldLayoutId id="2147483787" r:id="rId7"/>
    <p:sldLayoutId id="2147483788" r:id="rId8"/>
    <p:sldLayoutId id="2147483789" r:id="rId9"/>
    <p:sldLayoutId id="2147483790" r:id="rId10"/>
    <p:sldLayoutId id="21474837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1C1AA-C89D-03F7-7EF4-0CEF0EB35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5271784"/>
            <a:ext cx="6941736" cy="1178688"/>
          </a:xfrm>
        </p:spPr>
        <p:txBody>
          <a:bodyPr anchor="ctr">
            <a:normAutofit/>
          </a:bodyPr>
          <a:lstStyle/>
          <a:p>
            <a:pPr algn="l"/>
            <a:r>
              <a:rPr lang="uk-UA" sz="2500" dirty="0" err="1"/>
              <a:t>Інджарабян</a:t>
            </a:r>
            <a:r>
              <a:rPr lang="uk-UA" sz="2500" dirty="0"/>
              <a:t> </a:t>
            </a:r>
            <a:r>
              <a:rPr lang="uk-UA" sz="2500" dirty="0" err="1"/>
              <a:t>Самвел</a:t>
            </a:r>
            <a:r>
              <a:rPr lang="uk-UA" sz="2500" dirty="0"/>
              <a:t> </a:t>
            </a:r>
            <a:r>
              <a:rPr lang="uk-UA" sz="2500" dirty="0" err="1"/>
              <a:t>Акопович</a:t>
            </a:r>
            <a:r>
              <a:rPr lang="uk-UA" sz="2500" dirty="0"/>
              <a:t>                                                                                           вчитель англійської мови                                                                                                                     </a:t>
            </a:r>
            <a:r>
              <a:rPr lang="uk-UA" sz="2500" dirty="0" err="1"/>
              <a:t>Броварьского</a:t>
            </a:r>
            <a:r>
              <a:rPr lang="uk-UA" sz="2500" dirty="0"/>
              <a:t> ліцею № 5 імені Василя Стуса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5EECF4C-D3DC-E474-0123-3017DF2A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1335" y="5271785"/>
            <a:ext cx="4134945" cy="1178688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uk-UA" sz="1500" dirty="0"/>
              <a:t>Управління освіти і науки                                                                                                                                                                                                                     Броварської міської ради                                                                                                                                                                                                                            Броварського району                                                                                                                                                                                                            Київської області</a:t>
            </a:r>
          </a:p>
        </p:txBody>
      </p:sp>
      <p:pic>
        <p:nvPicPr>
          <p:cNvPr id="8" name="Рисунок 7" descr="Зображення, що містить особа, Обличчя людини, одежа, чоловік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032F1F9-041E-CB8B-85BF-C167809A5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3089"/>
          <a:stretch>
            <a:fillRect/>
          </a:stretch>
        </p:blipFill>
        <p:spPr>
          <a:xfrm>
            <a:off x="20" y="10"/>
            <a:ext cx="6068568" cy="4908375"/>
          </a:xfrm>
          <a:prstGeom prst="rect">
            <a:avLst/>
          </a:prstGeom>
        </p:spPr>
      </p:pic>
      <p:pic>
        <p:nvPicPr>
          <p:cNvPr id="4" name="Picture 3" descr="Coloured pencils inside a pencil holder which is on top of a wood table">
            <a:extLst>
              <a:ext uri="{FF2B5EF4-FFF2-40B4-BE49-F238E27FC236}">
                <a16:creationId xmlns:a16="http://schemas.microsoft.com/office/drawing/2014/main" id="{2FD7859A-D0DA-49BB-5855-F7DA55720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72" r="-2" b="-2"/>
          <a:stretch>
            <a:fillRect/>
          </a:stretch>
        </p:blipFill>
        <p:spPr>
          <a:xfrm>
            <a:off x="6123356" y="10"/>
            <a:ext cx="6068588" cy="49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2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5F9F0-8880-7EA8-4F0E-018A4C84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200" dirty="0">
                <a:solidFill>
                  <a:srgbClr val="002060"/>
                </a:solidFill>
              </a:rPr>
              <a:t>Позакласний захід </a:t>
            </a:r>
            <a:r>
              <a:rPr lang="en-US" sz="2200" dirty="0">
                <a:solidFill>
                  <a:srgbClr val="002060"/>
                </a:solidFill>
              </a:rPr>
              <a:t>“Show Must Go On!”</a:t>
            </a:r>
            <a:br>
              <a:rPr lang="uk-UA" sz="2200" dirty="0">
                <a:solidFill>
                  <a:srgbClr val="002060"/>
                </a:solidFill>
              </a:rPr>
            </a:br>
            <a:r>
              <a:rPr lang="uk-UA" sz="2200" dirty="0">
                <a:solidFill>
                  <a:srgbClr val="002060"/>
                </a:solidFill>
              </a:rPr>
              <a:t>англійською мовою за участю</a:t>
            </a:r>
            <a:br>
              <a:rPr lang="uk-UA" sz="2200" dirty="0">
                <a:solidFill>
                  <a:srgbClr val="002060"/>
                </a:solidFill>
              </a:rPr>
            </a:br>
            <a:r>
              <a:rPr lang="uk-UA" sz="2200" dirty="0">
                <a:solidFill>
                  <a:srgbClr val="002060"/>
                </a:solidFill>
              </a:rPr>
              <a:t>вчителів кафедри іноземних мов та учнів ліцею.</a:t>
            </a:r>
            <a:br>
              <a:rPr lang="uk-UA" sz="2200" dirty="0">
                <a:solidFill>
                  <a:srgbClr val="002060"/>
                </a:solidFill>
              </a:rPr>
            </a:br>
            <a:r>
              <a:rPr lang="uk-UA" sz="2200" dirty="0">
                <a:solidFill>
                  <a:srgbClr val="002060"/>
                </a:solidFill>
              </a:rPr>
              <a:t>Травень 2025</a:t>
            </a:r>
            <a:br>
              <a:rPr lang="uk-UA" dirty="0"/>
            </a:br>
            <a:endParaRPr lang="uk-UA" dirty="0"/>
          </a:p>
        </p:txBody>
      </p:sp>
      <p:pic>
        <p:nvPicPr>
          <p:cNvPr id="21" name="Місце для вмісту 20">
            <a:extLst>
              <a:ext uri="{FF2B5EF4-FFF2-40B4-BE49-F238E27FC236}">
                <a16:creationId xmlns:a16="http://schemas.microsoft.com/office/drawing/2014/main" id="{15B48990-63FF-B20E-1FB6-FBC0A82B2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3344" y="2068561"/>
            <a:ext cx="3882339" cy="37594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B88E67C-7DC7-A533-B530-359F11762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3" y="2068561"/>
            <a:ext cx="2253601" cy="37594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56D0E9-10E1-4722-934E-D12AECB29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395" y="2068561"/>
            <a:ext cx="3697448" cy="37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3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03CAA-F907-504B-92E2-D6EC3447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10653578" cy="580299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42DF0C-CF3C-65A8-AAE8-CFA3A380F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43" y="538702"/>
            <a:ext cx="9966362" cy="58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2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45F54-40FF-5964-E5DB-AB970B3B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Стратегічне планування на 2026-2027 навчальний рік</a:t>
            </a: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ED7EE0-0B2A-091C-CFCF-9FC3CF8C4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1. Проходження сертифікації</a:t>
            </a:r>
          </a:p>
          <a:p>
            <a:r>
              <a:rPr lang="uk-UA" sz="3200" dirty="0"/>
              <a:t>2. Участь у міжнародних проєктах</a:t>
            </a:r>
          </a:p>
          <a:p>
            <a:r>
              <a:rPr lang="uk-UA" sz="3200" dirty="0"/>
              <a:t>3. Підвищення професійної педагогічної майстерності</a:t>
            </a:r>
          </a:p>
          <a:p>
            <a:r>
              <a:rPr lang="uk-UA" sz="3200" dirty="0"/>
              <a:t>4. Заохочення учнів до нових проєктів та досягнень.</a:t>
            </a:r>
          </a:p>
        </p:txBody>
      </p:sp>
    </p:spTree>
    <p:extLst>
      <p:ext uri="{BB962C8B-B14F-4D97-AF65-F5344CB8AC3E}">
        <p14:creationId xmlns:p14="http://schemas.microsoft.com/office/powerpoint/2010/main" val="108934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717BD-E2A8-ED58-FEBF-8351A15E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953C50A-4B3D-6F82-15C2-7CFD4698F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548640"/>
            <a:ext cx="3049107" cy="387846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39FF51-BB29-9DCA-5E1A-B7C532D23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19" y="548640"/>
            <a:ext cx="3666362" cy="387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103423-FB17-182A-CFB6-773FEDCF4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21" y="548640"/>
            <a:ext cx="3094632" cy="39079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6750E1-4DD0-E80A-45FA-3804EF4AD6C8}"/>
              </a:ext>
            </a:extLst>
          </p:cNvPr>
          <p:cNvSpPr txBox="1"/>
          <p:nvPr/>
        </p:nvSpPr>
        <p:spPr>
          <a:xfrm>
            <a:off x="612648" y="4611329"/>
            <a:ext cx="304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Олександр Безбородько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53B1D-A9EC-B919-8FF7-00E30B9C3EA6}"/>
              </a:ext>
            </a:extLst>
          </p:cNvPr>
          <p:cNvSpPr txBox="1"/>
          <p:nvPr/>
        </p:nvSpPr>
        <p:spPr>
          <a:xfrm>
            <a:off x="4336026" y="4619014"/>
            <a:ext cx="359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Юрій </a:t>
            </a:r>
            <a:r>
              <a:rPr lang="uk-UA" dirty="0" err="1"/>
              <a:t>Лисянський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E2AC7-EA8B-D004-F62F-DA60E71771D6}"/>
              </a:ext>
            </a:extLst>
          </p:cNvPr>
          <p:cNvSpPr txBox="1"/>
          <p:nvPr/>
        </p:nvSpPr>
        <p:spPr>
          <a:xfrm>
            <a:off x="8562580" y="4737001"/>
            <a:ext cx="305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 Микола Гоголь</a:t>
            </a:r>
          </a:p>
        </p:txBody>
      </p:sp>
    </p:spTree>
    <p:extLst>
      <p:ext uri="{BB962C8B-B14F-4D97-AF65-F5344CB8AC3E}">
        <p14:creationId xmlns:p14="http://schemas.microsoft.com/office/powerpoint/2010/main" val="18346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DF16-73A1-E2E0-7FA9-BC64313C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0BC83D9-8F14-BAB5-FE7D-42A6B460F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9" y="904568"/>
            <a:ext cx="6911654" cy="48079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053B1-858F-1FB8-F041-161531F11C95}"/>
              </a:ext>
            </a:extLst>
          </p:cNvPr>
          <p:cNvSpPr txBox="1"/>
          <p:nvPr/>
        </p:nvSpPr>
        <p:spPr>
          <a:xfrm>
            <a:off x="7629832" y="548640"/>
            <a:ext cx="36363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/>
          </a:p>
          <a:p>
            <a:r>
              <a:rPr lang="uk-UA" sz="1600" b="1" i="1" dirty="0"/>
              <a:t>  ЗАГАЛЬНІ ВІДОМОСТІ ПРО ВЧИТЕЛЯ</a:t>
            </a:r>
          </a:p>
          <a:p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C5663-DD4E-45EF-1706-BB1A3A3DE488}"/>
              </a:ext>
            </a:extLst>
          </p:cNvPr>
          <p:cNvSpPr txBox="1"/>
          <p:nvPr/>
        </p:nvSpPr>
        <p:spPr>
          <a:xfrm>
            <a:off x="7718323" y="1012723"/>
            <a:ext cx="3785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i="1" dirty="0"/>
          </a:p>
          <a:p>
            <a:endParaRPr lang="uk-UA" i="1" dirty="0"/>
          </a:p>
          <a:p>
            <a:r>
              <a:rPr lang="uk-UA" i="1" dirty="0"/>
              <a:t>Дата і місце народження: 18 травня 1973 року, м. Бровари</a:t>
            </a:r>
          </a:p>
          <a:p>
            <a:endParaRPr lang="uk-UA" dirty="0"/>
          </a:p>
          <a:p>
            <a:r>
              <a:rPr lang="uk-UA" i="1" dirty="0"/>
              <a:t>Освіта: повна вища</a:t>
            </a:r>
          </a:p>
          <a:p>
            <a:endParaRPr lang="uk-UA" dirty="0"/>
          </a:p>
          <a:p>
            <a:r>
              <a:rPr lang="uk-UA" i="1" dirty="0"/>
              <a:t>Рік закінчення вузу: 1999</a:t>
            </a:r>
          </a:p>
          <a:p>
            <a:endParaRPr lang="uk-UA" dirty="0"/>
          </a:p>
          <a:p>
            <a:r>
              <a:rPr lang="uk-UA" i="1" dirty="0"/>
              <a:t>Назва ВУЗу: Ніжинський державний  педагогічний університет імені Миколи Гоголя</a:t>
            </a:r>
          </a:p>
          <a:p>
            <a:endParaRPr lang="uk-UA" dirty="0"/>
          </a:p>
          <a:p>
            <a:r>
              <a:rPr lang="uk-UA" i="1" dirty="0"/>
              <a:t>Кваліфікація: вчитель мови і літератури ( англійської, німецької)</a:t>
            </a:r>
          </a:p>
          <a:p>
            <a:endParaRPr lang="uk-UA" dirty="0"/>
          </a:p>
          <a:p>
            <a:r>
              <a:rPr lang="uk-UA" i="1" dirty="0"/>
              <a:t>Педагогічний стаж: 2 роки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008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1CB35-85BA-5F0B-E441-2CA37CC1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rgbClr val="002060"/>
                </a:solidFill>
              </a:rPr>
              <a:t>«Ті, в кого ми навчаємось, правильно називаються нашими вчителями. Але не кожен, хто нас навчає, заслуговує на це ім’я.» Й.В. Гете</a:t>
            </a:r>
          </a:p>
        </p:txBody>
      </p:sp>
      <p:pic>
        <p:nvPicPr>
          <p:cNvPr id="6" name="Місце для вмісту 5" descr="Зображення, що містить текст, у приміщенні, стіна, презентаці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8457B57-C591-FD74-CE18-08DA78B6C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734" y="3204256"/>
            <a:ext cx="2475309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9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B863D-5178-6735-F2F5-12EE6A06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570467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18E41-6505-2BB9-9979-76FB117AEB50}"/>
              </a:ext>
            </a:extLst>
          </p:cNvPr>
          <p:cNvSpPr txBox="1"/>
          <p:nvPr/>
        </p:nvSpPr>
        <p:spPr>
          <a:xfrm>
            <a:off x="747252" y="865239"/>
            <a:ext cx="9724101" cy="5161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Вивчення ідіом допомагає зробити англійську мову природною та виразною. Ось стратегії та ресурси для їх ефективного засвоєння: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Ефективні методи навчання</a:t>
            </a:r>
            <a:endParaRPr lang="uk-UA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Контекстуальне вивчення: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Ніколи не вчіть ідіоми окремими списками. Дивіться, як вони вживаються у фільмах, серіалах або статтях BBC </a:t>
            </a:r>
            <a:r>
              <a:rPr lang="uk-UA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Learning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English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Групування за тематикою: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Легше запам'ятати фрази, об'єднані однією темою (наприклад, «Тіло»: 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break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cold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shoulder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або «Погода»: 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weather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steal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someone's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thunder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Метод асоціацій: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Візуалізуйте ідіому буквально. Наприклад, уявіть людину, що випускає кота з мішка (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uk-U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bag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— розбовтати секрет).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Топ-ресурси для вивчення </a:t>
            </a:r>
            <a:endParaRPr lang="uk-UA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Dictionary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Idioms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Найбільша онлайн-база з детальним поясненням походження та прикладами.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Cambridge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Dictionary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Надійне джерело для перевірки значень та британського/американського вживання.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YouTube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-канал </a:t>
            </a: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English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TV </a:t>
            </a:r>
            <a:r>
              <a:rPr lang="uk-UA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Series</a:t>
            </a:r>
            <a:r>
              <a:rPr lang="uk-UA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uk-U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Розбір ідіом на прикладах із популярної культури.</a:t>
            </a:r>
          </a:p>
        </p:txBody>
      </p:sp>
    </p:spTree>
    <p:extLst>
      <p:ext uri="{BB962C8B-B14F-4D97-AF65-F5344CB8AC3E}">
        <p14:creationId xmlns:p14="http://schemas.microsoft.com/office/powerpoint/2010/main" val="426957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02334-B3E8-0988-8B71-7D427A90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речень з ідіомами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7B6E22-02D9-11F8-9084-20C77539B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                                                       Навчаючись добре в школі ви </a:t>
            </a:r>
            <a:r>
              <a:rPr lang="uk-UA" b="1" i="1" dirty="0"/>
              <a:t>прокладаєте шлях</a:t>
            </a:r>
            <a:r>
              <a:rPr lang="uk-UA" dirty="0"/>
              <a:t> </a:t>
            </a:r>
          </a:p>
          <a:p>
            <a:pPr lvl="0"/>
            <a:r>
              <a:rPr lang="uk-UA" dirty="0"/>
              <a:t>                                                       (ідіома) своєму життєвому успіху в </a:t>
            </a:r>
            <a:r>
              <a:rPr lang="uk-UA" b="1" i="1" dirty="0"/>
              <a:t>майбутньому </a:t>
            </a:r>
            <a:r>
              <a:rPr lang="uk-UA" dirty="0"/>
              <a:t>(ідіома).</a:t>
            </a:r>
            <a:endParaRPr lang="uk-UA" b="1" i="1" dirty="0"/>
          </a:p>
          <a:p>
            <a:pPr lvl="0"/>
            <a:r>
              <a:rPr lang="uk-UA" i="1" dirty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en-US" i="1" dirty="0">
                <a:solidFill>
                  <a:srgbClr val="FF0000"/>
                </a:solidFill>
              </a:rPr>
              <a:t>Studying well at school you </a:t>
            </a:r>
            <a:r>
              <a:rPr lang="en-US" b="1" i="1" u="sng" dirty="0">
                <a:solidFill>
                  <a:srgbClr val="FF0000"/>
                </a:solidFill>
              </a:rPr>
              <a:t>pave the way </a:t>
            </a:r>
            <a:r>
              <a:rPr lang="en-US" i="1" dirty="0">
                <a:solidFill>
                  <a:srgbClr val="FF0000"/>
                </a:solidFill>
              </a:rPr>
              <a:t>to your life</a:t>
            </a:r>
            <a:endParaRPr lang="uk-UA" i="1" dirty="0">
              <a:solidFill>
                <a:srgbClr val="FF0000"/>
              </a:solidFill>
            </a:endParaRPr>
          </a:p>
          <a:p>
            <a:pPr lvl="0"/>
            <a:r>
              <a:rPr lang="uk-UA" i="1" dirty="0">
                <a:solidFill>
                  <a:srgbClr val="FF0000"/>
                </a:solidFill>
              </a:rPr>
              <a:t>                                                       </a:t>
            </a:r>
            <a:r>
              <a:rPr lang="en-US" i="1" dirty="0">
                <a:solidFill>
                  <a:srgbClr val="FF0000"/>
                </a:solidFill>
              </a:rPr>
              <a:t> success </a:t>
            </a:r>
            <a:r>
              <a:rPr lang="en-US" b="1" i="1" u="sng" dirty="0">
                <a:solidFill>
                  <a:srgbClr val="FF0000"/>
                </a:solidFill>
              </a:rPr>
              <a:t>down the road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  <a:endParaRPr lang="uk-UA" b="1" dirty="0">
              <a:solidFill>
                <a:srgbClr val="FF0000"/>
              </a:solidFill>
            </a:endParaRPr>
          </a:p>
          <a:p>
            <a:endParaRPr lang="uk-UA" dirty="0"/>
          </a:p>
        </p:txBody>
      </p:sp>
      <p:pic>
        <p:nvPicPr>
          <p:cNvPr id="5" name="Рисунок 4" descr="Зображення, що містить текст, у приміщенні, стіна, презентаці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8B60AC6-EEE8-4C4F-EBBA-6AEAFB23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" y="1335023"/>
            <a:ext cx="3730753" cy="49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9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0CCD-E7D2-6528-29E0-D160D972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Підвищення професійної майстерності:                      сертифікати та свідоцтва</a:t>
            </a: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4" name="Місце для вмісту 23">
            <a:extLst>
              <a:ext uri="{FF2B5EF4-FFF2-40B4-BE49-F238E27FC236}">
                <a16:creationId xmlns:a16="http://schemas.microsoft.com/office/drawing/2014/main" id="{9A500D29-60D3-106B-F06C-3D9DA3F6D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359" y="1672926"/>
            <a:ext cx="5271567" cy="34661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40641D7-A33D-F7F1-B1EC-AAF79F2B5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660" y="1680898"/>
            <a:ext cx="4895566" cy="34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3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 descr="Зображення, що містить текст, меню, документ, знімок екра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4AE8190-CB01-EA64-9A5D-13AA2DB29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1156" y="467496"/>
            <a:ext cx="2986229" cy="4184407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, меню, папір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29F569E5-D636-305C-CF7E-0AFFC7BF2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9" y="548640"/>
            <a:ext cx="5818298" cy="41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F37B-822A-9C2D-4247-97536970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75188"/>
            <a:ext cx="10653578" cy="5707624"/>
          </a:xfrm>
        </p:spPr>
        <p:txBody>
          <a:bodyPr>
            <a:normAutofit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E6C53474-57F6-53E2-5B33-A75A831C0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50524"/>
              </p:ext>
            </p:extLst>
          </p:nvPr>
        </p:nvGraphicFramePr>
        <p:xfrm>
          <a:off x="816077" y="1874288"/>
          <a:ext cx="10450148" cy="344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982">
                  <a:extLst>
                    <a:ext uri="{9D8B030D-6E8A-4147-A177-3AD203B41FA5}">
                      <a16:colId xmlns:a16="http://schemas.microsoft.com/office/drawing/2014/main" val="2936648000"/>
                    </a:ext>
                  </a:extLst>
                </a:gridCol>
                <a:gridCol w="2684255">
                  <a:extLst>
                    <a:ext uri="{9D8B030D-6E8A-4147-A177-3AD203B41FA5}">
                      <a16:colId xmlns:a16="http://schemas.microsoft.com/office/drawing/2014/main" val="2714509587"/>
                    </a:ext>
                  </a:extLst>
                </a:gridCol>
                <a:gridCol w="2438367">
                  <a:extLst>
                    <a:ext uri="{9D8B030D-6E8A-4147-A177-3AD203B41FA5}">
                      <a16:colId xmlns:a16="http://schemas.microsoft.com/office/drawing/2014/main" val="2132482107"/>
                    </a:ext>
                  </a:extLst>
                </a:gridCol>
                <a:gridCol w="983544">
                  <a:extLst>
                    <a:ext uri="{9D8B030D-6E8A-4147-A177-3AD203B41FA5}">
                      <a16:colId xmlns:a16="http://schemas.microsoft.com/office/drawing/2014/main" val="3437548917"/>
                    </a:ext>
                  </a:extLst>
                </a:gridCol>
              </a:tblGrid>
              <a:tr h="1148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Учень та клас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Навчальний рік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Етапи олімпіади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Місце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4586639"/>
                  </a:ext>
                </a:extLst>
              </a:tr>
              <a:tr h="11483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  Петров Назарій     клас 10-Г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2024-2025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шкільна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ІІ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1279120"/>
                  </a:ext>
                </a:extLst>
              </a:tr>
              <a:tr h="11483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  Петров Назарій     клас 11-Г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2025-2026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міська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uk-UA" sz="2000" u="none" strike="noStrike" dirty="0">
                          <a:effectLst/>
                        </a:rPr>
                        <a:t>ІІ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29298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E73D8C-F8EA-14E2-94C6-7989B18233E7}"/>
              </a:ext>
            </a:extLst>
          </p:cNvPr>
          <p:cNvSpPr txBox="1"/>
          <p:nvPr/>
        </p:nvSpPr>
        <p:spPr>
          <a:xfrm>
            <a:off x="816076" y="855406"/>
            <a:ext cx="10450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Робота з обдарованими дітьми. Результати олімпіад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1768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616</TotalTime>
  <Words>431</Words>
  <Application>Microsoft Office PowerPoint</Application>
  <PresentationFormat>Широкий екран</PresentationFormat>
  <Paragraphs>57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Aptos</vt:lpstr>
      <vt:lpstr>Aptos Narrow</vt:lpstr>
      <vt:lpstr>Arial</vt:lpstr>
      <vt:lpstr>Neue Haas Grotesk Text Pro</vt:lpstr>
      <vt:lpstr>Symbol</vt:lpstr>
      <vt:lpstr>VanillaVTI</vt:lpstr>
      <vt:lpstr>Інджарабян Самвел Акопович                                                                                           вчитель англійської мови                                                                                                                     Броварьского ліцею № 5 імені Василя Стуса</vt:lpstr>
      <vt:lpstr>Презентація PowerPoint</vt:lpstr>
      <vt:lpstr>  </vt:lpstr>
      <vt:lpstr>«Ті, в кого ми навчаємось, правильно називаються нашими вчителями. Але не кожен, хто нас навчає, заслуговує на це ім’я.» Й.В. Гете</vt:lpstr>
      <vt:lpstr>Презентація PowerPoint</vt:lpstr>
      <vt:lpstr>Приклади речень з ідіомами </vt:lpstr>
      <vt:lpstr>Підвищення професійної майстерності:                      сертифікати та свідоцтва </vt:lpstr>
      <vt:lpstr>Презентація PowerPoint</vt:lpstr>
      <vt:lpstr>          </vt:lpstr>
      <vt:lpstr>Позакласний захід “Show Must Go On!” англійською мовою за участю вчителів кафедри іноземних мов та учнів ліцею. Травень 2025 </vt:lpstr>
      <vt:lpstr>Презентація PowerPoint</vt:lpstr>
      <vt:lpstr>Стратегічне планування на 2026-2027 навчальний рік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Інджарабян Самвел Акопович                                                                                           вчитель англійської мови                                                                                                                     Броварьского ліцею № 5 імені Василя Стуса</dc:title>
  <dc:creator>Acer</dc:creator>
  <cp:lastModifiedBy>User</cp:lastModifiedBy>
  <cp:revision>19</cp:revision>
  <dcterms:created xsi:type="dcterms:W3CDTF">2025-12-29T09:26:50Z</dcterms:created>
  <dcterms:modified xsi:type="dcterms:W3CDTF">2026-01-14T10:19:29Z</dcterms:modified>
</cp:coreProperties>
</file>