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9" r:id="rId3"/>
    <p:sldId id="464" r:id="rId4"/>
    <p:sldId id="285" r:id="rId5"/>
    <p:sldId id="298" r:id="rId6"/>
    <p:sldId id="313" r:id="rId7"/>
    <p:sldId id="261" r:id="rId8"/>
    <p:sldId id="272" r:id="rId9"/>
    <p:sldId id="465" r:id="rId10"/>
    <p:sldId id="258" r:id="rId11"/>
    <p:sldId id="275" r:id="rId12"/>
    <p:sldId id="262" r:id="rId13"/>
    <p:sldId id="455" r:id="rId14"/>
    <p:sldId id="466" r:id="rId15"/>
    <p:sldId id="467" r:id="rId16"/>
    <p:sldId id="463" r:id="rId17"/>
    <p:sldId id="468" r:id="rId18"/>
    <p:sldId id="474" r:id="rId19"/>
    <p:sldId id="475" r:id="rId20"/>
    <p:sldId id="476" r:id="rId21"/>
    <p:sldId id="477" r:id="rId22"/>
    <p:sldId id="478" r:id="rId23"/>
    <p:sldId id="479" r:id="rId24"/>
    <p:sldId id="456" r:id="rId25"/>
    <p:sldId id="480" r:id="rId26"/>
    <p:sldId id="457" r:id="rId27"/>
    <p:sldId id="470" r:id="rId28"/>
    <p:sldId id="469" r:id="rId29"/>
    <p:sldId id="481" r:id="rId30"/>
    <p:sldId id="471" r:id="rId31"/>
    <p:sldId id="472" r:id="rId32"/>
    <p:sldId id="473" r:id="rId33"/>
    <p:sldId id="458" r:id="rId34"/>
    <p:sldId id="459" r:id="rId35"/>
    <p:sldId id="378" r:id="rId36"/>
    <p:sldId id="460" r:id="rId37"/>
    <p:sldId id="294" r:id="rId38"/>
    <p:sldId id="454" r:id="rId39"/>
    <p:sldId id="280" r:id="rId40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userId="RePack by Diakov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291" autoAdjust="0"/>
  </p:normalViewPr>
  <p:slideViewPr>
    <p:cSldViewPr>
      <p:cViewPr varScale="1">
        <p:scale>
          <a:sx n="60" d="100"/>
          <a:sy n="60" d="100"/>
        </p:scale>
        <p:origin x="2424" y="43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B491E-9FBD-47DF-972D-4FAE0F4535E8}" type="datetimeFigureOut">
              <a:rPr lang="ru-RU" smtClean="0"/>
              <a:pPr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ED1F2-7AB5-43DE-93E2-9CE80D7E680E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2452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7CEF2-8CA2-4107-88DE-AD363DE2F801}" type="datetimeFigureOut">
              <a:rPr lang="ru-RU" smtClean="0"/>
              <a:pPr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CE6CA-8B81-4B7D-A336-08F019DA149A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407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14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ru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0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22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5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52D3-2FCA-45D0-B13E-6033B4D7E36A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4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D788-8A38-4B27-B76E-4F42B64647F6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3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4AC6-91BC-4FED-A96C-5ED40E64C3FD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0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761067"/>
            <a:ext cx="5314950" cy="209126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71550" y="4072467"/>
            <a:ext cx="2600325" cy="4842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686175" y="4072467"/>
            <a:ext cx="2600325" cy="231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3686175" y="6604000"/>
            <a:ext cx="2600325" cy="231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914900" y="9399236"/>
            <a:ext cx="1371600" cy="3966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3EDEF-0B72-4BAB-BF1A-0B36E36A0358}" type="datetime1">
              <a:rPr lang="ru-RU" smtClean="0"/>
              <a:t>27.01.2026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971550" y="9399236"/>
            <a:ext cx="2171700" cy="3966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Слюта О.І. 2013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4343400" y="8915400"/>
            <a:ext cx="571500" cy="8805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55D3D-8D74-4848-AE31-2D7E9A31009C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91127"/>
      </p:ext>
    </p:extLst>
  </p:cSld>
  <p:clrMapOvr>
    <a:masterClrMapping/>
  </p:clrMapOvr>
  <p:transition spd="med"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4068-CA68-459D-B97C-A77BFD314FB4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64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A40AA-80BF-4A7C-826F-E3C793F70CEC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4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042A-B64D-4874-B809-9C5B79C8413D}" type="datetime1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4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1E3C-8957-4B64-BFF3-596F1F40BBAE}" type="datetime1">
              <a:rPr lang="ru-RU" smtClean="0"/>
              <a:t>27.01.2026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4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136A-088F-4645-B95A-F591593F70FF}" type="datetime1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92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E97EE-6D5C-4D02-B6D4-90C8737A3AC3}" type="datetime1">
              <a:rPr lang="ru-RU" smtClean="0"/>
              <a:t>27.01.2026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75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9ED80-064F-4585-901C-2FDEF9AE52A5}" type="datetime1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60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81DA3-9628-4919-AFB7-8E63649432AC}" type="datetime1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Слюта О.І. 2013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8C18-41B9-4720-A0BD-8CECD769F4E9}" type="datetime1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Слюта О.І. 2013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7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0"/>
            <a:ext cx="6129360" cy="9739346"/>
          </a:xfrm>
        </p:spPr>
        <p:txBody>
          <a:bodyPr>
            <a:normAutofit/>
          </a:bodyPr>
          <a:lstStyle/>
          <a:p>
            <a:pPr algn="ctr"/>
            <a:r>
              <a:rPr lang="uk-UA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Броварський ліцей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№ 5 імені Василя Стуса</a:t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Відділу освіти Броварської міської ради</a:t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Київської област</a:t>
            </a:r>
            <a: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b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uk-UA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 </a:t>
            </a:r>
            <a:br>
              <a:rPr lang="ru-RU" sz="28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Зарічняк</a:t>
            </a:r>
            <a:r>
              <a:rPr lang="uk-UA" sz="2800" b="1" i="1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Марія</a:t>
            </a:r>
            <a:br>
              <a:rPr lang="ru-RU" sz="28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Андріївна</a:t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вчитель</a:t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англійської мови</a:t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2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Бровари 2025</a:t>
            </a:r>
            <a:r>
              <a:rPr lang="en-US" sz="22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uk-UA" sz="2200" b="1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br>
              <a:rPr lang="ru-RU" sz="2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042A3-A2BC-4076-957D-0CBD92F9552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896" y="5169024"/>
            <a:ext cx="23042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B7249-08B0-4F08-BD09-4D376ABA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35" y="3098730"/>
            <a:ext cx="4775730" cy="1422221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Wroclaw, Poland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06-08 June 2023</a:t>
            </a:r>
            <a:br>
              <a:rPr lang="ru-UA" dirty="0">
                <a:solidFill>
                  <a:schemeClr val="accent1"/>
                </a:solidFill>
              </a:rPr>
            </a:br>
            <a:endParaRPr lang="ru-UA" dirty="0">
              <a:solidFill>
                <a:schemeClr val="accent1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67E1902-9C6F-4B98-9D86-B6353D33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79" y="133934"/>
            <a:ext cx="4600804" cy="322324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A1E05A-B7BF-498B-9DD2-B42E2893F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" y="3284845"/>
            <a:ext cx="2345027" cy="33118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4B264F-0513-44EE-BADE-0B1C2E507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49" y="6621156"/>
            <a:ext cx="3024336" cy="31509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147264-D5FD-42D7-BC39-C85B08BE4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78" y="3455374"/>
            <a:ext cx="2345027" cy="30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9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C5EDF-3DED-444E-A658-9BEDEF23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5"/>
                </a:solidFill>
              </a:rPr>
              <a:t>Wroclaw, Poland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8 June 2023</a:t>
            </a:r>
            <a:br>
              <a:rPr lang="ru-UA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Final meeting</a:t>
            </a:r>
            <a:endParaRPr lang="ru-UA" sz="3200" dirty="0">
              <a:solidFill>
                <a:schemeClr val="accent5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3FFC17-EA7B-4D81-8495-9A52EC890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0" y="2507421"/>
            <a:ext cx="6592477" cy="6936489"/>
          </a:xfrm>
        </p:spPr>
      </p:pic>
    </p:spTree>
    <p:extLst>
      <p:ext uri="{BB962C8B-B14F-4D97-AF65-F5344CB8AC3E}">
        <p14:creationId xmlns:p14="http://schemas.microsoft.com/office/powerpoint/2010/main" val="150973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195C-0790-4BD3-B2B8-E1B6947D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E423AF-A192-466E-B9E0-D44EA971D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r="982"/>
          <a:stretch/>
        </p:blipFill>
        <p:spPr>
          <a:xfrm>
            <a:off x="471487" y="272480"/>
            <a:ext cx="5915025" cy="9106116"/>
          </a:xfrm>
        </p:spPr>
      </p:pic>
    </p:spTree>
    <p:extLst>
      <p:ext uri="{BB962C8B-B14F-4D97-AF65-F5344CB8AC3E}">
        <p14:creationId xmlns:p14="http://schemas.microsoft.com/office/powerpoint/2010/main" val="11285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FAF34-1D3B-4A26-B036-4088F201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5"/>
                </a:solidFill>
              </a:rPr>
              <a:t>Використання розповідей історій з певною метою у навчанні англійської мови</a:t>
            </a:r>
            <a:br>
              <a:rPr lang="uk-UA" b="1" dirty="0">
                <a:solidFill>
                  <a:schemeClr val="accent5"/>
                </a:solidFill>
              </a:rPr>
            </a:br>
            <a:r>
              <a:rPr lang="uk-UA" b="1" dirty="0" err="1">
                <a:solidFill>
                  <a:schemeClr val="accent5"/>
                </a:solidFill>
              </a:rPr>
              <a:t>Шіофок</a:t>
            </a:r>
            <a:r>
              <a:rPr lang="uk-UA" b="1" dirty="0">
                <a:solidFill>
                  <a:schemeClr val="accent5"/>
                </a:solidFill>
              </a:rPr>
              <a:t>, Угорщина</a:t>
            </a:r>
            <a:br>
              <a:rPr lang="uk-UA" b="1" dirty="0">
                <a:solidFill>
                  <a:schemeClr val="accent5"/>
                </a:solidFill>
              </a:rPr>
            </a:br>
            <a:r>
              <a:rPr lang="uk-UA" b="1" dirty="0">
                <a:solidFill>
                  <a:schemeClr val="accent5"/>
                </a:solidFill>
              </a:rPr>
              <a:t>14-19 липня 2024</a:t>
            </a:r>
            <a:endParaRPr lang="ru-UA" b="1" dirty="0">
              <a:solidFill>
                <a:schemeClr val="accent5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22422E-6AAF-448B-A1BD-DD1447AF0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5" y="2648744"/>
            <a:ext cx="5915025" cy="31272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F2FB70-B284-45DF-86C4-FBE3710AC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5" y="6177136"/>
            <a:ext cx="5884058" cy="34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8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2D1292-5CF1-455E-841F-153EF681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1" r="10939" b="9051"/>
          <a:stretch/>
        </p:blipFill>
        <p:spPr>
          <a:xfrm>
            <a:off x="188640" y="32030"/>
            <a:ext cx="6332476" cy="97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03D69-273E-4502-97A7-D6E20D1C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8D71D-5A4B-4E2E-9A0E-DBA419FD7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B632B-C630-420D-BFD0-56998E6E9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50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BDBD-F7D0-4773-AFBB-9716DECC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642331-5A36-487A-9C13-973923E41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4" y="6460900"/>
            <a:ext cx="3384376" cy="32446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080CD-7FCE-43A1-B9F4-CEC33D9D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50" y="6536587"/>
            <a:ext cx="3245874" cy="31506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5C0398-AE9A-4715-BF41-599B4179E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750" y="200474"/>
            <a:ext cx="3245874" cy="59791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22C6AD-E265-4DF0-BE93-FD8089A5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6" y="200473"/>
            <a:ext cx="3384376" cy="59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81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0A501-BEBC-4794-9552-41154011D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/>
          <a:stretch/>
        </p:blipFill>
        <p:spPr>
          <a:xfrm rot="16200000">
            <a:off x="-1229480" y="1762608"/>
            <a:ext cx="9361040" cy="63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95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1F541-957F-4AA5-834E-3B7E8B02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82" y="200472"/>
            <a:ext cx="6105631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5"/>
                </a:solidFill>
              </a:rPr>
              <a:t>Успішно пройшла курс з підвищення кваліфікації «Навчання англійської мови у 5-9 класах» на платформі Британської Ради </a:t>
            </a:r>
            <a:br>
              <a:rPr lang="uk-UA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Online Teacher Community</a:t>
            </a:r>
            <a:r>
              <a:rPr lang="uk-UA" dirty="0">
                <a:solidFill>
                  <a:schemeClr val="accent5"/>
                </a:solidFill>
              </a:rPr>
              <a:t>. </a:t>
            </a:r>
            <a:br>
              <a:rPr lang="uk-UA" dirty="0">
                <a:solidFill>
                  <a:schemeClr val="accent5"/>
                </a:solidFill>
              </a:rPr>
            </a:br>
            <a:r>
              <a:rPr lang="uk-UA" dirty="0">
                <a:solidFill>
                  <a:schemeClr val="accent5"/>
                </a:solidFill>
              </a:rPr>
              <a:t>Програму розробила Британська Рада  в Україні за підтримки  Міністерства освіти і науки України відповідно до концепції реформи освіти «Нова українська школа»</a:t>
            </a:r>
            <a:br>
              <a:rPr lang="uk-UA" dirty="0">
                <a:solidFill>
                  <a:schemeClr val="accent5"/>
                </a:solidFill>
              </a:rPr>
            </a:br>
            <a:r>
              <a:rPr lang="uk-UA" dirty="0">
                <a:solidFill>
                  <a:schemeClr val="accent5"/>
                </a:solidFill>
              </a:rPr>
              <a:t>листопад 2020 – березень 2021</a:t>
            </a:r>
            <a:endParaRPr lang="ru-UA" dirty="0">
              <a:solidFill>
                <a:schemeClr val="accent5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CFD712-0456-4249-B4EA-E00692D10159}"/>
              </a:ext>
            </a:extLst>
          </p:cNvPr>
          <p:cNvPicPr/>
          <p:nvPr/>
        </p:nvPicPr>
        <p:blipFill rotWithShape="1">
          <a:blip r:embed="rId2"/>
          <a:srcRect t="14079" b="14240"/>
          <a:stretch/>
        </p:blipFill>
        <p:spPr>
          <a:xfrm>
            <a:off x="280881" y="3026195"/>
            <a:ext cx="6105631" cy="332557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EA7E64-1420-4856-97CB-E47A09BB88E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881" y="6379951"/>
            <a:ext cx="6105631" cy="33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245F7-A72A-404F-AC38-483577D8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D9D458-FDB6-43FE-9C80-CEFF79BFF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0" t="17873" r="52493" b="27051"/>
          <a:stretch/>
        </p:blipFill>
        <p:spPr>
          <a:xfrm>
            <a:off x="332656" y="272480"/>
            <a:ext cx="6264696" cy="93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3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accent1">
                <a:lumMod val="5000"/>
                <a:lumOff val="9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42" y="380968"/>
            <a:ext cx="600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b="1" dirty="0">
              <a:solidFill>
                <a:srgbClr val="0070C0"/>
              </a:solidFill>
            </a:endParaRPr>
          </a:p>
          <a:p>
            <a:r>
              <a:rPr lang="uk-UA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ЗАГАЛЬНІ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ВІДОМОСТІ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6632" y="5385048"/>
            <a:ext cx="6552728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uk-UA" sz="22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i="1" dirty="0"/>
              <a:t>Дата і місце народження: 4 березня 1978, м. Львів</a:t>
            </a:r>
            <a:endParaRPr lang="ru-RU" sz="2200" dirty="0"/>
          </a:p>
          <a:p>
            <a:r>
              <a:rPr lang="uk-UA" sz="2200" i="1" dirty="0"/>
              <a:t>Освіта: повна вища</a:t>
            </a:r>
            <a:endParaRPr lang="ru-RU" sz="2200" dirty="0"/>
          </a:p>
          <a:p>
            <a:r>
              <a:rPr lang="uk-UA" sz="2200" i="1" dirty="0"/>
              <a:t>Рік закінчення ВУЗу: 2003</a:t>
            </a:r>
            <a:endParaRPr lang="ru-RU" sz="2200" dirty="0"/>
          </a:p>
          <a:p>
            <a:r>
              <a:rPr lang="uk-UA" sz="2200" i="1" dirty="0"/>
              <a:t>Назва ВУЗу: Львівський національний університет імені Івана Франка</a:t>
            </a:r>
            <a:endParaRPr lang="ru-RU" sz="2200" i="1" dirty="0"/>
          </a:p>
          <a:p>
            <a:r>
              <a:rPr lang="uk-UA" sz="2200" i="1" dirty="0"/>
              <a:t>Кваліфікація: філолог. Викладач англійської мови та літератури</a:t>
            </a:r>
            <a:endParaRPr lang="ru-RU" sz="2200" dirty="0"/>
          </a:p>
          <a:p>
            <a:r>
              <a:rPr lang="uk-UA" sz="2200" i="1" dirty="0"/>
              <a:t>Педагогічний стаж: 20 років</a:t>
            </a:r>
            <a:endParaRPr lang="ru-RU" sz="2200" dirty="0"/>
          </a:p>
          <a:p>
            <a:r>
              <a:rPr lang="uk-UA" sz="2200" i="1" dirty="0"/>
              <a:t>Кваліфікаційна категорія: вища </a:t>
            </a:r>
          </a:p>
          <a:p>
            <a:r>
              <a:rPr lang="uk-UA" sz="2200" i="1" dirty="0"/>
              <a:t>Звання – вчитель-методист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B64B68-AC96-439F-B7A0-23D2911F4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994" b="8219"/>
          <a:stretch/>
        </p:blipFill>
        <p:spPr>
          <a:xfrm>
            <a:off x="188640" y="1211965"/>
            <a:ext cx="6480720" cy="44611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220FE-9617-4E57-A63C-19906DF7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50581"/>
            <a:ext cx="5915025" cy="2354147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5"/>
                </a:solidFill>
              </a:rPr>
              <a:t>Успішно виконала 30-годинний курс професійного розвитку «Викладання англійської мови у новому контексті: базова середня освіта, 7-9 класи» в рамках програми Британської Ради </a:t>
            </a:r>
            <a:r>
              <a:rPr lang="en-US" dirty="0">
                <a:solidFill>
                  <a:schemeClr val="accent5"/>
                </a:solidFill>
              </a:rPr>
              <a:t>Future English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uk-UA" dirty="0">
                <a:solidFill>
                  <a:schemeClr val="accent5"/>
                </a:solidFill>
              </a:rPr>
              <a:t>з 29 січня по 03 березня 2024 року</a:t>
            </a:r>
            <a:endParaRPr lang="ru-UA" dirty="0">
              <a:solidFill>
                <a:schemeClr val="accent5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0BCEBF-C2E7-400E-BA63-907D784FD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29" b="4729"/>
          <a:stretch/>
        </p:blipFill>
        <p:spPr>
          <a:xfrm>
            <a:off x="343001" y="2599978"/>
            <a:ext cx="5979268" cy="3024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156A1-4871-464F-86CA-23EEA4F22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2" b="3821"/>
          <a:stretch/>
        </p:blipFill>
        <p:spPr>
          <a:xfrm>
            <a:off x="407244" y="6105128"/>
            <a:ext cx="5979268" cy="365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3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D3117-6A67-4FA7-8A94-8C2B1FC6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D11B9-FB4A-4A13-86D6-4A9463728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34ED9-2E9D-4C0C-B87A-A49F22709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1" t="18251" r="48868" b="9092"/>
          <a:stretch/>
        </p:blipFill>
        <p:spPr>
          <a:xfrm>
            <a:off x="188640" y="128464"/>
            <a:ext cx="6408712" cy="95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6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1A4F4-F710-4160-AEB1-89590EE9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25080"/>
            <a:ext cx="5915025" cy="212647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5"/>
                </a:solidFill>
              </a:rPr>
              <a:t>Завершила навчання згідно з програмою курсів підвищення кваліфікації при Ніжинському державному університеті імені Миколи Гоголя: «Посилення потенціалу вчителів іноземних мов: удосконалення власної </a:t>
            </a:r>
            <a:r>
              <a:rPr lang="uk-UA">
                <a:solidFill>
                  <a:schemeClr val="accent5"/>
                </a:solidFill>
              </a:rPr>
              <a:t>мовленнєвої компетентності</a:t>
            </a:r>
            <a:br>
              <a:rPr lang="uk-UA">
                <a:solidFill>
                  <a:schemeClr val="accent5"/>
                </a:solidFill>
              </a:rPr>
            </a:br>
            <a:r>
              <a:rPr lang="uk-UA">
                <a:solidFill>
                  <a:schemeClr val="accent5"/>
                </a:solidFill>
              </a:rPr>
              <a:t>лютий 2025</a:t>
            </a:r>
            <a:endParaRPr lang="ru-UA" dirty="0">
              <a:solidFill>
                <a:schemeClr val="accent5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7CC85-7796-42B5-AAF6-C9B58174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6" b="7441"/>
          <a:stretch/>
        </p:blipFill>
        <p:spPr>
          <a:xfrm>
            <a:off x="471488" y="2576736"/>
            <a:ext cx="5915025" cy="3373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A6486-FE1B-45C1-B559-81707620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66" y="6175407"/>
            <a:ext cx="6092453" cy="34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35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B1E2EE-439D-49E5-8573-23732A0DE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0" y="344488"/>
            <a:ext cx="6552728" cy="914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A3EFD-244D-4EE4-AEC9-C147EFED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4732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chemeClr val="accent5"/>
                </a:solidFill>
              </a:rPr>
              <a:t>Участь у міжнародних </a:t>
            </a:r>
            <a:r>
              <a:rPr lang="uk-UA" sz="3200" b="1" dirty="0" err="1">
                <a:solidFill>
                  <a:schemeClr val="accent5"/>
                </a:solidFill>
              </a:rPr>
              <a:t>проєктах</a:t>
            </a:r>
            <a:br>
              <a:rPr lang="en-US" sz="3200" b="1" dirty="0">
                <a:solidFill>
                  <a:schemeClr val="accent5"/>
                </a:solidFill>
              </a:rPr>
            </a:br>
            <a:br>
              <a:rPr lang="uk-UA" sz="3200" b="1" dirty="0">
                <a:solidFill>
                  <a:schemeClr val="accent5"/>
                </a:solidFill>
              </a:rPr>
            </a:br>
            <a:r>
              <a:rPr lang="en-US" sz="3200" b="1" dirty="0">
                <a:solidFill>
                  <a:schemeClr val="accent5"/>
                </a:solidFill>
              </a:rPr>
              <a:t>GoGlobal Clubs 2023</a:t>
            </a:r>
            <a:br>
              <a:rPr lang="uk-UA" sz="3200" b="1" dirty="0">
                <a:solidFill>
                  <a:schemeClr val="accent5"/>
                </a:solidFill>
              </a:rPr>
            </a:br>
            <a:endParaRPr lang="ru-UA" sz="3200" b="1" dirty="0">
              <a:solidFill>
                <a:schemeClr val="accent5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3095A1-3E04-4EEE-995B-83AEF15FB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2129456"/>
            <a:ext cx="5915025" cy="33244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337734-8913-4463-990A-23512BFA2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2" y="5945446"/>
            <a:ext cx="6053856" cy="34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3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7CA90-DA8A-454B-903E-A3F7E7A4F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6" t="18252" r="48387" b="7076"/>
          <a:stretch/>
        </p:blipFill>
        <p:spPr>
          <a:xfrm>
            <a:off x="332656" y="272480"/>
            <a:ext cx="6163394" cy="93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23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4DDF2-02BA-4B5A-A91B-413BFF0C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1852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</a:rPr>
              <a:t>GoGlobal  Speaking Clubs 2024/2025</a:t>
            </a:r>
            <a:endParaRPr lang="ru-UA" sz="3200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84BAAC00-FB8F-48DD-859E-76D39895B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5" y="1712640"/>
            <a:ext cx="5915025" cy="3240360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F3182C-C08D-41DA-AC7C-19E7B695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5673080"/>
            <a:ext cx="5915024" cy="37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42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E30DB-CCCD-484C-AA8F-46B98561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00472"/>
            <a:ext cx="5915025" cy="180020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accent5"/>
                </a:solidFill>
              </a:rPr>
              <a:t>Зустріч волонтера з Індії з учнями Броварського ліцею №5 імені Василя Стуса</a:t>
            </a:r>
            <a:br>
              <a:rPr lang="uk-UA" sz="2800" dirty="0">
                <a:solidFill>
                  <a:schemeClr val="accent5"/>
                </a:solidFill>
              </a:rPr>
            </a:br>
            <a:r>
              <a:rPr lang="uk-UA" sz="2800" dirty="0">
                <a:solidFill>
                  <a:schemeClr val="accent5"/>
                </a:solidFill>
              </a:rPr>
              <a:t>22 травня 2005 року</a:t>
            </a:r>
            <a:endParaRPr lang="ru-UA" sz="2800" dirty="0">
              <a:solidFill>
                <a:schemeClr val="accent5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DACF9-317B-4E48-9E1D-3756F824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48" y="2000673"/>
            <a:ext cx="6336704" cy="36724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4EA45-7A73-46F7-8A53-023EB4244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08" y="5961113"/>
            <a:ext cx="6336704" cy="35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30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145E6-2345-4616-A9ED-C49F4ABE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200472"/>
            <a:ext cx="5915025" cy="160856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chemeClr val="accent5"/>
                </a:solidFill>
              </a:rPr>
              <a:t>Нагородження сертифікатами учнів 8-А класу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uk-UA" dirty="0">
                <a:solidFill>
                  <a:schemeClr val="accent5"/>
                </a:solidFill>
              </a:rPr>
              <a:t>Броварського ліцею №5 ім. В. Стуса за активну участь у міжнародному </a:t>
            </a:r>
            <a:r>
              <a:rPr lang="uk-UA" dirty="0" err="1">
                <a:solidFill>
                  <a:schemeClr val="accent5"/>
                </a:solidFill>
              </a:rPr>
              <a:t>проєкті</a:t>
            </a:r>
            <a:r>
              <a:rPr lang="uk-UA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GoGlobal</a:t>
            </a:r>
            <a:r>
              <a:rPr lang="en-US" dirty="0">
                <a:solidFill>
                  <a:schemeClr val="accent5"/>
                </a:solidFill>
              </a:rPr>
              <a:t> Speaking Clubs 2024/2025</a:t>
            </a:r>
            <a:endParaRPr lang="ru-UA" dirty="0">
              <a:solidFill>
                <a:schemeClr val="accent5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827769-1414-4825-AE5A-FE7E890D1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71" y="2000672"/>
            <a:ext cx="6203057" cy="35527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7E0C51-A80B-48F0-BB67-9B071C6F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93" y="5745088"/>
            <a:ext cx="6318920" cy="40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5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335225-0F26-47FB-9816-4124A26E2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8" t="18252" r="48592" b="7046"/>
          <a:stretch/>
        </p:blipFill>
        <p:spPr>
          <a:xfrm>
            <a:off x="260648" y="200472"/>
            <a:ext cx="6408712" cy="950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6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7F716-8FF0-4892-B15C-BA8465D8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2481380"/>
          </a:xfrm>
        </p:spPr>
        <p:txBody>
          <a:bodyPr>
            <a:normAutofit/>
          </a:bodyPr>
          <a:lstStyle/>
          <a:p>
            <a:r>
              <a:rPr lang="uk-UA" sz="4800" dirty="0">
                <a:solidFill>
                  <a:schemeClr val="accent5"/>
                </a:solidFill>
              </a:rPr>
              <a:t>Педагогічне кредо:</a:t>
            </a:r>
            <a:endParaRPr lang="ru-UA" sz="4800" dirty="0">
              <a:solidFill>
                <a:schemeClr val="accent5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1E997D-694C-4E80-92BA-CC943CB3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17" y="3224808"/>
            <a:ext cx="5915025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«</a:t>
            </a:r>
            <a:r>
              <a:rPr lang="ru-RU" sz="3600" dirty="0" err="1"/>
              <a:t>Вірте</a:t>
            </a:r>
            <a:r>
              <a:rPr lang="ru-RU" sz="3600" dirty="0"/>
              <a:t> в талант і </a:t>
            </a:r>
            <a:r>
              <a:rPr lang="ru-RU" sz="3600" dirty="0" err="1"/>
              <a:t>творчі</a:t>
            </a:r>
            <a:r>
              <a:rPr lang="ru-RU" sz="3600" dirty="0"/>
              <a:t> </a:t>
            </a:r>
            <a:r>
              <a:rPr lang="ru-RU" sz="3600" dirty="0" err="1"/>
              <a:t>сили</a:t>
            </a:r>
            <a:r>
              <a:rPr lang="ru-RU" sz="3600" dirty="0"/>
              <a:t> кожного </a:t>
            </a:r>
            <a:r>
              <a:rPr lang="ru-RU" sz="3600" dirty="0" err="1"/>
              <a:t>вихованця</a:t>
            </a:r>
            <a:r>
              <a:rPr lang="ru-RU" sz="3600" dirty="0"/>
              <a:t>.</a:t>
            </a:r>
            <a:endParaRPr lang="en-US" sz="3600" dirty="0"/>
          </a:p>
          <a:p>
            <a:pPr marL="0" indent="0">
              <a:buNone/>
            </a:pPr>
            <a:r>
              <a:rPr lang="ru-RU" sz="3600" dirty="0"/>
              <a:t> Людина – </a:t>
            </a:r>
            <a:r>
              <a:rPr lang="ru-RU" sz="3600" dirty="0" err="1"/>
              <a:t>неповторна</a:t>
            </a:r>
            <a:r>
              <a:rPr lang="ru-RU" sz="3600" dirty="0"/>
              <a:t>.»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ru-RU" sz="3600" dirty="0"/>
              <a:t>В. </a:t>
            </a:r>
            <a:r>
              <a:rPr lang="ru-RU" sz="3600" dirty="0" err="1"/>
              <a:t>Сухомлинський</a:t>
            </a:r>
            <a:endParaRPr lang="ru-UA" sz="3600" dirty="0"/>
          </a:p>
        </p:txBody>
      </p:sp>
    </p:spTree>
    <p:extLst>
      <p:ext uri="{BB962C8B-B14F-4D97-AF65-F5344CB8AC3E}">
        <p14:creationId xmlns:p14="http://schemas.microsoft.com/office/powerpoint/2010/main" val="2965272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4EEA5-0471-4FE8-99BE-E477C5EA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7332"/>
            <a:ext cx="6148735" cy="1130424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accent5"/>
                </a:solidFill>
              </a:rPr>
              <a:t>Волонтер з Індії допомагає українцям долати наслідки після російських обстрілів</a:t>
            </a:r>
            <a:endParaRPr lang="ru-UA" sz="2800" b="1" dirty="0">
              <a:solidFill>
                <a:schemeClr val="accent5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0895D-7BC1-4863-A898-164FCD5C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0" y="1610605"/>
            <a:ext cx="6252154" cy="3777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875AA2-F2A7-4A93-BA3F-F7DDEF2AB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78" y="5529064"/>
            <a:ext cx="3132368" cy="41764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5DAE3-5002-45EB-B61B-2802C9B2C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856" y="5562178"/>
            <a:ext cx="3132368" cy="41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65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2F2A56-0052-4016-8DE6-6072DCD99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6" y="308484"/>
            <a:ext cx="6741368" cy="92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63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614B3-52CC-43CD-9EAA-13974E88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97463"/>
            <a:ext cx="5915025" cy="867105"/>
          </a:xfrm>
        </p:spPr>
        <p:txBody>
          <a:bodyPr/>
          <a:lstStyle/>
          <a:p>
            <a:pPr algn="ctr"/>
            <a:r>
              <a:rPr lang="uk-UA" dirty="0" err="1">
                <a:solidFill>
                  <a:schemeClr val="accent5"/>
                </a:solidFill>
              </a:rPr>
              <a:t>Рамандіп</a:t>
            </a:r>
            <a:r>
              <a:rPr lang="uk-UA" dirty="0">
                <a:solidFill>
                  <a:schemeClr val="accent5"/>
                </a:solidFill>
              </a:rPr>
              <a:t> любить і поважає українські свята та традиції</a:t>
            </a:r>
            <a:endParaRPr lang="ru-UA" dirty="0">
              <a:solidFill>
                <a:schemeClr val="accent5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240B16-F45B-4881-A340-290C29D9C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33" y="1171932"/>
            <a:ext cx="3281217" cy="43799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8B0FD4-98B7-4E96-9AAA-F0A3D86C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024" y="5793433"/>
            <a:ext cx="2831534" cy="3915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DF98EC-229C-465D-854D-C7DF5EDC4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33" y="5793433"/>
            <a:ext cx="3284983" cy="3915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1C0A47-84E4-421D-868A-8522D774D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024" y="1171932"/>
            <a:ext cx="2847558" cy="43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50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BF3D2-838E-4A15-8FD0-283B19E0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3292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chemeClr val="accent5"/>
                </a:solidFill>
              </a:rPr>
              <a:t>Участь у фестивалях Європейських мов</a:t>
            </a:r>
            <a:br>
              <a:rPr lang="uk-UA" sz="3200" b="1" dirty="0">
                <a:solidFill>
                  <a:schemeClr val="accent5"/>
                </a:solidFill>
              </a:rPr>
            </a:br>
            <a:endParaRPr lang="ru-UA" sz="3200" b="1" dirty="0">
              <a:solidFill>
                <a:schemeClr val="accent5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9A769-37C6-4542-90DD-EE4436060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568624"/>
            <a:ext cx="5915025" cy="7632848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вересня 2023 рік </a:t>
            </a:r>
          </a:p>
          <a:p>
            <a:pPr marL="0" indent="0" algn="ctr">
              <a:buNone/>
            </a:pPr>
            <a:r>
              <a:rPr lang="uk-UA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 Дня європейських мов</a:t>
            </a:r>
          </a:p>
          <a:p>
            <a:pPr marL="0" indent="0">
              <a:buNone/>
            </a:pP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9730DB-077D-4D64-8881-9FB36673DB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6" y="6321152"/>
            <a:ext cx="5716128" cy="33148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DEE6CD-3D56-40CC-B215-2B277B0BC9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0050" y="2720752"/>
            <a:ext cx="5716128" cy="331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3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AF088-48B5-4F9F-B3E0-8F1A5A9F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2480"/>
            <a:ext cx="5915025" cy="129614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8 </a:t>
            </a:r>
            <a:r>
              <a:rPr lang="uk-UA" sz="2800" b="1" dirty="0">
                <a:solidFill>
                  <a:schemeClr val="accent5"/>
                </a:solidFill>
              </a:rPr>
              <a:t>травня 2025 рік</a:t>
            </a:r>
            <a:br>
              <a:rPr lang="uk-UA" sz="2800" b="1" dirty="0">
                <a:solidFill>
                  <a:schemeClr val="accent5"/>
                </a:solidFill>
              </a:rPr>
            </a:br>
            <a:r>
              <a:rPr lang="uk-UA" sz="2800" b="1" dirty="0">
                <a:solidFill>
                  <a:schemeClr val="accent5"/>
                </a:solidFill>
              </a:rPr>
              <a:t>Англомовні країни</a:t>
            </a:r>
            <a:br>
              <a:rPr lang="uk-UA" sz="2800" b="1" dirty="0">
                <a:solidFill>
                  <a:schemeClr val="accent5"/>
                </a:solidFill>
              </a:rPr>
            </a:br>
            <a:r>
              <a:rPr lang="uk-UA" sz="2800" b="1" dirty="0">
                <a:solidFill>
                  <a:schemeClr val="accent5"/>
                </a:solidFill>
              </a:rPr>
              <a:t>Австралія</a:t>
            </a:r>
            <a:endParaRPr lang="ru-UA" sz="2800" b="1" dirty="0">
              <a:solidFill>
                <a:schemeClr val="accent5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6F5389-0974-4E83-9C0F-0906991B2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856656"/>
            <a:ext cx="5915025" cy="367240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2AE29-6BD9-4E5E-9E90-7BEC74ABD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5782479"/>
            <a:ext cx="5915025" cy="38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0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7" name="Rectangle 5"/>
          <p:cNvSpPr>
            <a:spLocks noChangeArrowheads="1"/>
          </p:cNvSpPr>
          <p:nvPr/>
        </p:nvSpPr>
        <p:spPr bwMode="auto">
          <a:xfrm>
            <a:off x="620688" y="128464"/>
            <a:ext cx="549436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uk-UA" sz="28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шкільногї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спільноти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учителів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uk-UA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Виступи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доповіді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/>
            </a:pPr>
            <a:endParaRPr lang="ru-RU" sz="2400" b="1" i="1" dirty="0">
              <a:latin typeface="Tahoma" pitchFamily="34" charset="0"/>
            </a:endParaRPr>
          </a:p>
        </p:txBody>
      </p:sp>
      <p:graphicFrame>
        <p:nvGraphicFramePr>
          <p:cNvPr id="6" name="Таблиця 6">
            <a:extLst>
              <a:ext uri="{FF2B5EF4-FFF2-40B4-BE49-F238E27FC236}">
                <a16:creationId xmlns:a16="http://schemas.microsoft.com/office/drawing/2014/main" id="{4C7F6890-CDBF-42C1-8CFD-D5154EF85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79552"/>
              </p:ext>
            </p:extLst>
          </p:nvPr>
        </p:nvGraphicFramePr>
        <p:xfrm>
          <a:off x="404664" y="2288704"/>
          <a:ext cx="6090380" cy="691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672417039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957332298"/>
                    </a:ext>
                  </a:extLst>
                </a:gridCol>
                <a:gridCol w="1985924">
                  <a:extLst>
                    <a:ext uri="{9D8B030D-6E8A-4147-A177-3AD203B41FA5}">
                      <a16:colId xmlns:a16="http://schemas.microsoft.com/office/drawing/2014/main" val="2781287967"/>
                    </a:ext>
                  </a:extLst>
                </a:gridCol>
              </a:tblGrid>
              <a:tr h="580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66040" marB="660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66040" marB="6604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66040" marB="66040" horzOverflow="overflow"/>
                </a:tc>
                <a:extLst>
                  <a:ext uri="{0D108BD9-81ED-4DB2-BD59-A6C34878D82A}">
                    <a16:rowId xmlns:a16="http://schemas.microsoft.com/office/drawing/2014/main" val="1061460048"/>
                  </a:ext>
                </a:extLst>
              </a:tr>
              <a:tr h="19293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6040" marB="66040" horzOverflow="overflow"/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uk-UA" altLang="ru-UA" sz="2000" b="0" dirty="0">
                          <a:solidFill>
                            <a:schemeClr val="tx1"/>
                          </a:solidFill>
                        </a:rPr>
                        <a:t>Навчання іноземної мови у початковій школі відповідно до концепції НУШ</a:t>
                      </a:r>
                    </a:p>
                  </a:txBody>
                  <a:tcPr marL="68580" marR="68580" marT="66040" marB="6604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міської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спільноти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іноземної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66040" marB="66040" horzOverflow="overflow"/>
                </a:tc>
                <a:extLst>
                  <a:ext uri="{0D108BD9-81ED-4DB2-BD59-A6C34878D82A}">
                    <a16:rowId xmlns:a16="http://schemas.microsoft.com/office/drawing/2014/main" val="2217999957"/>
                  </a:ext>
                </a:extLst>
              </a:tr>
              <a:tr h="4052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30.08.2023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30.12.25</a:t>
                      </a:r>
                    </a:p>
                  </a:txBody>
                  <a:tcPr marL="68580" marR="68580" marT="66040" marB="6604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Викладання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важкі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часи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Оцінювання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без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стресу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як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формувальне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оцінювання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мотивує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, а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не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Red Hat Text" pitchFamily="34" charset="0"/>
                          <a:ea typeface="Red Hat Text" pitchFamily="34" charset="-122"/>
                          <a:cs typeface="Red Hat Text" pitchFamily="34" charset="-120"/>
                        </a:rPr>
                        <a:t>лякає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6040" marB="6604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міської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спільноти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шкільної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спільноти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іноземних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6040" marB="66040" horzOverflow="overflow"/>
                </a:tc>
                <a:extLst>
                  <a:ext uri="{0D108BD9-81ED-4DB2-BD59-A6C34878D82A}">
                    <a16:rowId xmlns:a16="http://schemas.microsoft.com/office/drawing/2014/main" val="3425640469"/>
                  </a:ext>
                </a:extLst>
              </a:tr>
              <a:tr h="350957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59773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5C19C-546F-4D25-82D1-CCCCD27A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56" y="344489"/>
            <a:ext cx="6010994" cy="1728192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Робота з обдарованими дітьми. Результати олімпіад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B807AC-F95A-49B2-A4DF-20A01CB24D2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32656" y="2288705"/>
            <a:ext cx="6264696" cy="231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/>
              <a:t>     </a:t>
            </a:r>
            <a:r>
              <a:rPr lang="uk-UA" sz="2000" b="1" dirty="0"/>
              <a:t>Гаєвська Єва </a:t>
            </a:r>
            <a:r>
              <a:rPr lang="uk-UA" sz="2000" dirty="0"/>
              <a:t>– призер (ІІ місце)</a:t>
            </a:r>
          </a:p>
          <a:p>
            <a:pPr marL="0" indent="0" algn="ctr">
              <a:buNone/>
            </a:pPr>
            <a:r>
              <a:rPr lang="uk-UA" sz="2000" dirty="0"/>
              <a:t>	</a:t>
            </a:r>
            <a:r>
              <a:rPr lang="en-US" sz="2000" dirty="0"/>
              <a:t>II </a:t>
            </a:r>
            <a:r>
              <a:rPr lang="uk-UA" sz="2000" dirty="0"/>
              <a:t>етапу Всеукраїнських олімпіад  з англійської    мови  у 2024 р.</a:t>
            </a:r>
          </a:p>
          <a:p>
            <a:pPr marL="0" indent="0" algn="ctr">
              <a:buNone/>
            </a:pPr>
            <a:r>
              <a:rPr lang="uk-UA" sz="2000" dirty="0"/>
              <a:t>  </a:t>
            </a:r>
          </a:p>
          <a:p>
            <a:pPr marL="0" indent="0">
              <a:buNone/>
            </a:pPr>
            <a:r>
              <a:rPr lang="uk-UA" sz="2000" dirty="0"/>
              <a:t>    </a:t>
            </a:r>
            <a:r>
              <a:rPr lang="uk-UA" sz="2000" b="1" dirty="0"/>
              <a:t>Гаєвська Єва </a:t>
            </a:r>
            <a:r>
              <a:rPr lang="uk-UA" sz="2000" dirty="0"/>
              <a:t>–призер (ІІ місце)</a:t>
            </a:r>
          </a:p>
          <a:p>
            <a:pPr marL="0" indent="0" algn="ctr">
              <a:buNone/>
            </a:pPr>
            <a:r>
              <a:rPr lang="uk-UA" sz="2000" dirty="0"/>
              <a:t>	</a:t>
            </a:r>
            <a:r>
              <a:rPr lang="en-US" sz="2000" dirty="0"/>
              <a:t>I </a:t>
            </a:r>
            <a:r>
              <a:rPr lang="uk-UA" sz="2000" dirty="0"/>
              <a:t>етапу Всеукраїнських олімпіад з англійської мови у 2025 р.</a:t>
            </a:r>
            <a:endParaRPr lang="ru-UA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03D7F8-C413-4B3A-92EA-B9BAF00D3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5102695"/>
            <a:ext cx="4113886" cy="27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3895"/>
      </p:ext>
    </p:extLst>
  </p:cSld>
  <p:clrMapOvr>
    <a:masterClrMapping/>
  </p:clrMapOvr>
  <p:transition spd="med" advTm="10000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49290"/>
            <a:ext cx="6172200" cy="2299454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accent5"/>
                </a:solidFill>
              </a:rPr>
              <a:t>Поширення власного методичного напрацювання в </a:t>
            </a:r>
            <a:r>
              <a:rPr lang="uk-UA" sz="3200" dirty="0" err="1">
                <a:solidFill>
                  <a:schemeClr val="accent5"/>
                </a:solidFill>
              </a:rPr>
              <a:t>онлайн-ресурсах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 l="34634" t="6838" r="32336" b="9687"/>
          <a:stretch>
            <a:fillRect/>
          </a:stretch>
        </p:blipFill>
        <p:spPr bwMode="auto">
          <a:xfrm>
            <a:off x="148085" y="3440832"/>
            <a:ext cx="1512168" cy="210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34634" t="7122" r="32336" b="9402"/>
          <a:stretch>
            <a:fillRect/>
          </a:stretch>
        </p:blipFill>
        <p:spPr bwMode="auto">
          <a:xfrm>
            <a:off x="1808820" y="3440832"/>
            <a:ext cx="1579625" cy="209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34634" t="7122" r="32122" b="9972"/>
          <a:stretch>
            <a:fillRect/>
          </a:stretch>
        </p:blipFill>
        <p:spPr bwMode="auto">
          <a:xfrm>
            <a:off x="5157192" y="3440833"/>
            <a:ext cx="1481138" cy="207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34794" t="7122" r="32469" b="9820"/>
          <a:stretch>
            <a:fillRect/>
          </a:stretch>
        </p:blipFill>
        <p:spPr bwMode="auto">
          <a:xfrm>
            <a:off x="3537012" y="3440832"/>
            <a:ext cx="1457325" cy="208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34474" t="7692" r="32469" b="9822"/>
          <a:stretch>
            <a:fillRect/>
          </a:stretch>
        </p:blipFill>
        <p:spPr bwMode="auto">
          <a:xfrm>
            <a:off x="702003" y="5965915"/>
            <a:ext cx="1579625" cy="229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 cstate="print"/>
          <a:srcRect l="34474" t="7122" r="32309" b="10826"/>
          <a:stretch>
            <a:fillRect/>
          </a:stretch>
        </p:blipFill>
        <p:spPr bwMode="auto">
          <a:xfrm>
            <a:off x="2598632" y="5965915"/>
            <a:ext cx="1766472" cy="231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2AF1CA-0045-44D0-AB45-78398CE228CB}"/>
              </a:ext>
            </a:extLst>
          </p:cNvPr>
          <p:cNvPicPr/>
          <p:nvPr/>
        </p:nvPicPr>
        <p:blipFill rotWithShape="1">
          <a:blip r:embed="rId9"/>
          <a:srcRect l="21646" t="18536" r="48370" b="8175"/>
          <a:stretch/>
        </p:blipFill>
        <p:spPr bwMode="auto">
          <a:xfrm>
            <a:off x="4681308" y="5965915"/>
            <a:ext cx="1766472" cy="2299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5">
            <a:extLst>
              <a:ext uri="{FF2B5EF4-FFF2-40B4-BE49-F238E27FC236}">
                <a16:creationId xmlns:a16="http://schemas.microsoft.com/office/drawing/2014/main" id="{AD6F1BBB-2871-49A9-945A-075B6688D0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6704516"/>
              </p:ext>
            </p:extLst>
          </p:nvPr>
        </p:nvGraphicFramePr>
        <p:xfrm>
          <a:off x="300672" y="1640632"/>
          <a:ext cx="6256655" cy="3099054"/>
        </p:xfrm>
        <a:graphic>
          <a:graphicData uri="http://schemas.openxmlformats.org/drawingml/2006/table">
            <a:tbl>
              <a:tblPr firstRow="1" firstCol="1" bandRow="1"/>
              <a:tblGrid>
                <a:gridCol w="312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8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Роки 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Бали 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2021-2022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61,5 балів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2022-2023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 балів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2023-2024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80,5 балів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2024-2025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 балів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2025-2026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r>
                        <a:rPr lang="en-US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балів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200" i="1" kern="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всього</a:t>
                      </a:r>
                      <a:endParaRPr lang="uk-UA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2571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5143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7715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0287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28587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154305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800225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057400" algn="l" defTabSz="514350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5384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uk-UA" sz="2200" i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балів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E2029C6-7CCB-4936-9731-FA712ED17DD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5996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Підвищення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педагогічного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професійного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рівня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за 2021-2026</a:t>
            </a:r>
            <a:endParaRPr kumimoji="0" lang="uk-UA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EE2A6-3AC7-4184-9B50-6BA4DE848533}"/>
              </a:ext>
            </a:extLst>
          </p:cNvPr>
          <p:cNvSpPr txBox="1"/>
          <p:nvPr/>
        </p:nvSpPr>
        <p:spPr>
          <a:xfrm>
            <a:off x="457201" y="5673080"/>
            <a:ext cx="610012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5"/>
                </a:solidFill>
              </a:rPr>
              <a:t>Ніжинський державний університет ім. М. Гоголя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5"/>
                </a:solidFill>
              </a:rPr>
              <a:t> Київський обласний інститут післядипломної освіти педагогічних кадрів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accent5"/>
                </a:solidFill>
              </a:rPr>
              <a:t>Лінгвіст</a:t>
            </a:r>
            <a:endParaRPr lang="en-US" sz="20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Macmillan</a:t>
            </a:r>
            <a:endParaRPr lang="uk-UA" sz="20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GoGlobal</a:t>
            </a:r>
            <a:endParaRPr lang="uk-UA" sz="20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Regional English Language Office US Embassy</a:t>
            </a:r>
            <a:endParaRPr lang="uk-UA" sz="20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Cambridge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British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4 D  Education Institute</a:t>
            </a:r>
            <a:endParaRPr lang="uk-UA" sz="2000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Oxford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Pearson</a:t>
            </a:r>
            <a:endParaRPr lang="uk-UA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25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560512"/>
            <a:ext cx="6172200" cy="2232248"/>
          </a:xfrm>
        </p:spPr>
        <p:txBody>
          <a:bodyPr>
            <a:normAutofit/>
          </a:bodyPr>
          <a:lstStyle/>
          <a:p>
            <a:pPr algn="ctr"/>
            <a:r>
              <a:rPr lang="uk-UA" sz="4500" dirty="0"/>
              <a:t>Дякую за увагу!</a:t>
            </a:r>
            <a:endParaRPr lang="ru-RU" sz="4500" dirty="0"/>
          </a:p>
        </p:txBody>
      </p:sp>
      <p:pic>
        <p:nvPicPr>
          <p:cNvPr id="4098" name="Picture 2" descr="D:\international-project-management_master_page_li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8" y="3832623"/>
            <a:ext cx="5267324" cy="3292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62090"/>
            <a:ext cx="5915025" cy="1914702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>
                <a:solidFill>
                  <a:schemeClr val="accent5"/>
                </a:solidFill>
              </a:rPr>
              <a:t>Навчально-методична проблема:</a:t>
            </a:r>
            <a:endParaRPr lang="ru-RU" sz="3600" dirty="0">
              <a:solidFill>
                <a:schemeClr val="accent5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8" y="2000672"/>
            <a:ext cx="5915025" cy="74432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300" dirty="0"/>
              <a:t>   </a:t>
            </a:r>
          </a:p>
          <a:p>
            <a:pPr algn="ctr">
              <a:buNone/>
            </a:pPr>
            <a:r>
              <a:rPr lang="uk-UA" sz="3300" dirty="0"/>
              <a:t>Розвиток творчих здібностей учнів на заняттях англійської мови</a:t>
            </a:r>
            <a:endParaRPr lang="ru-RU" sz="33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6A1FB-BF85-4F3B-9DB7-0D9A8D7804E3}"/>
              </a:ext>
            </a:extLst>
          </p:cNvPr>
          <p:cNvPicPr/>
          <p:nvPr/>
        </p:nvPicPr>
        <p:blipFill rotWithShape="1">
          <a:blip r:embed="rId2" cstate="print"/>
          <a:srcRect t="23725"/>
          <a:stretch/>
        </p:blipFill>
        <p:spPr bwMode="auto">
          <a:xfrm>
            <a:off x="582092" y="4592960"/>
            <a:ext cx="5693816" cy="48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92560"/>
            <a:ext cx="6172200" cy="1800200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chemeClr val="accent5"/>
                </a:solidFill>
              </a:rPr>
              <a:t>Інноваційні технології та методи роботи:</a:t>
            </a:r>
            <a:endParaRPr lang="ru-RU" sz="4000" dirty="0">
              <a:solidFill>
                <a:schemeClr val="accent5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7160" y="3080792"/>
            <a:ext cx="5860097" cy="5544616"/>
          </a:xfrm>
        </p:spPr>
        <p:txBody>
          <a:bodyPr>
            <a:normAutofit/>
          </a:bodyPr>
          <a:lstStyle/>
          <a:p>
            <a:r>
              <a:rPr lang="uk-UA" sz="2800" dirty="0" err="1"/>
              <a:t>особистісно</a:t>
            </a:r>
            <a:r>
              <a:rPr lang="uk-UA" sz="2800" dirty="0"/>
              <a:t> зорієнтована технологія навчання;</a:t>
            </a:r>
          </a:p>
          <a:p>
            <a:r>
              <a:rPr lang="uk-UA" sz="2800" dirty="0"/>
              <a:t> технологія групової навчальної діяльності школярів;</a:t>
            </a:r>
          </a:p>
          <a:p>
            <a:r>
              <a:rPr lang="uk-UA" sz="2800" dirty="0"/>
              <a:t> технологія формування творчої особистості;</a:t>
            </a:r>
          </a:p>
          <a:p>
            <a:r>
              <a:rPr lang="uk-UA" sz="2800" dirty="0"/>
              <a:t> ігрові технології навчання;</a:t>
            </a:r>
          </a:p>
          <a:p>
            <a:r>
              <a:rPr lang="uk-UA" sz="2800" dirty="0"/>
              <a:t> комп’ютерні технології;</a:t>
            </a:r>
          </a:p>
          <a:p>
            <a:r>
              <a:rPr lang="uk-UA" sz="2800" dirty="0"/>
              <a:t> </a:t>
            </a:r>
            <a:r>
              <a:rPr lang="uk-UA" sz="2800" dirty="0" err="1"/>
              <a:t>проєктні</a:t>
            </a:r>
            <a:r>
              <a:rPr lang="uk-UA" sz="2800" dirty="0"/>
              <a:t> і дослідницькі методи;</a:t>
            </a:r>
          </a:p>
          <a:p>
            <a:r>
              <a:rPr lang="uk-UA" sz="2800" dirty="0"/>
              <a:t> інтерактивні методи.</a:t>
            </a:r>
            <a:endParaRPr lang="ru-RU" sz="28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488504"/>
            <a:ext cx="6172200" cy="244827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5"/>
                </a:solidFill>
              </a:rPr>
              <a:t>Модель </a:t>
            </a:r>
            <a:r>
              <a:rPr lang="ru-RU" sz="2800" dirty="0" err="1">
                <a:solidFill>
                  <a:schemeClr val="accent5"/>
                </a:solidFill>
              </a:rPr>
              <a:t>сучасного</a:t>
            </a:r>
            <a:r>
              <a:rPr lang="ru-RU" sz="2800" dirty="0">
                <a:solidFill>
                  <a:schemeClr val="accent5"/>
                </a:solidFill>
              </a:rPr>
              <a:t> учителя </a:t>
            </a:r>
            <a:r>
              <a:rPr lang="ru-RU" sz="2800" dirty="0" err="1">
                <a:solidFill>
                  <a:schemeClr val="accent5"/>
                </a:solidFill>
              </a:rPr>
              <a:t>передбачає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готовність</a:t>
            </a:r>
            <a:r>
              <a:rPr lang="ru-RU" sz="2800" dirty="0">
                <a:solidFill>
                  <a:schemeClr val="accent5"/>
                </a:solidFill>
              </a:rPr>
              <a:t> до </a:t>
            </a:r>
            <a:r>
              <a:rPr lang="ru-RU" sz="2800" dirty="0" err="1">
                <a:solidFill>
                  <a:schemeClr val="accent5"/>
                </a:solidFill>
              </a:rPr>
              <a:t>застосування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нових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освітніх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ідей</a:t>
            </a:r>
            <a:r>
              <a:rPr lang="ru-RU" sz="2800" dirty="0">
                <a:solidFill>
                  <a:schemeClr val="accent5"/>
                </a:solidFill>
              </a:rPr>
              <a:t>, </a:t>
            </a:r>
            <a:r>
              <a:rPr lang="ru-RU" sz="2800" dirty="0" err="1">
                <a:solidFill>
                  <a:schemeClr val="accent5"/>
                </a:solidFill>
              </a:rPr>
              <a:t>здатність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постійно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навчатися</a:t>
            </a:r>
            <a:r>
              <a:rPr lang="ru-RU" sz="2800" dirty="0">
                <a:solidFill>
                  <a:schemeClr val="accent5"/>
                </a:solidFill>
              </a:rPr>
              <a:t>, бути </a:t>
            </a:r>
            <a:r>
              <a:rPr lang="ru-RU" sz="2800" dirty="0" err="1">
                <a:solidFill>
                  <a:schemeClr val="accent5"/>
                </a:solidFill>
              </a:rPr>
              <a:t>креативним</a:t>
            </a:r>
            <a:r>
              <a:rPr lang="uk-UA" sz="2800" dirty="0">
                <a:solidFill>
                  <a:schemeClr val="accent5"/>
                </a:solidFill>
              </a:rPr>
              <a:t> та</a:t>
            </a:r>
            <a:r>
              <a:rPr lang="ru-RU" sz="2800" dirty="0">
                <a:solidFill>
                  <a:schemeClr val="accent5"/>
                </a:solidFill>
              </a:rPr>
              <a:t> </a:t>
            </a:r>
            <a:r>
              <a:rPr lang="ru-RU" sz="2800" dirty="0" err="1">
                <a:solidFill>
                  <a:schemeClr val="accent5"/>
                </a:solidFill>
              </a:rPr>
              <a:t>творчим</a:t>
            </a:r>
            <a:r>
              <a:rPr lang="ru-RU" sz="2800" dirty="0">
                <a:solidFill>
                  <a:schemeClr val="accent5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4003407"/>
            <a:ext cx="5472608" cy="512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689E7-D91A-40A4-9292-92402B53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accent5"/>
                </a:solidFill>
              </a:rPr>
              <a:t>Участь у семінарах, конференціях та тренінгах</a:t>
            </a:r>
            <a:br>
              <a:rPr lang="uk-UA" sz="3600" b="1" dirty="0">
                <a:solidFill>
                  <a:schemeClr val="accent5"/>
                </a:solidFill>
              </a:rPr>
            </a:br>
            <a:endParaRPr lang="ru-UA" sz="3600" b="1" dirty="0">
              <a:solidFill>
                <a:schemeClr val="accent5"/>
              </a:solidFill>
            </a:endParaRPr>
          </a:p>
        </p:txBody>
      </p:sp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id="{9CB3CC1F-FEBC-4FFD-BAE8-636A922F2153}"/>
              </a:ext>
            </a:extLst>
          </p:cNvPr>
          <p:cNvPicPr>
            <a:picLocks/>
          </p:cNvPicPr>
          <p:nvPr/>
        </p:nvPicPr>
        <p:blipFill>
          <a:blip r:embed="rId2" cstate="print"/>
          <a:srcRect t="6563" b="7912"/>
          <a:stretch>
            <a:fillRect/>
          </a:stretch>
        </p:blipFill>
        <p:spPr bwMode="auto">
          <a:xfrm>
            <a:off x="3626566" y="2144688"/>
            <a:ext cx="3042793" cy="338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E4BE67-6124-4439-A3E1-C1CAFBB9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" y="2144688"/>
            <a:ext cx="3254558" cy="3369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08EFA1-9812-4CCC-92FB-64CA6BA27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96" y="6068588"/>
            <a:ext cx="2957512" cy="3385448"/>
          </a:xfrm>
          <a:prstGeom prst="rect">
            <a:avLst/>
          </a:prstGeo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FE5E3AD0-6A27-461A-8CD2-652D9B624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" y="6084680"/>
            <a:ext cx="3254558" cy="3385447"/>
          </a:xfrm>
        </p:spPr>
      </p:pic>
    </p:spTree>
    <p:extLst>
      <p:ext uri="{BB962C8B-B14F-4D97-AF65-F5344CB8AC3E}">
        <p14:creationId xmlns:p14="http://schemas.microsoft.com/office/powerpoint/2010/main" val="293888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104B8-DAE7-429E-9BFC-79647A60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299410"/>
            <a:ext cx="5915025" cy="11132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chemeClr val="accent5"/>
                </a:solidFill>
              </a:rPr>
              <a:t>Викладання та навчання у важкі часи</a:t>
            </a:r>
            <a:br>
              <a:rPr lang="en-US" sz="3200" b="1" dirty="0">
                <a:solidFill>
                  <a:schemeClr val="accent5"/>
                </a:solidFill>
              </a:rPr>
            </a:br>
            <a:r>
              <a:rPr lang="uk-UA" sz="3200" b="1" dirty="0">
                <a:solidFill>
                  <a:schemeClr val="accent5"/>
                </a:solidFill>
              </a:rPr>
              <a:t>Вроцлав</a:t>
            </a:r>
            <a:r>
              <a:rPr lang="en-US" sz="3200" b="1" dirty="0">
                <a:solidFill>
                  <a:schemeClr val="accent5"/>
                </a:solidFill>
              </a:rPr>
              <a:t>, </a:t>
            </a:r>
            <a:r>
              <a:rPr lang="uk-UA" sz="3200" b="1" dirty="0">
                <a:solidFill>
                  <a:schemeClr val="accent5"/>
                </a:solidFill>
              </a:rPr>
              <a:t>Польща</a:t>
            </a:r>
            <a:br>
              <a:rPr lang="en-US" sz="3200" b="1" dirty="0">
                <a:solidFill>
                  <a:schemeClr val="accent5"/>
                </a:solidFill>
              </a:rPr>
            </a:br>
            <a:r>
              <a:rPr lang="en-US" sz="3200" b="1" dirty="0">
                <a:solidFill>
                  <a:schemeClr val="accent5"/>
                </a:solidFill>
              </a:rPr>
              <a:t>06-08</a:t>
            </a:r>
            <a:r>
              <a:rPr lang="uk-UA" sz="3200" b="1" dirty="0">
                <a:solidFill>
                  <a:schemeClr val="accent5"/>
                </a:solidFill>
              </a:rPr>
              <a:t> червня </a:t>
            </a:r>
            <a:r>
              <a:rPr lang="en-US" sz="3200" b="1" dirty="0">
                <a:solidFill>
                  <a:schemeClr val="accent5"/>
                </a:solidFill>
              </a:rPr>
              <a:t>2023</a:t>
            </a:r>
            <a:endParaRPr lang="ru-UA" sz="3200" b="1" dirty="0">
              <a:solidFill>
                <a:schemeClr val="accent5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FEF05A-2B88-434A-BBBA-BB46DC269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0" y="7339404"/>
            <a:ext cx="3313076" cy="2450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4F83D-16DB-493D-9CC8-C0B770F31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2" y="1640632"/>
            <a:ext cx="2778740" cy="30472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B0E23-F743-4AFE-BBB0-B27D5E2BF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50" y="1640632"/>
            <a:ext cx="2758402" cy="30472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3AAB6D-F6F6-43AB-954E-9CFEC18FB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4814753"/>
            <a:ext cx="4248472" cy="24503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FDC09E-410C-429B-8E03-0AFF4BE47D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90" y="7265091"/>
            <a:ext cx="2758402" cy="25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9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C1289-964C-4D48-A0AF-C7594EAA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530617-1F3D-4ED5-A408-69CE1027B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9" y="399942"/>
            <a:ext cx="6512462" cy="9106115"/>
          </a:xfrm>
        </p:spPr>
      </p:pic>
    </p:spTree>
    <p:extLst>
      <p:ext uri="{BB962C8B-B14F-4D97-AF65-F5344CB8AC3E}">
        <p14:creationId xmlns:p14="http://schemas.microsoft.com/office/powerpoint/2010/main" val="338956287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8205</TotalTime>
  <Words>680</Words>
  <Application>Microsoft Office PowerPoint</Application>
  <PresentationFormat>Аркуш A4 (210x297 мм)</PresentationFormat>
  <Paragraphs>105</Paragraphs>
  <Slides>39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Red Hat Text</vt:lpstr>
      <vt:lpstr>Tahoma</vt:lpstr>
      <vt:lpstr>Times New Roman</vt:lpstr>
      <vt:lpstr>Wingdings</vt:lpstr>
      <vt:lpstr>1_Тема Office</vt:lpstr>
      <vt:lpstr>Броварський ліцей № 5 імені Василя Стуса Відділу освіти Броварської міської ради Київської області       Зарічняк Марія Андріївна вчитель англійської мови                      Бровари 2025-2026 </vt:lpstr>
      <vt:lpstr>Презентація PowerPoint</vt:lpstr>
      <vt:lpstr>Педагогічне кредо:</vt:lpstr>
      <vt:lpstr>Навчально-методична проблема:</vt:lpstr>
      <vt:lpstr>Інноваційні технології та методи роботи:</vt:lpstr>
      <vt:lpstr>Модель сучасного учителя передбачає готовність до застосування нових освітніх ідей, здатність постійно навчатися, бути креативним та творчим. </vt:lpstr>
      <vt:lpstr>Участь у семінарах, конференціях та тренінгах </vt:lpstr>
      <vt:lpstr>Викладання та навчання у важкі часи Вроцлав, Польща 06-08 червня 2023</vt:lpstr>
      <vt:lpstr>Презентація PowerPoint</vt:lpstr>
      <vt:lpstr>    Wroclaw, Poland 06-08 June 2023 </vt:lpstr>
      <vt:lpstr>Wroclaw, Poland 8 June 2023 Final meeting</vt:lpstr>
      <vt:lpstr>Презентація PowerPoint</vt:lpstr>
      <vt:lpstr>Використання розповідей історій з певною метою у навчанні англійської мови Шіофок, Угорщина 14-19 липня 2024</vt:lpstr>
      <vt:lpstr>Презентація PowerPoint</vt:lpstr>
      <vt:lpstr>Презентація PowerPoint</vt:lpstr>
      <vt:lpstr>Презентація PowerPoint</vt:lpstr>
      <vt:lpstr>Презентація PowerPoint</vt:lpstr>
      <vt:lpstr>Успішно пройшла курс з підвищення кваліфікації «Навчання англійської мови у 5-9 класах» на платформі Британської Ради  Online Teacher Community.  Програму розробила Британська Рада  в Україні за підтримки  Міністерства освіти і науки України відповідно до концепції реформи освіти «Нова українська школа» листопад 2020 – березень 2021</vt:lpstr>
      <vt:lpstr>Презентація PowerPoint</vt:lpstr>
      <vt:lpstr>Успішно виконала 30-годинний курс професійного розвитку «Викладання англійської мови у новому контексті: базова середня освіта, 7-9 класи» в рамках програми Британської Ради Future English з 29 січня по 03 березня 2024 року</vt:lpstr>
      <vt:lpstr>Презентація PowerPoint</vt:lpstr>
      <vt:lpstr>Завершила навчання згідно з програмою курсів підвищення кваліфікації при Ніжинському державному університеті імені Миколи Гоголя: «Посилення потенціалу вчителів іноземних мов: удосконалення власної мовленнєвої компетентності лютий 2025</vt:lpstr>
      <vt:lpstr>Презентація PowerPoint</vt:lpstr>
      <vt:lpstr>Участь у міжнародних проєктах  GoGlobal Clubs 2023 </vt:lpstr>
      <vt:lpstr>Презентація PowerPoint</vt:lpstr>
      <vt:lpstr>GoGlobal  Speaking Clubs 2024/2025</vt:lpstr>
      <vt:lpstr>Зустріч волонтера з Індії з учнями Броварського ліцею №5 імені Василя Стуса 22 травня 2005 року</vt:lpstr>
      <vt:lpstr>Нагородження сертифікатами учнів 8-А класу Броварського ліцею №5 ім. В. Стуса за активну участь у міжнародному проєкті GoGlobal Speaking Clubs 2024/2025</vt:lpstr>
      <vt:lpstr>Презентація PowerPoint</vt:lpstr>
      <vt:lpstr>Волонтер з Індії допомагає українцям долати наслідки після російських обстрілів</vt:lpstr>
      <vt:lpstr>Презентація PowerPoint</vt:lpstr>
      <vt:lpstr>Рамандіп любить і поважає українські свята та традиції</vt:lpstr>
      <vt:lpstr>Участь у фестивалях Європейських мов </vt:lpstr>
      <vt:lpstr>8 травня 2025 рік Англомовні країни Австралія</vt:lpstr>
      <vt:lpstr>Презентація PowerPoint</vt:lpstr>
      <vt:lpstr>Робота з обдарованими дітьми. Результати олімпіад</vt:lpstr>
      <vt:lpstr>Поширення власного методичного напрацювання в онлайн-ресурсах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Броварська спеціалізована школа І – ІІІ ступенів № 5  Відділу освіти Броварської міської ради Київської області       П О Р Т Ф О Л І О   CЛЮТИ ОКСАНИ ІВАНІВНИ вчителя англійської мови               Бровари – 2012</dc:title>
  <dc:creator>User</dc:creator>
  <cp:lastModifiedBy>User</cp:lastModifiedBy>
  <cp:revision>662</cp:revision>
  <cp:lastPrinted>2024-03-06T06:25:54Z</cp:lastPrinted>
  <dcterms:modified xsi:type="dcterms:W3CDTF">2026-01-27T07:57:17Z</dcterms:modified>
</cp:coreProperties>
</file>