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0" r:id="rId4"/>
    <p:sldId id="258" r:id="rId5"/>
    <p:sldId id="268" r:id="rId6"/>
    <p:sldId id="259" r:id="rId7"/>
    <p:sldId id="269" r:id="rId8"/>
    <p:sldId id="263" r:id="rId9"/>
    <p:sldId id="262" r:id="rId10"/>
    <p:sldId id="266" r:id="rId11"/>
    <p:sldId id="265" r:id="rId12"/>
    <p:sldId id="267" r:id="rId13"/>
    <p:sldId id="264" r:id="rId14"/>
  </p:sldIdLst>
  <p:sldSz cx="14630400" cy="8229600"/>
  <p:notesSz cx="8229600" cy="146304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Palatino Linotype" panose="02040502050505030304" pitchFamily="18" charset="0"/>
      <p:regular r:id="rId20"/>
      <p:bold r:id="rId21"/>
      <p:italic r:id="rId22"/>
      <p:boldItalic r:id="rId23"/>
    </p:embeddedFont>
    <p:embeddedFont>
      <p:font typeface="Patrick Hand" panose="020B0604020202020204" charset="0"/>
      <p:regular r:id="rId24"/>
    </p:embeddedFont>
    <p:embeddedFont>
      <p:font typeface="Perpetua" panose="02020502060401020303" pitchFamily="18" charset="0"/>
      <p:regular r:id="rId25"/>
      <p:bold r:id="rId26"/>
      <p:italic r:id="rId27"/>
      <p:boldItalic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50" autoAdjust="0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51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165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605618" y="855376"/>
            <a:ext cx="7737703" cy="1473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7030A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Портфоліо вчителя англійської мови</a:t>
            </a:r>
            <a:endParaRPr lang="en-US" sz="3850" b="1" dirty="0">
              <a:solidFill>
                <a:srgbClr val="7030A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831748" y="2592919"/>
            <a:ext cx="6913349" cy="1192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6000" b="1" i="1" dirty="0" err="1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ea typeface="Patrick Hand" pitchFamily="34" charset="-122"/>
                <a:cs typeface="Patrick Hand" pitchFamily="34" charset="-120"/>
              </a:rPr>
              <a:t>Аксамитн</a:t>
            </a:r>
            <a:r>
              <a:rPr lang="uk-UA" sz="6000" b="1" i="1" dirty="0" err="1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ea typeface="Patrick Hand" pitchFamily="34" charset="-122"/>
                <a:cs typeface="Patrick Hand" pitchFamily="34" charset="-120"/>
              </a:rPr>
              <a:t>ої</a:t>
            </a:r>
            <a:r>
              <a:rPr lang="en-US" sz="6000" b="1" i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6000" b="1" i="1" dirty="0" err="1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ea typeface="Patrick Hand" pitchFamily="34" charset="-122"/>
                <a:cs typeface="Patrick Hand" pitchFamily="34" charset="-120"/>
              </a:rPr>
              <a:t>Інн</a:t>
            </a:r>
            <a:r>
              <a:rPr lang="uk-UA" sz="6000" b="1" i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ea typeface="Patrick Hand" pitchFamily="34" charset="-122"/>
                <a:cs typeface="Patrick Hand" pitchFamily="34" charset="-120"/>
              </a:rPr>
              <a:t>и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6000" b="1" i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6000" b="1" i="1" dirty="0" err="1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ea typeface="Patrick Hand" pitchFamily="34" charset="-122"/>
                <a:cs typeface="Patrick Hand" pitchFamily="34" charset="-120"/>
              </a:rPr>
              <a:t>Володимирівн</a:t>
            </a:r>
            <a:r>
              <a:rPr lang="uk-UA" sz="6000" b="1" i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ea typeface="Patrick Hand" pitchFamily="34" charset="-122"/>
                <a:cs typeface="Patrick Hand" pitchFamily="34" charset="-120"/>
              </a:rPr>
              <a:t>и</a:t>
            </a:r>
            <a:endParaRPr lang="en-US" sz="6000" b="1" i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399092" y="5957843"/>
            <a:ext cx="5976342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Броварський ліцей №5 імені </a:t>
            </a:r>
            <a:r>
              <a:rPr lang="en-US" sz="2300" dirty="0" err="1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Василя</a:t>
            </a: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2300" dirty="0" err="1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Стуса</a:t>
            </a:r>
            <a:endParaRPr lang="uk-UA" sz="2300" dirty="0">
              <a:solidFill>
                <a:srgbClr val="383838"/>
              </a:solidFill>
              <a:latin typeface="Patrick Hand" pitchFamily="34" charset="0"/>
              <a:ea typeface="Patrick Hand" pitchFamily="34" charset="-122"/>
              <a:cs typeface="Patrick Hand" pitchFamily="34" charset="-120"/>
            </a:endParaRPr>
          </a:p>
          <a:p>
            <a:pPr marL="0" indent="0" algn="ctr">
              <a:lnSpc>
                <a:spcPts val="2900"/>
              </a:lnSpc>
              <a:buNone/>
            </a:pPr>
            <a:endParaRPr lang="uk-UA" sz="2300" dirty="0">
              <a:solidFill>
                <a:srgbClr val="383838"/>
              </a:solidFill>
            </a:endParaRPr>
          </a:p>
          <a:p>
            <a:pPr marL="0" indent="0" algn="ctr">
              <a:lnSpc>
                <a:spcPts val="2900"/>
              </a:lnSpc>
              <a:buNone/>
            </a:pPr>
            <a:r>
              <a:rPr lang="uk-UA" sz="2300" dirty="0">
                <a:solidFill>
                  <a:srgbClr val="383838"/>
                </a:solidFill>
              </a:rPr>
              <a:t>2025-2026</a:t>
            </a:r>
            <a:endParaRPr lang="en-US" sz="23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882E0B-B2EE-4A5B-A200-A41682AA3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85" y="224544"/>
            <a:ext cx="589245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562547-5962-4229-8C4E-792C4B00A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82" y="400715"/>
            <a:ext cx="13766800" cy="774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60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19535E-0F39-4F22-87DE-F13CF500A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58" y="309672"/>
            <a:ext cx="14079870" cy="791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24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4D85E6-7382-414F-840B-0D5874D12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10" y="495061"/>
            <a:ext cx="13555980" cy="762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08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3516" y="1173065"/>
            <a:ext cx="5624858" cy="617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Цитата</a:t>
            </a:r>
            <a:r>
              <a:rPr lang="uk-UA" sz="4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-</a:t>
            </a:r>
            <a:r>
              <a:rPr lang="uk-UA" sz="4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Відображення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Професії</a:t>
            </a:r>
            <a:endParaRPr lang="en-US" sz="40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1"/>
          <p:cNvSpPr/>
          <p:nvPr/>
        </p:nvSpPr>
        <p:spPr>
          <a:xfrm>
            <a:off x="1025604" y="1343501"/>
            <a:ext cx="12819698" cy="256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400" i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.</a:t>
            </a:r>
            <a:endParaRPr lang="uk-UA" sz="2400" i="1" dirty="0">
              <a:solidFill>
                <a:srgbClr val="383838"/>
              </a:solidFill>
              <a:latin typeface="Patrick Hand" pitchFamily="34" charset="0"/>
              <a:ea typeface="Patrick Hand" pitchFamily="34" charset="-122"/>
              <a:cs typeface="Patrick Hand" pitchFamily="34" charset="-12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84979" y="1163003"/>
            <a:ext cx="22860" cy="617696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5" name="Text 3"/>
          <p:cNvSpPr/>
          <p:nvPr/>
        </p:nvSpPr>
        <p:spPr>
          <a:xfrm>
            <a:off x="784979" y="1961198"/>
            <a:ext cx="13060323" cy="256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784979" y="2558772"/>
            <a:ext cx="1604367" cy="200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endParaRPr lang="en-US" sz="1250" dirty="0"/>
          </a:p>
        </p:txBody>
      </p:sp>
      <p:sp>
        <p:nvSpPr>
          <p:cNvPr id="7" name="Text 5"/>
          <p:cNvSpPr/>
          <p:nvPr/>
        </p:nvSpPr>
        <p:spPr>
          <a:xfrm>
            <a:off x="784980" y="2502575"/>
            <a:ext cx="6243142" cy="21757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8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Бути педагогом — це не просто робота, а справжнє покликання, що вимагає постійної творчості та самовідданості.</a:t>
            </a:r>
            <a:endParaRPr lang="en-US" sz="48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6BDFD9-0401-41CC-9859-9A0A35DF9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248" y="441127"/>
            <a:ext cx="6243142" cy="77747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8201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4979" y="3393996"/>
            <a:ext cx="6229588" cy="556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Освіта та Професійний Шлях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784979" y="4618077"/>
            <a:ext cx="4205049" cy="3000970"/>
          </a:xfrm>
          <a:prstGeom prst="roundRect">
            <a:avLst>
              <a:gd name="adj" fmla="val 4875"/>
            </a:avLst>
          </a:prstGeom>
          <a:solidFill>
            <a:srgbClr val="F7F7F7"/>
          </a:solidFill>
          <a:ln/>
        </p:spPr>
        <p:txBody>
          <a:bodyPr/>
          <a:lstStyle/>
          <a:p>
            <a:endParaRPr lang="uk-UA" dirty="0"/>
          </a:p>
        </p:txBody>
      </p:sp>
      <p:sp>
        <p:nvSpPr>
          <p:cNvPr id="5" name="Shape 2"/>
          <p:cNvSpPr/>
          <p:nvPr/>
        </p:nvSpPr>
        <p:spPr>
          <a:xfrm>
            <a:off x="754500" y="4614624"/>
            <a:ext cx="4205049" cy="121920"/>
          </a:xfrm>
          <a:prstGeom prst="roundRect">
            <a:avLst>
              <a:gd name="adj" fmla="val 76673"/>
            </a:avLst>
          </a:prstGeom>
          <a:solidFill>
            <a:srgbClr val="CCCCCC"/>
          </a:solidFill>
          <a:ln/>
        </p:spPr>
      </p:sp>
      <p:sp>
        <p:nvSpPr>
          <p:cNvPr id="6" name="Shape 3"/>
          <p:cNvSpPr/>
          <p:nvPr/>
        </p:nvSpPr>
        <p:spPr>
          <a:xfrm>
            <a:off x="2553653" y="4284226"/>
            <a:ext cx="667702" cy="667703"/>
          </a:xfrm>
          <a:prstGeom prst="roundRect">
            <a:avLst>
              <a:gd name="adj" fmla="val 136947"/>
            </a:avLst>
          </a:prstGeom>
          <a:solidFill>
            <a:srgbClr val="CCCCCC"/>
          </a:solidFill>
          <a:ln/>
        </p:spPr>
      </p:sp>
      <p:sp>
        <p:nvSpPr>
          <p:cNvPr id="7" name="Text 4"/>
          <p:cNvSpPr/>
          <p:nvPr/>
        </p:nvSpPr>
        <p:spPr>
          <a:xfrm>
            <a:off x="2753916" y="4451152"/>
            <a:ext cx="267057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995720" y="5066942"/>
            <a:ext cx="2225635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b="1" i="1" dirty="0">
                <a:solidFill>
                  <a:srgbClr val="7030A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Вища Освіта</a:t>
            </a:r>
            <a:endParaRPr lang="en-US" sz="2000" b="1" i="1" dirty="0">
              <a:solidFill>
                <a:srgbClr val="7030A0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896213" y="5499973"/>
            <a:ext cx="3921622" cy="1779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Закінчила Чернівецький національний університет імені Юрія Федьковича за спеціальністю «Учитель англійської </a:t>
            </a:r>
            <a:r>
              <a:rPr lang="en-US" dirty="0" err="1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мови</a:t>
            </a:r>
            <a:r>
              <a:rPr lang="en-US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».</a:t>
            </a:r>
            <a:endParaRPr lang="uk-UA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 algn="l">
              <a:lnSpc>
                <a:spcPts val="1600"/>
              </a:lnSpc>
            </a:pPr>
            <a:r>
              <a:rPr lang="en-US" dirty="0">
                <a:solidFill>
                  <a:srgbClr val="383838"/>
                </a:solidFill>
              </a:rPr>
              <a:t>       </a:t>
            </a:r>
            <a:r>
              <a:rPr lang="uk-UA" dirty="0">
                <a:solidFill>
                  <a:srgbClr val="383838"/>
                </a:solidFill>
              </a:rPr>
              <a:t>2009 рік</a:t>
            </a:r>
          </a:p>
          <a:p>
            <a:pPr marL="285750" indent="-285750" algn="l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uk-UA" sz="2000" dirty="0" err="1"/>
              <a:t>Киівський</a:t>
            </a:r>
            <a:r>
              <a:rPr lang="uk-UA" sz="2000" dirty="0"/>
              <a:t> університет ім. Б. Грінченка за спеціальністю «Управління навчальним закладом».</a:t>
            </a:r>
          </a:p>
          <a:p>
            <a:pPr algn="l">
              <a:lnSpc>
                <a:spcPts val="1600"/>
              </a:lnSpc>
            </a:pPr>
            <a:r>
              <a:rPr lang="uk-UA" sz="2000" dirty="0"/>
              <a:t>      2019</a:t>
            </a:r>
            <a:r>
              <a:rPr lang="en-US" sz="2000" dirty="0"/>
              <a:t> </a:t>
            </a:r>
            <a:r>
              <a:rPr lang="uk-UA" sz="2000" dirty="0"/>
              <a:t>рік</a:t>
            </a:r>
            <a:endParaRPr lang="en-US" sz="2000" dirty="0"/>
          </a:p>
        </p:txBody>
      </p:sp>
      <p:sp>
        <p:nvSpPr>
          <p:cNvPr id="10" name="Shape 7"/>
          <p:cNvSpPr/>
          <p:nvPr/>
        </p:nvSpPr>
        <p:spPr>
          <a:xfrm>
            <a:off x="5212556" y="4618077"/>
            <a:ext cx="4205049" cy="3000970"/>
          </a:xfrm>
          <a:prstGeom prst="roundRect">
            <a:avLst>
              <a:gd name="adj" fmla="val 4875"/>
            </a:avLst>
          </a:prstGeom>
          <a:solidFill>
            <a:srgbClr val="F7F7F7"/>
          </a:solidFill>
          <a:ln/>
        </p:spPr>
      </p:sp>
      <p:sp>
        <p:nvSpPr>
          <p:cNvPr id="11" name="Shape 8"/>
          <p:cNvSpPr/>
          <p:nvPr/>
        </p:nvSpPr>
        <p:spPr>
          <a:xfrm>
            <a:off x="5212556" y="4587597"/>
            <a:ext cx="4205049" cy="121920"/>
          </a:xfrm>
          <a:prstGeom prst="roundRect">
            <a:avLst>
              <a:gd name="adj" fmla="val 76673"/>
            </a:avLst>
          </a:prstGeom>
          <a:solidFill>
            <a:srgbClr val="CCCCCC"/>
          </a:solidFill>
          <a:ln/>
        </p:spPr>
      </p:sp>
      <p:sp>
        <p:nvSpPr>
          <p:cNvPr id="12" name="Shape 9"/>
          <p:cNvSpPr/>
          <p:nvPr/>
        </p:nvSpPr>
        <p:spPr>
          <a:xfrm>
            <a:off x="6981230" y="4284226"/>
            <a:ext cx="667702" cy="667703"/>
          </a:xfrm>
          <a:prstGeom prst="roundRect">
            <a:avLst>
              <a:gd name="adj" fmla="val 136947"/>
            </a:avLst>
          </a:prstGeom>
          <a:solidFill>
            <a:srgbClr val="CCCCCC"/>
          </a:solidFill>
          <a:ln/>
        </p:spPr>
      </p:sp>
      <p:sp>
        <p:nvSpPr>
          <p:cNvPr id="13" name="Text 10"/>
          <p:cNvSpPr/>
          <p:nvPr/>
        </p:nvSpPr>
        <p:spPr>
          <a:xfrm>
            <a:off x="7181493" y="4451152"/>
            <a:ext cx="267057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5423297" y="5112068"/>
            <a:ext cx="2225635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b="1" i="1" dirty="0">
                <a:solidFill>
                  <a:srgbClr val="7030A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Досвід Роботи</a:t>
            </a:r>
            <a:endParaRPr lang="en-US" sz="2000" b="1" i="1" dirty="0">
              <a:solidFill>
                <a:srgbClr val="7030A0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5465504" y="5550337"/>
            <a:ext cx="3699034" cy="10319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r>
              <a:rPr lang="uk-UA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4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років відданої праці вчителем англійської мови у Броварському ліцеї №5 імені Василя </a:t>
            </a:r>
            <a:r>
              <a:rPr lang="en-US" sz="2400" dirty="0" err="1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Стуса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.</a:t>
            </a:r>
            <a:endParaRPr lang="uk-UA" sz="2400" dirty="0">
              <a:solidFill>
                <a:srgbClr val="383838"/>
              </a:solidFill>
              <a:latin typeface="Patrick Hand" pitchFamily="34" charset="0"/>
              <a:ea typeface="Patrick Hand" pitchFamily="34" charset="-122"/>
              <a:cs typeface="Patrick Hand" pitchFamily="34" charset="-120"/>
            </a:endParaRP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rgbClr val="383838"/>
                </a:solidFill>
              </a:rPr>
              <a:t>2 роки в </a:t>
            </a:r>
            <a:r>
              <a:rPr lang="uk-UA" sz="2800" dirty="0" err="1">
                <a:solidFill>
                  <a:srgbClr val="383838"/>
                </a:solidFill>
              </a:rPr>
              <a:t>Киівській</a:t>
            </a:r>
            <a:r>
              <a:rPr lang="uk-UA" sz="2800" dirty="0">
                <a:solidFill>
                  <a:srgbClr val="383838"/>
                </a:solidFill>
              </a:rPr>
              <a:t> школі №224</a:t>
            </a:r>
            <a:endParaRPr lang="en-US" sz="2800" dirty="0"/>
          </a:p>
        </p:txBody>
      </p:sp>
      <p:sp>
        <p:nvSpPr>
          <p:cNvPr id="16" name="Shape 13"/>
          <p:cNvSpPr/>
          <p:nvPr/>
        </p:nvSpPr>
        <p:spPr>
          <a:xfrm>
            <a:off x="9640133" y="4618077"/>
            <a:ext cx="4205049" cy="3000970"/>
          </a:xfrm>
          <a:prstGeom prst="roundRect">
            <a:avLst>
              <a:gd name="adj" fmla="val 4875"/>
            </a:avLst>
          </a:prstGeom>
          <a:solidFill>
            <a:srgbClr val="F7F7F7"/>
          </a:solidFill>
          <a:ln/>
        </p:spPr>
        <p:txBody>
          <a:bodyPr/>
          <a:lstStyle/>
          <a:p>
            <a:endParaRPr lang="uk-UA" dirty="0"/>
          </a:p>
        </p:txBody>
      </p:sp>
      <p:sp>
        <p:nvSpPr>
          <p:cNvPr id="17" name="Shape 14"/>
          <p:cNvSpPr/>
          <p:nvPr/>
        </p:nvSpPr>
        <p:spPr>
          <a:xfrm>
            <a:off x="9640133" y="4587597"/>
            <a:ext cx="4205049" cy="121920"/>
          </a:xfrm>
          <a:prstGeom prst="roundRect">
            <a:avLst>
              <a:gd name="adj" fmla="val 76673"/>
            </a:avLst>
          </a:prstGeom>
          <a:solidFill>
            <a:srgbClr val="CCCCCC"/>
          </a:solidFill>
          <a:ln/>
        </p:spPr>
      </p:sp>
      <p:sp>
        <p:nvSpPr>
          <p:cNvPr id="18" name="Shape 15"/>
          <p:cNvSpPr/>
          <p:nvPr/>
        </p:nvSpPr>
        <p:spPr>
          <a:xfrm>
            <a:off x="11408807" y="4284226"/>
            <a:ext cx="667702" cy="667703"/>
          </a:xfrm>
          <a:prstGeom prst="roundRect">
            <a:avLst>
              <a:gd name="adj" fmla="val 136947"/>
            </a:avLst>
          </a:prstGeom>
          <a:solidFill>
            <a:srgbClr val="CCCCCC"/>
          </a:solidFill>
          <a:ln/>
        </p:spPr>
      </p:sp>
      <p:sp>
        <p:nvSpPr>
          <p:cNvPr id="19" name="Text 16"/>
          <p:cNvSpPr/>
          <p:nvPr/>
        </p:nvSpPr>
        <p:spPr>
          <a:xfrm>
            <a:off x="11609070" y="4451152"/>
            <a:ext cx="267057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100" dirty="0"/>
          </a:p>
        </p:txBody>
      </p:sp>
      <p:sp>
        <p:nvSpPr>
          <p:cNvPr id="20" name="Text 17"/>
          <p:cNvSpPr/>
          <p:nvPr/>
        </p:nvSpPr>
        <p:spPr>
          <a:xfrm>
            <a:off x="9893141" y="5174456"/>
            <a:ext cx="2225635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b="1" i="1" dirty="0">
                <a:solidFill>
                  <a:srgbClr val="7030A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Кваліфікація</a:t>
            </a:r>
            <a:endParaRPr lang="en-US" sz="2000" b="1" i="1" dirty="0">
              <a:solidFill>
                <a:srgbClr val="7030A0"/>
              </a:solidFill>
            </a:endParaRPr>
          </a:p>
        </p:txBody>
      </p:sp>
      <p:sp>
        <p:nvSpPr>
          <p:cNvPr id="21" name="Text 18"/>
          <p:cNvSpPr/>
          <p:nvPr/>
        </p:nvSpPr>
        <p:spPr>
          <a:xfrm>
            <a:off x="9893141" y="5586055"/>
            <a:ext cx="3699034" cy="7119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3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Спеціаліст першої категорії,  звання «старший вчитель».</a:t>
            </a:r>
            <a:endParaRPr lang="en-US"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44816C-7F96-412A-BD4E-E947372B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63" y="214131"/>
            <a:ext cx="7010400" cy="78013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EDAE37-7752-479A-AE04-AAE5E073ACEB}"/>
              </a:ext>
            </a:extLst>
          </p:cNvPr>
          <p:cNvSpPr txBox="1"/>
          <p:nvPr/>
        </p:nvSpPr>
        <p:spPr>
          <a:xfrm flipH="1">
            <a:off x="8137002" y="2708475"/>
            <a:ext cx="5532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dirty="0">
                <a:solidFill>
                  <a:srgbClr val="FF0000"/>
                </a:solidFill>
              </a:rPr>
              <a:t>Лютий 2022</a:t>
            </a:r>
          </a:p>
        </p:txBody>
      </p:sp>
    </p:spTree>
    <p:extLst>
      <p:ext uri="{BB962C8B-B14F-4D97-AF65-F5344CB8AC3E}">
        <p14:creationId xmlns:p14="http://schemas.microsoft.com/office/powerpoint/2010/main" val="1875829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350437" y="1170861"/>
            <a:ext cx="493776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chemeClr val="accent1">
                    <a:lumMod val="50000"/>
                  </a:schemeClr>
                </a:solidFill>
                <a:latin typeface="Perpetua" panose="02020502060401020303" pitchFamily="18" charset="0"/>
                <a:ea typeface="Patrick Hand" pitchFamily="34" charset="-122"/>
                <a:cs typeface="Patrick Hand" pitchFamily="34" charset="-120"/>
              </a:rPr>
              <a:t>Педагогічне Кредо</a:t>
            </a:r>
            <a:endParaRPr lang="en-US" sz="3850" b="1" dirty="0">
              <a:solidFill>
                <a:schemeClr val="accent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728340" y="2355414"/>
            <a:ext cx="7045643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«</a:t>
            </a:r>
            <a:r>
              <a:rPr lang="en-US" sz="1900" i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Кожна дитина – це особистість, а моє завдання – знайти до неї потаємний ключик»</a:t>
            </a:r>
            <a:endParaRPr lang="en-US" sz="1900" i="1" dirty="0"/>
          </a:p>
        </p:txBody>
      </p:sp>
      <p:sp>
        <p:nvSpPr>
          <p:cNvPr id="5" name="Text 2"/>
          <p:cNvSpPr/>
          <p:nvPr/>
        </p:nvSpPr>
        <p:spPr>
          <a:xfrm>
            <a:off x="6720721" y="3503652"/>
            <a:ext cx="7045643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В.О. Сухомлинський</a:t>
            </a:r>
            <a:endParaRPr lang="en-US" sz="1900" dirty="0"/>
          </a:p>
        </p:txBody>
      </p:sp>
      <p:sp>
        <p:nvSpPr>
          <p:cNvPr id="6" name="Shape 3"/>
          <p:cNvSpPr/>
          <p:nvPr/>
        </p:nvSpPr>
        <p:spPr>
          <a:xfrm>
            <a:off x="6350437" y="2158246"/>
            <a:ext cx="30480" cy="2018109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7" name="Text 4"/>
          <p:cNvSpPr/>
          <p:nvPr/>
        </p:nvSpPr>
        <p:spPr>
          <a:xfrm>
            <a:off x="6350437" y="4700826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Життєве Прагнення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6350437" y="5256252"/>
            <a:ext cx="3406854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Пошук досконалості у любові, красі та дії, що відображається в кожному уроці та взаємодії з учнями.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0367129" y="4700826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Віра в Потенціал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10367129" y="5256252"/>
            <a:ext cx="3406854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Глибока віра в унікальність та таланти кожної дитини, що стимулює до індивідуального підходу.</a:t>
            </a:r>
            <a:endParaRPr lang="en-US" sz="19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D966C4-9CAC-4DE8-A38E-054BF05C2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21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DABD93-A624-4ADE-997F-8485A59BC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361949"/>
            <a:ext cx="9265920" cy="77676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A59023-1D31-4F93-B7AE-BF041C459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9770" y="982980"/>
            <a:ext cx="61722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97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301472"/>
            <a:ext cx="8206978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Методична Проблема та Інновації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1748671" y="3651766"/>
            <a:ext cx="281487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Ін</a:t>
            </a:r>
            <a:r>
              <a:rPr lang="uk-UA" sz="1900" dirty="0" err="1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новаційні</a:t>
            </a:r>
            <a:r>
              <a:rPr lang="uk-UA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і Технології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4037" y="4108490"/>
            <a:ext cx="3699510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Активне використання інтерактивних технологій для формування комунікативної компетенції учнів.</a:t>
            </a:r>
            <a:endParaRPr lang="en-US" sz="19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73435" y="4213741"/>
            <a:ext cx="369332" cy="36933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3386" y="2430185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Творчий Підхід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9943386" y="2886908"/>
            <a:ext cx="3822978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Застосування рольових ігор, моделювання реальних ситуацій спілкування та ІКТ для динамічного навчання.</a:t>
            </a:r>
            <a:endParaRPr lang="en-US" sz="19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4351" y="3273028"/>
            <a:ext cx="369332" cy="36933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3386" y="4873228"/>
            <a:ext cx="2749987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Підвищення Мотивації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9943386" y="5329952"/>
            <a:ext cx="3822978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Головна мета – підвищення мотивації до вивчення мови та розвиток індивідуальних здібностей кожного учня.</a:t>
            </a:r>
            <a:endParaRPr lang="en-US" sz="190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3697" y="5969794"/>
            <a:ext cx="369332" cy="3693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0B6F0DB-ECE7-48E9-9350-66498004A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741" y="3049744"/>
            <a:ext cx="4534885" cy="34011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E3C9E4-88F8-482E-93D2-281CCBA512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9" t="4667" r="3057"/>
          <a:stretch/>
        </p:blipFill>
        <p:spPr>
          <a:xfrm>
            <a:off x="1" y="149598"/>
            <a:ext cx="3803078" cy="39547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311FE1-7656-4CDC-91D9-55F5C91BFE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6" b="7679"/>
          <a:stretch/>
        </p:blipFill>
        <p:spPr>
          <a:xfrm>
            <a:off x="3803079" y="149598"/>
            <a:ext cx="3798299" cy="39547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57A0B5-2F63-4F99-8CC4-CABFD105D4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02"/>
          <a:stretch/>
        </p:blipFill>
        <p:spPr>
          <a:xfrm>
            <a:off x="7664847" y="160020"/>
            <a:ext cx="3358515" cy="42005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337A9C-6895-4DEA-90D8-6C5ED4243E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52" t="3333" r="5740"/>
          <a:stretch/>
        </p:blipFill>
        <p:spPr>
          <a:xfrm>
            <a:off x="11109089" y="160020"/>
            <a:ext cx="3615105" cy="43262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6A4302-2EF9-480C-AC70-3261D3D87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74820"/>
            <a:ext cx="3543299" cy="37947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F07FEA-BD2B-491C-AC8D-993FC27C57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267"/>
          <a:stretch/>
        </p:blipFill>
        <p:spPr>
          <a:xfrm>
            <a:off x="3646171" y="4225401"/>
            <a:ext cx="5884275" cy="40041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5D4ACB-9735-4578-8D28-E3D8BEA8BA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583" r="7963"/>
          <a:stretch/>
        </p:blipFill>
        <p:spPr>
          <a:xfrm>
            <a:off x="9633318" y="4322063"/>
            <a:ext cx="2826850" cy="39075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31EEF4E-A4C0-4C02-8CFB-9242558F8D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593" b="1945"/>
          <a:stretch/>
        </p:blipFill>
        <p:spPr>
          <a:xfrm>
            <a:off x="12381628" y="4274820"/>
            <a:ext cx="2754344" cy="395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33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63878" y="996910"/>
            <a:ext cx="7589044" cy="1110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350"/>
              </a:lnSpc>
              <a:buNone/>
            </a:pPr>
            <a:r>
              <a:rPr lang="en-US" sz="3450" dirty="0">
                <a:solidFill>
                  <a:schemeClr val="accent1">
                    <a:lumMod val="75000"/>
                  </a:schemeClr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«Розвиваємось Разом»: Спільнота Вчителів Іноземних Мов</a:t>
            </a:r>
            <a:endParaRPr lang="en-US" sz="345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263878" y="2440900"/>
            <a:ext cx="7589044" cy="710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i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З 29 січня 2024 </a:t>
            </a:r>
            <a:r>
              <a:rPr lang="en-US" sz="2400" i="1" dirty="0" err="1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викону</a:t>
            </a:r>
            <a:r>
              <a:rPr lang="uk-UA" sz="2400" i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ю</a:t>
            </a:r>
            <a:r>
              <a:rPr lang="en-US" sz="2400" i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роль фасилітатора у спільноті вчителів іноземних мов.</a:t>
            </a:r>
            <a:endParaRPr lang="en-US" sz="2400" i="1" dirty="0"/>
          </a:p>
        </p:txBody>
      </p:sp>
      <p:sp>
        <p:nvSpPr>
          <p:cNvPr id="5" name="Shape 2"/>
          <p:cNvSpPr/>
          <p:nvPr/>
        </p:nvSpPr>
        <p:spPr>
          <a:xfrm>
            <a:off x="6263878" y="3401616"/>
            <a:ext cx="3683437" cy="1982153"/>
          </a:xfrm>
          <a:prstGeom prst="roundRect">
            <a:avLst>
              <a:gd name="adj" fmla="val 4707"/>
            </a:avLst>
          </a:prstGeom>
          <a:solidFill>
            <a:srgbClr val="F7F7F7"/>
          </a:solidFill>
          <a:ln w="30480">
            <a:solidFill>
              <a:srgbClr val="CCCCCC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516410" y="3654147"/>
            <a:ext cx="2221468" cy="277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Лідерська Роль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516410" y="4065032"/>
            <a:ext cx="3178373" cy="10662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 err="1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Координу</a:t>
            </a:r>
            <a:r>
              <a:rPr lang="uk-UA" sz="1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ю</a:t>
            </a:r>
            <a:r>
              <a:rPr lang="en-US" sz="1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роботу спільноти, сприяючи обміну досвідом та найкращими практиками.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10169366" y="3401616"/>
            <a:ext cx="3683556" cy="1982153"/>
          </a:xfrm>
          <a:prstGeom prst="roundRect">
            <a:avLst>
              <a:gd name="adj" fmla="val 4707"/>
            </a:avLst>
          </a:prstGeom>
          <a:solidFill>
            <a:srgbClr val="F7F7F7"/>
          </a:solidFill>
          <a:ln w="30480">
            <a:solidFill>
              <a:srgbClr val="CCCC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421898" y="3654147"/>
            <a:ext cx="2461022" cy="277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Професійна Підтримка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10421898" y="4065032"/>
            <a:ext cx="3178493" cy="10662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 err="1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Нада</a:t>
            </a:r>
            <a:r>
              <a:rPr lang="uk-UA" sz="1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ю </a:t>
            </a:r>
            <a:r>
              <a:rPr lang="en-US" sz="1700" dirty="0" err="1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професійну</a:t>
            </a:r>
            <a:r>
              <a:rPr lang="en-US" sz="1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підтримку </a:t>
            </a:r>
            <a:r>
              <a:rPr lang="en-US" sz="1700" dirty="0" err="1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та</a:t>
            </a:r>
            <a:r>
              <a:rPr lang="en-US" sz="1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1700" dirty="0" err="1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сприя</a:t>
            </a:r>
            <a:r>
              <a:rPr lang="uk-UA" sz="1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ю</a:t>
            </a:r>
            <a:r>
              <a:rPr lang="en-US" sz="1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розвитку вчителів іноземних мов громади.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6263878" y="5605820"/>
            <a:ext cx="7589044" cy="1626751"/>
          </a:xfrm>
          <a:prstGeom prst="roundRect">
            <a:avLst>
              <a:gd name="adj" fmla="val 5736"/>
            </a:avLst>
          </a:prstGeom>
          <a:solidFill>
            <a:srgbClr val="F7F7F7"/>
          </a:solidFill>
          <a:ln w="30480">
            <a:solidFill>
              <a:srgbClr val="CCCCC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516410" y="5858351"/>
            <a:ext cx="2221468" cy="277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Атмосфера Довіри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6516410" y="6269236"/>
            <a:ext cx="7083981" cy="710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 err="1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Створю</a:t>
            </a:r>
            <a:r>
              <a:rPr lang="uk-UA" sz="1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ю</a:t>
            </a:r>
            <a:r>
              <a:rPr lang="en-US" sz="1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атмосферу довіри та підтримки, що є ключовою для успішної співпраці.</a:t>
            </a:r>
            <a:endParaRPr lang="en-US" sz="17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18E839D-DB5A-4405-ACB2-B361EF5AE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02" y="701749"/>
            <a:ext cx="5776761" cy="722095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361486" y="559058"/>
            <a:ext cx="4953714" cy="562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000" i="1" dirty="0">
                <a:solidFill>
                  <a:srgbClr val="7030A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Практичні Досягнення</a:t>
            </a:r>
            <a:endParaRPr lang="en-US" sz="4000" i="1" dirty="0">
              <a:solidFill>
                <a:srgbClr val="7030A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787956" y="1221102"/>
            <a:ext cx="7568089" cy="10804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i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Завдяки постійній праці та інноваційним підходам, </a:t>
            </a:r>
            <a:r>
              <a:rPr lang="en-US" sz="1750" i="1" dirty="0" err="1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досяга</a:t>
            </a:r>
            <a:r>
              <a:rPr lang="uk-UA" sz="1750" i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ю</a:t>
            </a:r>
            <a:r>
              <a:rPr lang="en-US" sz="1750" i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значних успіхів у навчанні та розвитку своїх учнів.</a:t>
            </a:r>
            <a:endParaRPr lang="en-US" sz="1750" i="1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56" y="2853333"/>
            <a:ext cx="1125736" cy="158698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138839" y="3078480"/>
            <a:ext cx="2251591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200"/>
              </a:lnSpc>
            </a:pP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2138839" y="3494842"/>
            <a:ext cx="6217206" cy="720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Майстерне використання інтерактивних технологій на уроках англійської мови</a:t>
            </a: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.</a:t>
            </a:r>
            <a:endParaRPr lang="en-US" sz="17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56" y="4440317"/>
            <a:ext cx="1125736" cy="158698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138839" y="4665464"/>
            <a:ext cx="2661999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 algn="l">
              <a:lnSpc>
                <a:spcPts val="22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Підвищення Рівня Мови</a:t>
            </a:r>
            <a:endParaRPr lang="en-US" sz="2000" dirty="0"/>
          </a:p>
        </p:txBody>
      </p:sp>
      <p:sp>
        <p:nvSpPr>
          <p:cNvPr id="10" name="Text 5"/>
          <p:cNvSpPr/>
          <p:nvPr/>
        </p:nvSpPr>
        <p:spPr>
          <a:xfrm>
            <a:off x="2138839" y="5081826"/>
            <a:ext cx="6217206" cy="720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uk-UA" sz="2000" dirty="0"/>
              <a:t>стабільне підвищення мотивації учнів до вивчення англійської мови</a:t>
            </a:r>
            <a:endParaRPr lang="en-US" sz="20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56" y="6027301"/>
            <a:ext cx="1125736" cy="158698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138839" y="6252448"/>
            <a:ext cx="2251591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Font typeface="Courier New" panose="02070309020205020404" pitchFamily="49" charset="0"/>
              <a:buChar char="o"/>
            </a:pPr>
            <a:r>
              <a:rPr lang="ru-RU" sz="2000" dirty="0" err="1"/>
              <a:t>розвито</a:t>
            </a:r>
            <a:r>
              <a:rPr lang="ru-RU" sz="2000" dirty="0"/>
              <a:t> </a:t>
            </a:r>
            <a:r>
              <a:rPr lang="ru-RU" sz="2000" dirty="0" err="1"/>
              <a:t>комунікативних</a:t>
            </a:r>
            <a:r>
              <a:rPr lang="ru-RU" sz="2000" dirty="0"/>
              <a:t> </a:t>
            </a:r>
            <a:r>
              <a:rPr lang="ru-RU" sz="2000" dirty="0" err="1"/>
              <a:t>навичок</a:t>
            </a:r>
            <a:r>
              <a:rPr lang="ru-RU" sz="2000" dirty="0"/>
              <a:t> через </a:t>
            </a:r>
            <a:r>
              <a:rPr lang="ru-RU" sz="2000" dirty="0" err="1"/>
              <a:t>інтерактивні</a:t>
            </a:r>
            <a:endParaRPr lang="ru-RU" sz="2000" dirty="0"/>
          </a:p>
          <a:p>
            <a:pPr algn="l">
              <a:lnSpc>
                <a:spcPts val="2200"/>
              </a:lnSpc>
            </a:pPr>
            <a:r>
              <a:rPr lang="ru-RU" sz="2000" dirty="0"/>
              <a:t> та онлайн-</a:t>
            </a:r>
            <a:r>
              <a:rPr lang="ru-RU" sz="2000" dirty="0" err="1"/>
              <a:t>інструменти</a:t>
            </a:r>
            <a:endParaRPr lang="en-US" sz="2000" dirty="0"/>
          </a:p>
        </p:txBody>
      </p:sp>
      <p:sp>
        <p:nvSpPr>
          <p:cNvPr id="13" name="Text 7"/>
          <p:cNvSpPr/>
          <p:nvPr/>
        </p:nvSpPr>
        <p:spPr>
          <a:xfrm>
            <a:off x="2138839" y="6801724"/>
            <a:ext cx="6217206" cy="720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ru-RU" sz="2000" dirty="0" err="1"/>
              <a:t>безпечне</a:t>
            </a:r>
            <a:r>
              <a:rPr lang="ru-RU" sz="2000" dirty="0"/>
              <a:t> </a:t>
            </a:r>
            <a:r>
              <a:rPr lang="ru-RU" sz="2000" dirty="0" err="1"/>
              <a:t>навчальне</a:t>
            </a:r>
            <a:r>
              <a:rPr lang="ru-RU" sz="2000" dirty="0"/>
              <a:t> </a:t>
            </a:r>
            <a:r>
              <a:rPr lang="ru-RU" sz="2000" dirty="0" err="1"/>
              <a:t>середовище</a:t>
            </a:r>
            <a:r>
              <a:rPr lang="ru-RU" sz="2000" dirty="0"/>
              <a:t> в </a:t>
            </a:r>
            <a:r>
              <a:rPr lang="ru-RU" sz="2000" dirty="0" err="1"/>
              <a:t>умовах</a:t>
            </a:r>
            <a:r>
              <a:rPr lang="ru-RU" sz="2000" dirty="0"/>
              <a:t> </a:t>
            </a:r>
            <a:r>
              <a:rPr lang="ru-RU" sz="2000" dirty="0" err="1"/>
              <a:t>війни</a:t>
            </a:r>
            <a:endParaRPr lang="en-US" sz="20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D26A80-CF12-40EA-83E6-593941788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566" y="100370"/>
            <a:ext cx="5534406" cy="822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0490B4-9AC9-45B5-A928-C7B17FD46F9A}"/>
              </a:ext>
            </a:extLst>
          </p:cNvPr>
          <p:cNvSpPr txBox="1"/>
          <p:nvPr/>
        </p:nvSpPr>
        <p:spPr>
          <a:xfrm>
            <a:off x="2138839" y="3001623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Активна участь </a:t>
            </a:r>
            <a:r>
              <a:rPr lang="ru-RU" dirty="0" err="1"/>
              <a:t>учнів</a:t>
            </a:r>
            <a:r>
              <a:rPr lang="ru-RU" dirty="0"/>
              <a:t> у </a:t>
            </a:r>
            <a:r>
              <a:rPr lang="ru-RU" dirty="0" err="1"/>
              <a:t>проєктах</a:t>
            </a:r>
            <a:r>
              <a:rPr lang="ru-RU" dirty="0"/>
              <a:t>, </a:t>
            </a:r>
            <a:r>
              <a:rPr lang="ru-RU" dirty="0" err="1"/>
              <a:t>обговореннях</a:t>
            </a:r>
            <a:r>
              <a:rPr lang="ru-RU" dirty="0"/>
              <a:t>, </a:t>
            </a:r>
            <a:r>
              <a:rPr lang="ru-RU" dirty="0" err="1"/>
              <a:t>speaking</a:t>
            </a:r>
            <a:r>
              <a:rPr lang="ru-RU" dirty="0"/>
              <a:t> </a:t>
            </a:r>
            <a:r>
              <a:rPr lang="ru-RU" dirty="0" err="1"/>
              <a:t>clubs</a:t>
            </a:r>
            <a:endParaRPr lang="uk-UA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7659</TotalTime>
  <Words>376</Words>
  <Application>Microsoft Office PowerPoint</Application>
  <PresentationFormat>Довільний</PresentationFormat>
  <Paragraphs>62</Paragraphs>
  <Slides>13</Slides>
  <Notes>7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20" baseType="lpstr">
      <vt:lpstr>Patrick Hand</vt:lpstr>
      <vt:lpstr>Palatino Linotype</vt:lpstr>
      <vt:lpstr>Perpetua</vt:lpstr>
      <vt:lpstr>Arial</vt:lpstr>
      <vt:lpstr>Courier New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lastModifiedBy>User</cp:lastModifiedBy>
  <cp:revision>5</cp:revision>
  <dcterms:created xsi:type="dcterms:W3CDTF">2025-11-13T16:52:56Z</dcterms:created>
  <dcterms:modified xsi:type="dcterms:W3CDTF">2026-01-27T07:55:47Z</dcterms:modified>
</cp:coreProperties>
</file>