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7" r:id="rId2"/>
    <p:sldId id="258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85" r:id="rId12"/>
    <p:sldId id="273" r:id="rId13"/>
    <p:sldId id="268" r:id="rId14"/>
    <p:sldId id="269" r:id="rId15"/>
    <p:sldId id="271" r:id="rId16"/>
    <p:sldId id="272" r:id="rId17"/>
    <p:sldId id="293" r:id="rId18"/>
    <p:sldId id="274" r:id="rId19"/>
    <p:sldId id="275" r:id="rId20"/>
    <p:sldId id="276" r:id="rId21"/>
    <p:sldId id="278" r:id="rId22"/>
    <p:sldId id="279" r:id="rId23"/>
    <p:sldId id="280" r:id="rId24"/>
    <p:sldId id="290" r:id="rId25"/>
    <p:sldId id="291" r:id="rId26"/>
    <p:sldId id="286" r:id="rId27"/>
    <p:sldId id="281" r:id="rId28"/>
    <p:sldId id="283" r:id="rId29"/>
    <p:sldId id="284" r:id="rId30"/>
    <p:sldId id="288" r:id="rId31"/>
    <p:sldId id="282" r:id="rId32"/>
    <p:sldId id="292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F665A-2604-4E29-AE91-D3AC94300FE2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70805-67CE-4A45-A45C-8FD26CEA068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059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370805-67CE-4A45-A45C-8FD26CEA0689}" type="slidenum">
              <a:rPr lang="uk-UA" smtClean="0"/>
              <a:t>27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19613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8160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186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6433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077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849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9713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5957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5432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260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9064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883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82CA0-1B26-4290-848A-33C991FEEDD7}" type="datetimeFigureOut">
              <a:rPr lang="uk-UA" smtClean="0"/>
              <a:t>27.01.2026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B1C1B-CF90-44FC-8967-0B3A035D66E7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189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23144">
              <a:schemeClr val="tx1"/>
            </a:gs>
            <a:gs pos="51000">
              <a:srgbClr val="FF0000"/>
            </a:gs>
            <a:gs pos="78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89D0C5-A7F2-467E-90D0-8ABF53AC0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042400" cy="3185160"/>
          </a:xfrm>
          <a:noFill/>
        </p:spPr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ru-RU" b="1" dirty="0" err="1"/>
              <a:t>Портфоліо</a:t>
            </a:r>
            <a:r>
              <a:rPr lang="ru-RU" b="1" dirty="0"/>
              <a:t> </a:t>
            </a:r>
            <a:r>
              <a:rPr lang="ru-RU" b="1" dirty="0" err="1"/>
              <a:t>вчителя</a:t>
            </a:r>
            <a:r>
              <a:rPr lang="ru-RU" b="1" dirty="0"/>
              <a:t> </a:t>
            </a:r>
            <a:br>
              <a:rPr lang="ru-RU" b="1" dirty="0"/>
            </a:br>
            <a:r>
              <a:rPr lang="ru-RU" b="1" dirty="0" err="1"/>
              <a:t>німецької</a:t>
            </a:r>
            <a:r>
              <a:rPr lang="ru-RU" b="1" dirty="0"/>
              <a:t> </a:t>
            </a:r>
            <a:r>
              <a:rPr lang="ru-RU" b="1" dirty="0" err="1"/>
              <a:t>мови</a:t>
            </a:r>
            <a:r>
              <a:rPr lang="ru-RU" b="1" dirty="0"/>
              <a:t> </a:t>
            </a:r>
            <a:br>
              <a:rPr lang="ru-RU" b="1" dirty="0"/>
            </a:br>
            <a:r>
              <a:rPr lang="ru-RU" b="1" dirty="0" err="1"/>
              <a:t>Мінченко</a:t>
            </a:r>
            <a:r>
              <a:rPr lang="ru-RU" b="1" dirty="0"/>
              <a:t> </a:t>
            </a:r>
            <a:r>
              <a:rPr lang="ru-RU" b="1" dirty="0" err="1"/>
              <a:t>Марини</a:t>
            </a:r>
            <a:r>
              <a:rPr lang="ru-RU" b="1" dirty="0"/>
              <a:t> </a:t>
            </a:r>
            <a:r>
              <a:rPr lang="ru-RU" b="1" dirty="0" err="1"/>
              <a:t>Віталіївни</a:t>
            </a:r>
            <a:br>
              <a:rPr lang="ru-RU" b="1" dirty="0"/>
            </a:br>
            <a:endParaRPr lang="uk-UA" b="1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0B1D3B81-5177-42E3-A826-61C4EB576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96080"/>
            <a:ext cx="8453120" cy="1061720"/>
          </a:xfrm>
        </p:spPr>
        <p:txBody>
          <a:bodyPr/>
          <a:lstStyle/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4585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977EFC-4A57-43BC-B611-981C16BB8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Методична проблема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52383D-C8FA-4405-B76A-6BB3264309B8}"/>
              </a:ext>
            </a:extLst>
          </p:cNvPr>
          <p:cNvSpPr txBox="1"/>
          <p:nvPr/>
        </p:nvSpPr>
        <p:spPr>
          <a:xfrm>
            <a:off x="101600" y="1493520"/>
            <a:ext cx="119583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dirty="0"/>
              <a:t>«Активізація пізнавальної діяльності учнів на </a:t>
            </a:r>
            <a:r>
              <a:rPr lang="uk-UA" sz="3200" dirty="0" err="1"/>
              <a:t>уроках</a:t>
            </a:r>
            <a:r>
              <a:rPr lang="uk-UA" sz="3200" dirty="0"/>
              <a:t> німецької мови шляхом впровадження інноваційних технологій»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981231-A80A-4C4C-81B1-03C1A5C2651D}"/>
              </a:ext>
            </a:extLst>
          </p:cNvPr>
          <p:cNvSpPr txBox="1"/>
          <p:nvPr/>
        </p:nvSpPr>
        <p:spPr>
          <a:xfrm>
            <a:off x="589280" y="2856102"/>
            <a:ext cx="1129792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 err="1">
                <a:solidFill>
                  <a:srgbClr val="FF0000"/>
                </a:solidFill>
              </a:rPr>
              <a:t>Актуальність</a:t>
            </a:r>
            <a:r>
              <a:rPr lang="ru-RU" sz="3200" dirty="0">
                <a:solidFill>
                  <a:srgbClr val="FF0000"/>
                </a:solidFill>
              </a:rPr>
              <a:t> та мета</a:t>
            </a:r>
          </a:p>
          <a:p>
            <a:r>
              <a:rPr lang="ru-RU" sz="2400" dirty="0"/>
              <a:t>В </a:t>
            </a:r>
            <a:r>
              <a:rPr lang="ru-RU" sz="2400" dirty="0" err="1"/>
              <a:t>умовах</a:t>
            </a:r>
            <a:r>
              <a:rPr lang="ru-RU" sz="2400" dirty="0"/>
              <a:t> </a:t>
            </a:r>
            <a:r>
              <a:rPr lang="ru-RU" sz="2400" dirty="0" err="1"/>
              <a:t>сучасного</a:t>
            </a:r>
            <a:r>
              <a:rPr lang="ru-RU" sz="2400" dirty="0"/>
              <a:t> </a:t>
            </a:r>
            <a:r>
              <a:rPr lang="ru-RU" sz="2400" dirty="0" err="1"/>
              <a:t>світу</a:t>
            </a:r>
            <a:r>
              <a:rPr lang="ru-RU" sz="2400" dirty="0"/>
              <a:t>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/>
              <a:t>німецької</a:t>
            </a:r>
            <a:r>
              <a:rPr lang="ru-RU" sz="2400" dirty="0"/>
              <a:t> </a:t>
            </a:r>
            <a:r>
              <a:rPr lang="ru-RU" sz="2400" dirty="0" err="1"/>
              <a:t>мови</a:t>
            </a:r>
            <a:r>
              <a:rPr lang="ru-RU" sz="2400" dirty="0"/>
              <a:t> </a:t>
            </a:r>
            <a:r>
              <a:rPr lang="ru-RU" sz="2400" dirty="0" err="1"/>
              <a:t>вимагає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учня</a:t>
            </a:r>
            <a:r>
              <a:rPr lang="ru-RU" sz="2400" dirty="0"/>
              <a:t> не просто </a:t>
            </a:r>
            <a:r>
              <a:rPr lang="ru-RU" sz="2400" dirty="0" err="1"/>
              <a:t>механічного</a:t>
            </a:r>
            <a:r>
              <a:rPr lang="ru-RU" sz="2400" dirty="0"/>
              <a:t> </a:t>
            </a:r>
            <a:r>
              <a:rPr lang="ru-RU" sz="2400" dirty="0" err="1"/>
              <a:t>запам'ятовування</a:t>
            </a:r>
            <a:r>
              <a:rPr lang="ru-RU" sz="2400" dirty="0"/>
              <a:t> </a:t>
            </a:r>
            <a:r>
              <a:rPr lang="ru-RU" sz="2400" dirty="0" err="1"/>
              <a:t>слів</a:t>
            </a:r>
            <a:r>
              <a:rPr lang="ru-RU" sz="2400" dirty="0"/>
              <a:t>, а </a:t>
            </a:r>
            <a:r>
              <a:rPr lang="ru-RU" sz="2400" dirty="0" err="1"/>
              <a:t>вміння</a:t>
            </a:r>
            <a:r>
              <a:rPr lang="ru-RU" sz="2400" dirty="0"/>
              <a:t> </a:t>
            </a:r>
            <a:r>
              <a:rPr lang="ru-RU" sz="2400" dirty="0" err="1"/>
              <a:t>використовувати</a:t>
            </a:r>
            <a:r>
              <a:rPr lang="ru-RU" sz="2400" dirty="0"/>
              <a:t> </a:t>
            </a:r>
            <a:r>
              <a:rPr lang="ru-RU" sz="2400" dirty="0" err="1"/>
              <a:t>мову</a:t>
            </a:r>
            <a:r>
              <a:rPr lang="ru-RU" sz="2400" dirty="0"/>
              <a:t> як </a:t>
            </a:r>
            <a:r>
              <a:rPr lang="ru-RU" sz="2400" dirty="0" err="1"/>
              <a:t>інструмент</a:t>
            </a:r>
            <a:r>
              <a:rPr lang="ru-RU" sz="2400" dirty="0"/>
              <a:t> </a:t>
            </a:r>
            <a:r>
              <a:rPr lang="ru-RU" sz="2400" dirty="0" err="1"/>
              <a:t>комунікації</a:t>
            </a:r>
            <a:r>
              <a:rPr lang="ru-RU" sz="2400" dirty="0"/>
              <a:t>.</a:t>
            </a:r>
          </a:p>
          <a:p>
            <a:r>
              <a:rPr lang="ru-RU" sz="2400" dirty="0"/>
              <a:t>•	</a:t>
            </a:r>
            <a:r>
              <a:rPr lang="ru-RU" sz="2400" dirty="0">
                <a:solidFill>
                  <a:srgbClr val="FF0000"/>
                </a:solidFill>
              </a:rPr>
              <a:t>Мета: </a:t>
            </a:r>
            <a:r>
              <a:rPr lang="ru-RU" sz="2400" dirty="0" err="1"/>
              <a:t>Створити</a:t>
            </a:r>
            <a:r>
              <a:rPr lang="ru-RU" sz="2400" dirty="0"/>
              <a:t> </a:t>
            </a:r>
            <a:r>
              <a:rPr lang="ru-RU" sz="2400" dirty="0" err="1"/>
              <a:t>умови</a:t>
            </a:r>
            <a:r>
              <a:rPr lang="ru-RU" sz="2400" dirty="0"/>
              <a:t> для активного </a:t>
            </a:r>
            <a:r>
              <a:rPr lang="ru-RU" sz="2400" dirty="0" err="1"/>
              <a:t>залучення</a:t>
            </a:r>
            <a:r>
              <a:rPr lang="ru-RU" sz="2400" dirty="0"/>
              <a:t> кожного </a:t>
            </a:r>
            <a:r>
              <a:rPr lang="ru-RU" sz="2400" dirty="0" err="1"/>
              <a:t>учня</a:t>
            </a:r>
            <a:r>
              <a:rPr lang="ru-RU" sz="2400" dirty="0"/>
              <a:t> до </a:t>
            </a:r>
            <a:r>
              <a:rPr lang="ru-RU" sz="2400" dirty="0" err="1"/>
              <a:t>навчального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r>
              <a:rPr lang="ru-RU" sz="2400" dirty="0"/>
              <a:t>, </a:t>
            </a:r>
            <a:r>
              <a:rPr lang="ru-RU" sz="2400" dirty="0" err="1"/>
              <a:t>перетворюючи</a:t>
            </a:r>
            <a:r>
              <a:rPr lang="ru-RU" sz="2400" dirty="0"/>
              <a:t> </a:t>
            </a:r>
            <a:r>
              <a:rPr lang="ru-RU" sz="2400" dirty="0" err="1"/>
              <a:t>його</a:t>
            </a:r>
            <a:r>
              <a:rPr lang="ru-RU" sz="2400" dirty="0"/>
              <a:t> з </a:t>
            </a:r>
            <a:r>
              <a:rPr lang="ru-RU" sz="2400" dirty="0" err="1"/>
              <a:t>пасивного</a:t>
            </a:r>
            <a:r>
              <a:rPr lang="ru-RU" sz="2400" dirty="0"/>
              <a:t> слухача на активного </a:t>
            </a:r>
            <a:r>
              <a:rPr lang="ru-RU" sz="2400" dirty="0" err="1"/>
              <a:t>учасника</a:t>
            </a:r>
            <a:r>
              <a:rPr lang="ru-RU" sz="2400" dirty="0"/>
              <a:t>.</a:t>
            </a:r>
          </a:p>
          <a:p>
            <a:r>
              <a:rPr lang="ru-RU" sz="2400" dirty="0"/>
              <a:t>•	</a:t>
            </a:r>
            <a:r>
              <a:rPr lang="ru-RU" sz="2400" dirty="0" err="1">
                <a:solidFill>
                  <a:srgbClr val="FF0000"/>
                </a:solidFill>
              </a:rPr>
              <a:t>Завдання</a:t>
            </a:r>
            <a:r>
              <a:rPr lang="ru-RU" sz="2400" dirty="0">
                <a:solidFill>
                  <a:srgbClr val="FF0000"/>
                </a:solidFill>
              </a:rPr>
              <a:t>: </a:t>
            </a:r>
            <a:r>
              <a:rPr lang="ru-RU" sz="2400" dirty="0" err="1"/>
              <a:t>Розвиток</a:t>
            </a:r>
            <a:r>
              <a:rPr lang="ru-RU" sz="2400" dirty="0"/>
              <a:t> критичного </a:t>
            </a:r>
            <a:r>
              <a:rPr lang="ru-RU" sz="2400" dirty="0" err="1"/>
              <a:t>мислення</a:t>
            </a:r>
            <a:r>
              <a:rPr lang="ru-RU" sz="2400" dirty="0"/>
              <a:t>, </a:t>
            </a:r>
            <a:r>
              <a:rPr lang="ru-RU" sz="2400" dirty="0" err="1"/>
              <a:t>стимулювання</a:t>
            </a:r>
            <a:r>
              <a:rPr lang="ru-RU" sz="2400" dirty="0"/>
              <a:t> </a:t>
            </a:r>
            <a:r>
              <a:rPr lang="ru-RU" sz="2400" dirty="0" err="1"/>
              <a:t>інтересу</a:t>
            </a:r>
            <a:r>
              <a:rPr lang="ru-RU" sz="2400" dirty="0"/>
              <a:t> до </a:t>
            </a:r>
            <a:r>
              <a:rPr lang="ru-RU" sz="2400" dirty="0" err="1"/>
              <a:t>культури</a:t>
            </a:r>
            <a:r>
              <a:rPr lang="ru-RU" sz="2400" dirty="0"/>
              <a:t> </a:t>
            </a:r>
            <a:r>
              <a:rPr lang="ru-RU" sz="2400" dirty="0" err="1"/>
              <a:t>німецькомовних</a:t>
            </a:r>
            <a:r>
              <a:rPr lang="ru-RU" sz="2400" dirty="0"/>
              <a:t> </a:t>
            </a:r>
            <a:r>
              <a:rPr lang="ru-RU" sz="2400" dirty="0" err="1"/>
              <a:t>країн</a:t>
            </a:r>
            <a:r>
              <a:rPr lang="ru-RU" sz="2400" dirty="0"/>
              <a:t> та </a:t>
            </a:r>
            <a:r>
              <a:rPr lang="ru-RU" sz="2400" dirty="0" err="1"/>
              <a:t>формування</a:t>
            </a:r>
            <a:r>
              <a:rPr lang="ru-RU" sz="2400" dirty="0"/>
              <a:t> </a:t>
            </a:r>
            <a:r>
              <a:rPr lang="ru-RU" sz="2400" dirty="0" err="1"/>
              <a:t>мовленнєвої</a:t>
            </a:r>
            <a:r>
              <a:rPr lang="ru-RU" sz="2400" dirty="0"/>
              <a:t> </a:t>
            </a:r>
            <a:r>
              <a:rPr lang="ru-RU" sz="2400" dirty="0" err="1"/>
              <a:t>компетенції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0198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89D367-65E4-4E87-8982-84FC92B09800}"/>
              </a:ext>
            </a:extLst>
          </p:cNvPr>
          <p:cNvSpPr txBox="1"/>
          <p:nvPr/>
        </p:nvSpPr>
        <p:spPr>
          <a:xfrm>
            <a:off x="965200" y="450334"/>
            <a:ext cx="1044448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FF0000"/>
                </a:solidFill>
              </a:rPr>
              <a:t>Інноваційні технології які використовую: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2CE046-B731-4A01-AEC6-09FAE1DF0E6E}"/>
              </a:ext>
            </a:extLst>
          </p:cNvPr>
          <p:cNvSpPr txBox="1"/>
          <p:nvPr/>
        </p:nvSpPr>
        <p:spPr>
          <a:xfrm>
            <a:off x="431800" y="1317506"/>
            <a:ext cx="1151128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dirty="0"/>
              <a:t>Технологія </a:t>
            </a:r>
            <a:r>
              <a:rPr lang="uk-UA" sz="4000" dirty="0" err="1"/>
              <a:t>проєктного</a:t>
            </a:r>
            <a:r>
              <a:rPr lang="uk-UA" sz="4000" dirty="0"/>
              <a:t> навчання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dirty="0"/>
              <a:t>Інформаційно комп’ютерні технології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dirty="0"/>
              <a:t>(використання платформ </a:t>
            </a:r>
            <a:r>
              <a:rPr lang="de-DE" sz="4000" dirty="0" err="1"/>
              <a:t>Kahoot</a:t>
            </a:r>
            <a:r>
              <a:rPr lang="de-DE" sz="4000" dirty="0"/>
              <a:t>!, </a:t>
            </a:r>
            <a:r>
              <a:rPr lang="de-DE" sz="4000" dirty="0" err="1"/>
              <a:t>Quizizz</a:t>
            </a:r>
            <a:r>
              <a:rPr lang="uk-UA" sz="4000" dirty="0"/>
              <a:t>та </a:t>
            </a:r>
            <a:r>
              <a:rPr lang="de-DE" sz="4000" dirty="0" err="1"/>
              <a:t>Wordwall</a:t>
            </a:r>
            <a:r>
              <a:rPr lang="uk-UA" sz="4000" dirty="0"/>
              <a:t>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dirty="0"/>
              <a:t>Технологія розвитку критичного мислення (мозковий штурм, асоціативний кущ, читання з елементами графічних позначок та малюнків)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uk-UA" sz="4000" dirty="0"/>
              <a:t>Ігрові технології  навчання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280752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C7B01-EA23-4FB2-B59E-09EC2640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" y="365125"/>
            <a:ext cx="1166368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Перша </a:t>
            </a:r>
            <a:r>
              <a:rPr lang="ru-RU" b="1" dirty="0" err="1">
                <a:solidFill>
                  <a:srgbClr val="FF0000"/>
                </a:solidFill>
              </a:rPr>
              <a:t>проєктна</a:t>
            </a:r>
            <a:r>
              <a:rPr lang="ru-RU" b="1" dirty="0">
                <a:solidFill>
                  <a:srgbClr val="FF0000"/>
                </a:solidFill>
              </a:rPr>
              <a:t> робота </a:t>
            </a:r>
            <a:r>
              <a:rPr lang="ru-RU" b="1" dirty="0" err="1">
                <a:solidFill>
                  <a:srgbClr val="FF0000"/>
                </a:solidFill>
              </a:rPr>
              <a:t>наймолодших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учнів</a:t>
            </a:r>
            <a:r>
              <a:rPr lang="ru-RU" b="1" dirty="0">
                <a:solidFill>
                  <a:srgbClr val="FF0000"/>
                </a:solidFill>
              </a:rPr>
              <a:t> з </a:t>
            </a:r>
            <a:r>
              <a:rPr lang="ru-RU" b="1" dirty="0" err="1">
                <a:solidFill>
                  <a:srgbClr val="FF0000"/>
                </a:solidFill>
              </a:rPr>
              <a:t>англійської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мови</a:t>
            </a:r>
            <a:r>
              <a:rPr lang="ru-RU" b="1" dirty="0">
                <a:solidFill>
                  <a:srgbClr val="FF0000"/>
                </a:solidFill>
              </a:rPr>
              <a:t> «Моя </a:t>
            </a:r>
            <a:r>
              <a:rPr lang="ru-RU" b="1" dirty="0" err="1">
                <a:solidFill>
                  <a:srgbClr val="FF0000"/>
                </a:solidFill>
              </a:rPr>
              <a:t>сім’я</a:t>
            </a:r>
            <a:r>
              <a:rPr lang="ru-RU" b="1" dirty="0">
                <a:solidFill>
                  <a:srgbClr val="FF0000"/>
                </a:solidFill>
              </a:rPr>
              <a:t>»  2 А </a:t>
            </a:r>
            <a:r>
              <a:rPr lang="ru-RU" b="1" dirty="0" err="1">
                <a:solidFill>
                  <a:srgbClr val="FF0000"/>
                </a:solidFill>
              </a:rPr>
              <a:t>клас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D7AE75-847A-4FF0-90F5-7496DD8F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09" y="1767840"/>
            <a:ext cx="8856787" cy="499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069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B5F2C-B009-4FBF-BB65-437C02617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65125"/>
            <a:ext cx="1171448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Проєктні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роботи</a:t>
            </a:r>
            <a:r>
              <a:rPr lang="ru-RU" b="1" dirty="0">
                <a:solidFill>
                  <a:srgbClr val="FF0000"/>
                </a:solidFill>
              </a:rPr>
              <a:t> з теми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Навколишнє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середовище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E21C32-E8DE-4053-9336-BC51FECDB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3" y="1690688"/>
            <a:ext cx="8258174" cy="516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43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34C3C-E16E-49F1-BA93-A43D1236F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Проєктна</a:t>
            </a:r>
            <a:r>
              <a:rPr lang="ru-RU" b="1" dirty="0">
                <a:solidFill>
                  <a:srgbClr val="FF0000"/>
                </a:solidFill>
              </a:rPr>
              <a:t> робота </a:t>
            </a:r>
            <a:r>
              <a:rPr lang="ru-RU" b="1" dirty="0" err="1">
                <a:solidFill>
                  <a:srgbClr val="FF0000"/>
                </a:solidFill>
              </a:rPr>
              <a:t>учнів</a:t>
            </a:r>
            <a:r>
              <a:rPr lang="ru-RU" b="1" dirty="0">
                <a:solidFill>
                  <a:srgbClr val="FF0000"/>
                </a:solidFill>
              </a:rPr>
              <a:t> 10 В (2024 </a:t>
            </a:r>
            <a:r>
              <a:rPr lang="ru-RU" b="1" dirty="0" err="1">
                <a:solidFill>
                  <a:srgbClr val="FF0000"/>
                </a:solidFill>
              </a:rPr>
              <a:t>рік</a:t>
            </a:r>
            <a:r>
              <a:rPr lang="ru-RU" b="1" dirty="0">
                <a:solidFill>
                  <a:srgbClr val="FF0000"/>
                </a:solidFill>
              </a:rPr>
              <a:t>) до Фестивалю </a:t>
            </a:r>
            <a:r>
              <a:rPr lang="ru-RU" b="1" dirty="0" err="1">
                <a:solidFill>
                  <a:srgbClr val="FF0000"/>
                </a:solidFill>
              </a:rPr>
              <a:t>Європейських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мов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C6280EF-913B-40FA-BD0F-5234AA063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100" y="1544320"/>
            <a:ext cx="5391149" cy="53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016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03B32B-D004-446B-94B5-0C2CDD30B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365125"/>
            <a:ext cx="1196848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Проєктні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роботи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учнів</a:t>
            </a:r>
            <a:r>
              <a:rPr lang="ru-RU" b="1" dirty="0">
                <a:solidFill>
                  <a:srgbClr val="FF0000"/>
                </a:solidFill>
              </a:rPr>
              <a:t> 6 Г </a:t>
            </a:r>
            <a:r>
              <a:rPr lang="ru-RU" b="1" dirty="0" err="1">
                <a:solidFill>
                  <a:srgbClr val="FF0000"/>
                </a:solidFill>
              </a:rPr>
              <a:t>класу</a:t>
            </a:r>
            <a:r>
              <a:rPr lang="ru-RU" b="1" dirty="0">
                <a:solidFill>
                  <a:srgbClr val="FF0000"/>
                </a:solidFill>
              </a:rPr>
              <a:t> з теми «</a:t>
            </a:r>
            <a:r>
              <a:rPr lang="ru-RU" b="1" dirty="0" err="1">
                <a:solidFill>
                  <a:srgbClr val="FF0000"/>
                </a:solidFill>
              </a:rPr>
              <a:t>Великдень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B088E6-CE9C-428B-9892-3EAF0B6156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60" y="1603405"/>
            <a:ext cx="9347200" cy="525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23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8DC05-7D77-4784-B8D8-06089F140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" y="365125"/>
            <a:ext cx="11714480" cy="1325563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Проектні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роботи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учнів</a:t>
            </a:r>
            <a:r>
              <a:rPr lang="ru-RU" b="1" dirty="0">
                <a:solidFill>
                  <a:srgbClr val="FF0000"/>
                </a:solidFill>
              </a:rPr>
              <a:t> 5 З та 5 В </a:t>
            </a:r>
            <a:r>
              <a:rPr lang="ru-RU" b="1" dirty="0" err="1">
                <a:solidFill>
                  <a:srgbClr val="FF0000"/>
                </a:solidFill>
              </a:rPr>
              <a:t>класів</a:t>
            </a:r>
            <a:r>
              <a:rPr lang="ru-RU" b="1" dirty="0">
                <a:solidFill>
                  <a:srgbClr val="FF0000"/>
                </a:solidFill>
              </a:rPr>
              <a:t> з теми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«</a:t>
            </a:r>
            <a:r>
              <a:rPr lang="ru-RU" b="1" dirty="0" err="1">
                <a:solidFill>
                  <a:srgbClr val="FF0000"/>
                </a:solidFill>
              </a:rPr>
              <a:t>Різдво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  <a:r>
              <a:rPr lang="ru-RU" b="1" dirty="0" err="1">
                <a:solidFill>
                  <a:srgbClr val="FF0000"/>
                </a:solidFill>
              </a:rPr>
              <a:t>Вітальна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листівка</a:t>
            </a:r>
            <a:r>
              <a:rPr lang="ru-RU" b="1" dirty="0">
                <a:solidFill>
                  <a:srgbClr val="FF0000"/>
                </a:solidFill>
              </a:rPr>
              <a:t> для </a:t>
            </a:r>
            <a:r>
              <a:rPr lang="ru-RU" b="1" dirty="0" err="1">
                <a:solidFill>
                  <a:srgbClr val="FF0000"/>
                </a:solidFill>
              </a:rPr>
              <a:t>мами</a:t>
            </a:r>
            <a:r>
              <a:rPr lang="ru-RU" b="1" dirty="0">
                <a:solidFill>
                  <a:srgbClr val="FF0000"/>
                </a:solidFill>
              </a:rPr>
              <a:t>»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6927E1-068E-47FA-9B12-131B1D775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72625"/>
            <a:ext cx="5745423" cy="27453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37A6162-257E-4456-9A90-32DF50BF18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8960" y="2775243"/>
            <a:ext cx="6634480" cy="40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58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089F85F-5FF0-48A4-B699-73194E20C1E1}"/>
              </a:ext>
            </a:extLst>
          </p:cNvPr>
          <p:cNvSpPr txBox="1"/>
          <p:nvPr/>
        </p:nvSpPr>
        <p:spPr>
          <a:xfrm>
            <a:off x="518160" y="623054"/>
            <a:ext cx="1103376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dirty="0">
                <a:solidFill>
                  <a:srgbClr val="FF0000"/>
                </a:solidFill>
              </a:rPr>
              <a:t>Інформаційно комп’ютерні технології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02FE7D1-35DB-47A0-ABF0-E5557315E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2495"/>
            <a:ext cx="5266117" cy="30474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1A2098-D76A-468E-B129-3AC0F6AC0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281" y="2135340"/>
            <a:ext cx="6610342" cy="391748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F6826DE-01B9-4481-9967-BAECEDA812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39921"/>
            <a:ext cx="5266117" cy="241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85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F74BF-1E3E-4115-9D9E-F50388A4E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040" y="365125"/>
            <a:ext cx="11551920" cy="1325563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Ігрові технології  навчання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FDDC6F-9CE1-4684-82FC-0B368997E555}"/>
              </a:ext>
            </a:extLst>
          </p:cNvPr>
          <p:cNvSpPr txBox="1"/>
          <p:nvPr/>
        </p:nvSpPr>
        <p:spPr>
          <a:xfrm>
            <a:off x="3515360" y="1838960"/>
            <a:ext cx="528430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Приклади ігор які активно використовую на </a:t>
            </a:r>
            <a:r>
              <a:rPr lang="uk-UA" dirty="0" err="1"/>
              <a:t>уроках</a:t>
            </a:r>
            <a:r>
              <a:rPr lang="uk-UA" dirty="0"/>
              <a:t>, бо вони сприяють кращому засвоєнню лексики і граматики, розвивають </a:t>
            </a:r>
            <a:r>
              <a:rPr lang="uk-UA" dirty="0" err="1"/>
              <a:t>мовну</a:t>
            </a:r>
            <a:r>
              <a:rPr lang="uk-UA" dirty="0"/>
              <a:t> активність.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Дидактичні ігри: лексичні, граматичні, фонетичні, орфографічні </a:t>
            </a:r>
          </a:p>
          <a:p>
            <a:r>
              <a:rPr lang="uk-UA" dirty="0"/>
              <a:t>(Впіймай помилку і склади слово, дешифрування, розшифруй слово, дидактичні картки, знайди пару і </a:t>
            </a:r>
            <a:r>
              <a:rPr lang="uk-UA" dirty="0" err="1"/>
              <a:t>ін</a:t>
            </a:r>
            <a:r>
              <a:rPr lang="uk-UA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Гра домалюй і допиши слово для молодших учнів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Гра</a:t>
            </a:r>
            <a:r>
              <a:rPr lang="ru-RU" dirty="0"/>
              <a:t> </a:t>
            </a:r>
            <a:r>
              <a:rPr lang="ru-RU" dirty="0" err="1"/>
              <a:t>пантоміма</a:t>
            </a:r>
            <a:r>
              <a:rPr lang="ru-RU" dirty="0"/>
              <a:t> - </a:t>
            </a:r>
            <a:r>
              <a:rPr lang="ru-RU" dirty="0" err="1"/>
              <a:t>відгадай</a:t>
            </a:r>
            <a:r>
              <a:rPr lang="ru-RU" dirty="0"/>
              <a:t> слово на </a:t>
            </a:r>
            <a:r>
              <a:rPr lang="ru-RU" dirty="0" err="1"/>
              <a:t>різні</a:t>
            </a:r>
            <a:r>
              <a:rPr lang="ru-RU" dirty="0"/>
              <a:t>  теми: </a:t>
            </a:r>
            <a:r>
              <a:rPr lang="ru-RU" dirty="0" err="1"/>
              <a:t>дієслова</a:t>
            </a:r>
            <a:r>
              <a:rPr lang="ru-RU" dirty="0"/>
              <a:t>,  спорт </a:t>
            </a:r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0CC814-EE61-41C6-86B6-1B39D5A84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8" y="1605280"/>
            <a:ext cx="3563332" cy="525272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9B3D9C-24AA-41B0-9126-7EA7A6F78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9668" y="0"/>
            <a:ext cx="3370824" cy="49682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285836-E9CD-4433-A935-6002008D33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800" y="5200846"/>
            <a:ext cx="2997200" cy="165715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1802902-3AE6-4DB9-BE61-E9C64A0DE2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9387" y="4802165"/>
            <a:ext cx="2151105" cy="205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574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546DB-14BC-4E97-A4D6-B7364A7EA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640" y="375285"/>
            <a:ext cx="11602720" cy="1778635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r>
              <a:rPr lang="uk-UA" b="1" dirty="0">
                <a:solidFill>
                  <a:srgbClr val="FF0000"/>
                </a:solidFill>
              </a:rPr>
              <a:t>Комунікативна гра з теми «Знайомство»  учні 5 З класу </a:t>
            </a:r>
            <a:br>
              <a:rPr lang="uk-UA" dirty="0"/>
            </a:br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D6E704-9CCA-4714-B296-3C760E966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485" y="1778000"/>
            <a:ext cx="5904066" cy="5080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F8F3F1-54C2-4E9D-8F36-4CCA2A01256E}"/>
              </a:ext>
            </a:extLst>
          </p:cNvPr>
          <p:cNvSpPr txBox="1"/>
          <p:nvPr/>
        </p:nvSpPr>
        <p:spPr>
          <a:xfrm>
            <a:off x="294640" y="2153920"/>
            <a:ext cx="590406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600" dirty="0"/>
              <a:t>Комунікативні ігри: навчальне завдання, що включає </a:t>
            </a:r>
            <a:r>
              <a:rPr lang="uk-UA" sz="3600" dirty="0" err="1"/>
              <a:t>мовне</a:t>
            </a:r>
            <a:r>
              <a:rPr lang="uk-UA" sz="3600" dirty="0"/>
              <a:t>, комунікативне і діяльнісне завдання</a:t>
            </a:r>
          </a:p>
        </p:txBody>
      </p:sp>
    </p:spTree>
    <p:extLst>
      <p:ext uri="{BB962C8B-B14F-4D97-AF65-F5344CB8AC3E}">
        <p14:creationId xmlns:p14="http://schemas.microsoft.com/office/powerpoint/2010/main" val="280833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6C30BE-7F9E-43E9-B02F-CBAC40D4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7455" y="0"/>
            <a:ext cx="4504545" cy="6858000"/>
          </a:xfrm>
          <a:prstGeom prst="rect">
            <a:avLst/>
          </a:prstGeom>
        </p:spPr>
      </p:pic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186751-1FEE-4701-A67E-45932F60F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724" y="199390"/>
            <a:ext cx="7335521" cy="6239510"/>
          </a:xfrm>
        </p:spPr>
        <p:txBody>
          <a:bodyPr>
            <a:normAutofit fontScale="92500" lnSpcReduction="10000"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Освіта:</a:t>
            </a:r>
            <a:r>
              <a:rPr lang="uk-UA" sz="2800" dirty="0"/>
              <a:t>  вища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2005 – 2010  </a:t>
            </a:r>
            <a:r>
              <a:rPr lang="uk-UA" sz="2800" dirty="0"/>
              <a:t>Ніжинський державний університет імені Миколи Гоголя</a:t>
            </a:r>
          </a:p>
          <a:p>
            <a:r>
              <a:rPr lang="uk-UA" sz="2800" dirty="0"/>
              <a:t>Кваліфікація за дипломом: вчитель німецької та англійської мов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2010 – 2011 </a:t>
            </a:r>
            <a:r>
              <a:rPr lang="uk-UA" sz="2800" dirty="0"/>
              <a:t>Київський національний лінгвістичний університет</a:t>
            </a:r>
          </a:p>
          <a:p>
            <a:r>
              <a:rPr lang="uk-UA" sz="2800" dirty="0"/>
              <a:t>Кваліфікація за дипломом: магістр філології, викладач німецької та англійської мов і зарубіжної літератури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Місце роботи: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2011 – 2022  </a:t>
            </a:r>
            <a:r>
              <a:rPr lang="uk-UA" sz="2800" dirty="0"/>
              <a:t>Спеціалізована школа І – ІІІ ст. № 246 м. Києва з поглибленим вивченням англійської мови 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З 2024 </a:t>
            </a:r>
            <a:r>
              <a:rPr lang="uk-UA" sz="2800" dirty="0"/>
              <a:t>року – вчитель німецької мови в Броварському ліцеї № 5 імені В. Стуса</a:t>
            </a:r>
          </a:p>
          <a:p>
            <a:endParaRPr lang="uk-UA" sz="2000" dirty="0"/>
          </a:p>
        </p:txBody>
      </p:sp>
    </p:spTree>
    <p:extLst>
      <p:ext uri="{BB962C8B-B14F-4D97-AF65-F5344CB8AC3E}">
        <p14:creationId xmlns:p14="http://schemas.microsoft.com/office/powerpoint/2010/main" val="2437719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2EE33F-8FBE-477D-A883-751CA38CC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Позакласна діяльність з німецької мови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6F7CE5-69A8-4926-A971-42BB33676ACC}"/>
              </a:ext>
            </a:extLst>
          </p:cNvPr>
          <p:cNvSpPr txBox="1"/>
          <p:nvPr/>
        </p:nvSpPr>
        <p:spPr>
          <a:xfrm>
            <a:off x="375920" y="1584960"/>
            <a:ext cx="803656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/>
              <a:t>І. </a:t>
            </a:r>
            <a:r>
              <a:rPr lang="ru-RU" sz="2800" dirty="0" err="1"/>
              <a:t>Виступ</a:t>
            </a:r>
            <a:r>
              <a:rPr lang="ru-RU" sz="2800" dirty="0"/>
              <a:t> </a:t>
            </a:r>
            <a:r>
              <a:rPr lang="ru-RU" sz="2800" dirty="0" err="1"/>
              <a:t>учня</a:t>
            </a:r>
            <a:r>
              <a:rPr lang="ru-RU" sz="2800" dirty="0"/>
              <a:t> 10 в </a:t>
            </a:r>
            <a:r>
              <a:rPr lang="ru-RU" sz="2800" dirty="0" err="1"/>
              <a:t>класу</a:t>
            </a:r>
            <a:r>
              <a:rPr lang="ru-RU" sz="2800" dirty="0"/>
              <a:t> Тарановського </a:t>
            </a:r>
            <a:r>
              <a:rPr lang="ru-RU" sz="2800" dirty="0" err="1"/>
              <a:t>Дмитра</a:t>
            </a:r>
            <a:r>
              <a:rPr lang="ru-RU" sz="2800" dirty="0"/>
              <a:t> на </a:t>
            </a:r>
            <a:r>
              <a:rPr lang="ru-RU" sz="2800" dirty="0" err="1"/>
              <a:t>Фестивалі</a:t>
            </a:r>
            <a:r>
              <a:rPr lang="ru-RU" sz="2800" dirty="0"/>
              <a:t>  </a:t>
            </a:r>
            <a:r>
              <a:rPr lang="ru-RU" sz="2800" dirty="0" err="1"/>
              <a:t>Європейських</a:t>
            </a:r>
            <a:r>
              <a:rPr lang="ru-RU" sz="2800" dirty="0"/>
              <a:t> </a:t>
            </a:r>
            <a:r>
              <a:rPr lang="ru-RU" sz="2800" dirty="0" err="1"/>
              <a:t>мов</a:t>
            </a:r>
            <a:endParaRPr lang="ru-RU" sz="2800" dirty="0"/>
          </a:p>
          <a:p>
            <a:r>
              <a:rPr lang="ru-RU" sz="2800" dirty="0"/>
              <a:t>ІІ. </a:t>
            </a:r>
            <a:r>
              <a:rPr lang="ru-RU" sz="2800" dirty="0" err="1"/>
              <a:t>Виступ</a:t>
            </a:r>
            <a:r>
              <a:rPr lang="ru-RU" sz="2800" dirty="0"/>
              <a:t> </a:t>
            </a:r>
            <a:r>
              <a:rPr lang="ru-RU" sz="2800" dirty="0" err="1"/>
              <a:t>учнів</a:t>
            </a:r>
            <a:r>
              <a:rPr lang="ru-RU" sz="2800" dirty="0"/>
              <a:t> 10 в </a:t>
            </a:r>
            <a:r>
              <a:rPr lang="ru-RU" sz="2800" dirty="0" err="1"/>
              <a:t>класу</a:t>
            </a:r>
            <a:r>
              <a:rPr lang="ru-RU" sz="2800" dirty="0"/>
              <a:t> на </a:t>
            </a:r>
            <a:r>
              <a:rPr lang="ru-RU" sz="2800" dirty="0" err="1"/>
              <a:t>позакласному</a:t>
            </a:r>
            <a:r>
              <a:rPr lang="ru-RU" sz="2800" dirty="0"/>
              <a:t> </a:t>
            </a:r>
            <a:r>
              <a:rPr lang="ru-RU" sz="2800" dirty="0" err="1"/>
              <a:t>заході</a:t>
            </a:r>
            <a:r>
              <a:rPr lang="ru-RU" sz="2800" dirty="0"/>
              <a:t> до дня </a:t>
            </a:r>
            <a:r>
              <a:rPr lang="ru-RU" sz="2800" dirty="0" err="1"/>
              <a:t>закоханих</a:t>
            </a:r>
            <a:endParaRPr lang="ru-RU" sz="2800" dirty="0"/>
          </a:p>
          <a:p>
            <a:r>
              <a:rPr lang="ru-RU" sz="2800" dirty="0"/>
              <a:t>ІІІ. </a:t>
            </a:r>
            <a:r>
              <a:rPr lang="ru-RU" sz="2800" dirty="0" err="1"/>
              <a:t>Позакласний</a:t>
            </a:r>
            <a:r>
              <a:rPr lang="ru-RU" sz="2800" dirty="0"/>
              <a:t> </a:t>
            </a:r>
            <a:r>
              <a:rPr lang="ru-RU" sz="2800" dirty="0" err="1"/>
              <a:t>захід</a:t>
            </a:r>
            <a:r>
              <a:rPr lang="ru-RU" sz="2800" dirty="0"/>
              <a:t> «</a:t>
            </a:r>
            <a:r>
              <a:rPr lang="ru-RU" sz="2800" dirty="0" err="1"/>
              <a:t>Подорож</a:t>
            </a:r>
            <a:r>
              <a:rPr lang="ru-RU" sz="2800" dirty="0"/>
              <a:t> </a:t>
            </a:r>
            <a:r>
              <a:rPr lang="ru-RU" sz="2800" dirty="0" err="1"/>
              <a:t>німецькомовними</a:t>
            </a:r>
            <a:r>
              <a:rPr lang="ru-RU" sz="2800" dirty="0"/>
              <a:t> </a:t>
            </a:r>
            <a:r>
              <a:rPr lang="ru-RU" sz="2800" dirty="0" err="1"/>
              <a:t>країнами</a:t>
            </a:r>
            <a:r>
              <a:rPr lang="ru-RU" sz="2800" dirty="0"/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22E9B3-A7C3-4EA3-AEEC-A7A13107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0080" y="1410544"/>
            <a:ext cx="3931920" cy="544745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1A0157-F617-4A4B-B081-0668751A0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597" y="3922464"/>
            <a:ext cx="3790294" cy="29260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DF49BA1-3A1F-46A9-A5E9-6469844F8F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0" y="4180344"/>
            <a:ext cx="3731292" cy="26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21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6977FC-E221-4DA2-BCFB-6FA7A7A33B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773243" cy="38469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43DBB7-2609-47AB-8E6F-D65BB718B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381" y="3647440"/>
            <a:ext cx="7055619" cy="321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6822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C16E9D-A1DC-483C-B0B4-53788F3BA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365125"/>
            <a:ext cx="11887200" cy="1636395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rgbClr val="FF0000"/>
                </a:solidFill>
              </a:rPr>
              <a:t>Виступ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учнів</a:t>
            </a:r>
            <a:r>
              <a:rPr lang="ru-RU" b="1" dirty="0">
                <a:solidFill>
                  <a:srgbClr val="FF0000"/>
                </a:solidFill>
              </a:rPr>
              <a:t> 10 в </a:t>
            </a:r>
            <a:r>
              <a:rPr lang="ru-RU" b="1" dirty="0" err="1">
                <a:solidFill>
                  <a:srgbClr val="FF0000"/>
                </a:solidFill>
              </a:rPr>
              <a:t>класу</a:t>
            </a:r>
            <a:r>
              <a:rPr lang="ru-RU" b="1" dirty="0">
                <a:solidFill>
                  <a:srgbClr val="FF0000"/>
                </a:solidFill>
              </a:rPr>
              <a:t> до дня </a:t>
            </a:r>
            <a:r>
              <a:rPr lang="ru-RU" b="1" dirty="0" err="1">
                <a:solidFill>
                  <a:srgbClr val="FF0000"/>
                </a:solidFill>
              </a:rPr>
              <a:t>закоханих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de-DE" b="1" dirty="0" err="1">
                <a:solidFill>
                  <a:srgbClr val="FF0000"/>
                </a:solidFill>
              </a:rPr>
              <a:t>Valentistagssymbole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916791-A59C-40B4-A1AF-2BA5A1239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709734"/>
            <a:ext cx="3549077" cy="51482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FC01F46-D5F4-4727-B3DD-5747C9A932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3892" y="1709734"/>
            <a:ext cx="3667353" cy="514826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BA2C93-BA53-4875-808D-9A1A7DA68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766" y="3269500"/>
            <a:ext cx="4757234" cy="293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158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F8866A-6B72-43F7-AD22-7B8F36B06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716520" cy="1200129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Обдаровані діти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E5239F-7B53-4589-9120-13F3A43F2A24}"/>
              </a:ext>
            </a:extLst>
          </p:cNvPr>
          <p:cNvSpPr txBox="1"/>
          <p:nvPr/>
        </p:nvSpPr>
        <p:spPr>
          <a:xfrm>
            <a:off x="193040" y="1565254"/>
            <a:ext cx="757936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І. </a:t>
            </a:r>
            <a:r>
              <a:rPr lang="ru-RU" sz="3200" dirty="0" err="1">
                <a:solidFill>
                  <a:srgbClr val="FF0000"/>
                </a:solidFill>
              </a:rPr>
              <a:t>Олімпіада</a:t>
            </a:r>
            <a:r>
              <a:rPr lang="ru-RU" sz="3200" dirty="0">
                <a:solidFill>
                  <a:srgbClr val="FF0000"/>
                </a:solidFill>
              </a:rPr>
              <a:t> 2024 – 2025 </a:t>
            </a:r>
            <a:r>
              <a:rPr lang="ru-RU" sz="3200" dirty="0" err="1">
                <a:solidFill>
                  <a:srgbClr val="FF0000"/>
                </a:solidFill>
              </a:rPr>
              <a:t>рік</a:t>
            </a:r>
            <a:r>
              <a:rPr lang="ru-RU" sz="3200" dirty="0">
                <a:solidFill>
                  <a:srgbClr val="FF0000"/>
                </a:solidFill>
              </a:rPr>
              <a:t> (</a:t>
            </a:r>
            <a:r>
              <a:rPr lang="ru-RU" sz="3200" dirty="0" err="1">
                <a:solidFill>
                  <a:srgbClr val="FF0000"/>
                </a:solidFill>
              </a:rPr>
              <a:t>міський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етап</a:t>
            </a:r>
            <a:r>
              <a:rPr lang="ru-RU" sz="3200" dirty="0">
                <a:solidFill>
                  <a:srgbClr val="FF0000"/>
                </a:solidFill>
              </a:rPr>
              <a:t>)   </a:t>
            </a:r>
          </a:p>
          <a:p>
            <a:r>
              <a:rPr lang="ru-RU" sz="3200" dirty="0"/>
              <a:t>ІІ </a:t>
            </a:r>
            <a:r>
              <a:rPr lang="ru-RU" sz="3200" dirty="0" err="1"/>
              <a:t>місце</a:t>
            </a:r>
            <a:r>
              <a:rPr lang="ru-RU" sz="3200" dirty="0"/>
              <a:t> </a:t>
            </a:r>
            <a:r>
              <a:rPr lang="ru-RU" sz="3200" dirty="0" err="1"/>
              <a:t>Тарановський</a:t>
            </a:r>
            <a:r>
              <a:rPr lang="ru-RU" sz="3200" dirty="0"/>
              <a:t> </a:t>
            </a:r>
            <a:r>
              <a:rPr lang="ru-RU" sz="3200" dirty="0" err="1"/>
              <a:t>Дмитро</a:t>
            </a:r>
            <a:r>
              <a:rPr lang="ru-RU" sz="3200" dirty="0"/>
              <a:t> (10 В)</a:t>
            </a:r>
          </a:p>
          <a:p>
            <a:r>
              <a:rPr lang="ru-RU" sz="3200" dirty="0"/>
              <a:t>ІІІ </a:t>
            </a:r>
            <a:r>
              <a:rPr lang="ru-RU" sz="3200" dirty="0" err="1"/>
              <a:t>місце</a:t>
            </a:r>
            <a:r>
              <a:rPr lang="ru-RU" sz="3200" dirty="0"/>
              <a:t> </a:t>
            </a:r>
            <a:r>
              <a:rPr lang="ru-RU" sz="3200" dirty="0" err="1"/>
              <a:t>Штань</a:t>
            </a:r>
            <a:r>
              <a:rPr lang="ru-RU" sz="3200" dirty="0"/>
              <a:t> </a:t>
            </a:r>
            <a:r>
              <a:rPr lang="ru-RU" sz="3200" dirty="0" err="1"/>
              <a:t>Олександр</a:t>
            </a:r>
            <a:r>
              <a:rPr lang="ru-RU" sz="3200" dirty="0"/>
              <a:t> (9 А)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ІІ. </a:t>
            </a:r>
            <a:r>
              <a:rPr lang="ru-RU" sz="3200" dirty="0" err="1">
                <a:solidFill>
                  <a:srgbClr val="FF0000"/>
                </a:solidFill>
              </a:rPr>
              <a:t>Олімпіада</a:t>
            </a:r>
            <a:r>
              <a:rPr lang="ru-RU" sz="3200" dirty="0">
                <a:solidFill>
                  <a:srgbClr val="FF0000"/>
                </a:solidFill>
              </a:rPr>
              <a:t> 2025-2026 </a:t>
            </a:r>
            <a:r>
              <a:rPr lang="ru-RU" sz="3200" dirty="0" err="1">
                <a:solidFill>
                  <a:srgbClr val="FF0000"/>
                </a:solidFill>
              </a:rPr>
              <a:t>рік</a:t>
            </a:r>
            <a:r>
              <a:rPr lang="ru-RU" sz="3200" dirty="0">
                <a:solidFill>
                  <a:srgbClr val="FF0000"/>
                </a:solidFill>
              </a:rPr>
              <a:t> (</a:t>
            </a:r>
            <a:r>
              <a:rPr lang="ru-RU" sz="3200" dirty="0" err="1">
                <a:solidFill>
                  <a:srgbClr val="FF0000"/>
                </a:solidFill>
              </a:rPr>
              <a:t>міський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етап</a:t>
            </a:r>
            <a:r>
              <a:rPr lang="ru-RU" sz="3200" dirty="0">
                <a:solidFill>
                  <a:srgbClr val="FF0000"/>
                </a:solidFill>
              </a:rPr>
              <a:t>)</a:t>
            </a:r>
          </a:p>
          <a:p>
            <a:r>
              <a:rPr lang="ru-RU" sz="3200" dirty="0"/>
              <a:t>ІІІ </a:t>
            </a:r>
            <a:r>
              <a:rPr lang="ru-RU" sz="3200" dirty="0" err="1"/>
              <a:t>місце</a:t>
            </a:r>
            <a:r>
              <a:rPr lang="ru-RU" sz="3200" dirty="0"/>
              <a:t> </a:t>
            </a:r>
            <a:r>
              <a:rPr lang="ru-RU" sz="3200" dirty="0" err="1"/>
              <a:t>Тарановський</a:t>
            </a:r>
            <a:r>
              <a:rPr lang="ru-RU" sz="3200" dirty="0"/>
              <a:t> </a:t>
            </a:r>
            <a:r>
              <a:rPr lang="ru-RU" sz="3200" dirty="0" err="1"/>
              <a:t>Дмитро</a:t>
            </a:r>
            <a:r>
              <a:rPr lang="ru-RU" sz="3200" dirty="0"/>
              <a:t> (11 В)</a:t>
            </a:r>
          </a:p>
          <a:p>
            <a:r>
              <a:rPr lang="ru-RU" sz="3200" dirty="0">
                <a:solidFill>
                  <a:srgbClr val="FF0000"/>
                </a:solidFill>
              </a:rPr>
              <a:t>ІІІ. </a:t>
            </a:r>
            <a:r>
              <a:rPr lang="ru-RU" sz="3200" dirty="0" err="1">
                <a:solidFill>
                  <a:srgbClr val="FF0000"/>
                </a:solidFill>
              </a:rPr>
              <a:t>Всеукраїнське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змагання</a:t>
            </a:r>
            <a:r>
              <a:rPr lang="ru-RU" sz="3200" dirty="0">
                <a:solidFill>
                  <a:srgbClr val="FF0000"/>
                </a:solidFill>
              </a:rPr>
              <a:t> до Дня </a:t>
            </a:r>
            <a:r>
              <a:rPr lang="ru-RU" sz="3200" dirty="0" err="1">
                <a:solidFill>
                  <a:srgbClr val="FF0000"/>
                </a:solidFill>
              </a:rPr>
              <a:t>Європи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від</a:t>
            </a:r>
            <a:r>
              <a:rPr lang="ru-RU" sz="3200" dirty="0">
                <a:solidFill>
                  <a:srgbClr val="FF0000"/>
                </a:solidFill>
              </a:rPr>
              <a:t> ГО «</a:t>
            </a:r>
            <a:r>
              <a:rPr lang="ru-RU" sz="3200" dirty="0" err="1">
                <a:solidFill>
                  <a:srgbClr val="FF0000"/>
                </a:solidFill>
              </a:rPr>
              <a:t>Острів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змагань</a:t>
            </a:r>
            <a:r>
              <a:rPr lang="ru-RU" sz="3200" dirty="0">
                <a:solidFill>
                  <a:srgbClr val="FF0000"/>
                </a:solidFill>
              </a:rPr>
              <a:t>»</a:t>
            </a:r>
          </a:p>
          <a:p>
            <a:r>
              <a:rPr lang="ru-RU" sz="3200" dirty="0"/>
              <a:t>В </a:t>
            </a:r>
            <a:r>
              <a:rPr lang="ru-RU" sz="3200" dirty="0" err="1"/>
              <a:t>змаганні</a:t>
            </a:r>
            <a:r>
              <a:rPr lang="ru-RU" sz="3200" dirty="0"/>
              <a:t> </a:t>
            </a:r>
            <a:r>
              <a:rPr lang="ru-RU" sz="3200" dirty="0" err="1"/>
              <a:t>приймали</a:t>
            </a:r>
            <a:r>
              <a:rPr lang="ru-RU" sz="3200" dirty="0"/>
              <a:t> участь </a:t>
            </a:r>
            <a:r>
              <a:rPr lang="ru-RU" sz="3200" dirty="0" err="1"/>
              <a:t>учні</a:t>
            </a:r>
            <a:r>
              <a:rPr lang="ru-RU" sz="3200" dirty="0"/>
              <a:t> 5х </a:t>
            </a:r>
            <a:r>
              <a:rPr lang="ru-RU" sz="3200" dirty="0" err="1"/>
              <a:t>класів</a:t>
            </a:r>
            <a:r>
              <a:rPr lang="ru-RU" sz="3200" dirty="0"/>
              <a:t> (136 </a:t>
            </a:r>
            <a:r>
              <a:rPr lang="ru-RU" sz="3200" dirty="0" err="1"/>
              <a:t>учнів</a:t>
            </a:r>
            <a:r>
              <a:rPr lang="ru-RU" sz="3200" dirty="0"/>
              <a:t>) </a:t>
            </a:r>
            <a:r>
              <a:rPr lang="ru-RU" sz="3200" dirty="0" err="1"/>
              <a:t>зі</a:t>
            </a:r>
            <a:r>
              <a:rPr lang="ru-RU" sz="3200" dirty="0"/>
              <a:t> </a:t>
            </a:r>
            <a:r>
              <a:rPr lang="ru-RU" sz="3200" dirty="0" err="1"/>
              <a:t>всієї</a:t>
            </a:r>
            <a:r>
              <a:rPr lang="ru-RU" sz="3200" dirty="0"/>
              <a:t> </a:t>
            </a:r>
            <a:r>
              <a:rPr lang="ru-RU" sz="3200" dirty="0" err="1"/>
              <a:t>України</a:t>
            </a:r>
            <a:r>
              <a:rPr lang="ru-RU" sz="3200" dirty="0"/>
              <a:t>. </a:t>
            </a:r>
          </a:p>
          <a:p>
            <a:r>
              <a:rPr lang="ru-RU" sz="3200" dirty="0"/>
              <a:t>І </a:t>
            </a:r>
            <a:r>
              <a:rPr lang="ru-RU" sz="3200" dirty="0" err="1"/>
              <a:t>місце</a:t>
            </a:r>
            <a:r>
              <a:rPr lang="ru-RU" sz="3200" dirty="0"/>
              <a:t> Шамота Данило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6B4615-803F-4DA7-B998-8BEB0466C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375" y="1"/>
            <a:ext cx="4238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534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29000">
              <a:schemeClr val="tx1"/>
            </a:gs>
            <a:gs pos="67000">
              <a:srgbClr val="FF0000"/>
            </a:gs>
            <a:gs pos="87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544D1C-7F00-4C82-8B2A-D2B23578E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Участь в конкурсі </a:t>
            </a:r>
            <a:r>
              <a:rPr lang="de-DE" b="1" dirty="0">
                <a:solidFill>
                  <a:srgbClr val="FF0000"/>
                </a:solidFill>
              </a:rPr>
              <a:t>EUROPA – </a:t>
            </a:r>
            <a:r>
              <a:rPr lang="de-DE" b="1" dirty="0" err="1">
                <a:solidFill>
                  <a:srgbClr val="FF0000"/>
                </a:solidFill>
              </a:rPr>
              <a:t>WestOSTWärts</a:t>
            </a:r>
            <a:r>
              <a:rPr lang="de-DE" b="1" dirty="0">
                <a:solidFill>
                  <a:srgbClr val="FF0000"/>
                </a:solidFill>
              </a:rPr>
              <a:t>!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9C49280-AA73-48B2-8E02-113AE2014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25" y="1521151"/>
            <a:ext cx="9515226" cy="533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9104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29000">
              <a:schemeClr val="tx1"/>
            </a:gs>
            <a:gs pos="67000">
              <a:srgbClr val="FF0000"/>
            </a:gs>
            <a:gs pos="87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68866-D1DB-46CE-A1CC-4B925564C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Категорія «Захоплююче мистецтво»</a:t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de-DE" b="1" dirty="0">
                <a:solidFill>
                  <a:srgbClr val="FF0000"/>
                </a:solidFill>
              </a:rPr>
              <a:t>Faszination Kunst – Projekt 2.1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7144B48-EE4E-4D2D-A5D3-7EA61B077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635721"/>
            <a:ext cx="7350604" cy="522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26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40184A-BEEB-4162-AB64-60B64122B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456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C9004FD-0A7E-4E8A-A1FE-CAF34B09EE77}"/>
              </a:ext>
            </a:extLst>
          </p:cNvPr>
          <p:cNvSpPr txBox="1"/>
          <p:nvPr/>
        </p:nvSpPr>
        <p:spPr>
          <a:xfrm>
            <a:off x="6874565" y="30110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Робота </a:t>
            </a:r>
            <a:r>
              <a:rPr lang="ru-RU" sz="3200" dirty="0" err="1">
                <a:solidFill>
                  <a:srgbClr val="FF0000"/>
                </a:solidFill>
              </a:rPr>
              <a:t>Поддубної</a:t>
            </a:r>
            <a:r>
              <a:rPr lang="ru-RU" sz="3200" dirty="0">
                <a:solidFill>
                  <a:srgbClr val="FF0000"/>
                </a:solidFill>
              </a:rPr>
              <a:t> </a:t>
            </a:r>
            <a:r>
              <a:rPr lang="ru-RU" sz="3200" dirty="0" err="1">
                <a:solidFill>
                  <a:srgbClr val="FF0000"/>
                </a:solidFill>
              </a:rPr>
              <a:t>Софії</a:t>
            </a:r>
            <a:r>
              <a:rPr lang="ru-RU" sz="3200" dirty="0">
                <a:solidFill>
                  <a:srgbClr val="FF0000"/>
                </a:solidFill>
              </a:rPr>
              <a:t> 11 В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0F58ED-515F-443F-9BAF-9D9BAE88110A}"/>
              </a:ext>
            </a:extLst>
          </p:cNvPr>
          <p:cNvSpPr txBox="1"/>
          <p:nvPr/>
        </p:nvSpPr>
        <p:spPr>
          <a:xfrm>
            <a:off x="7038976" y="1186993"/>
            <a:ext cx="4733924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/>
              <a:t>«Лелека у польоті нагадує про мрію, прагнення побачити нові горизонти, дізнатися щось нове про інших і про себе. Конкурс “</a:t>
            </a:r>
            <a:r>
              <a:rPr lang="de-DE" sz="2400" dirty="0"/>
              <a:t>Begegnung mit Osteuropa” </a:t>
            </a:r>
            <a:r>
              <a:rPr lang="uk-UA" sz="2400" dirty="0"/>
              <a:t>якраз дає цю можливість — зустрітися з людьми з різних країн, обмінятися досвідом, доторкнутися до спільних цінностей. Мій логотип, на мою думку, візуально підкреслює цю ідею — рух у напрямку спільності, діалогу і творчості.»</a:t>
            </a:r>
          </a:p>
        </p:txBody>
      </p:sp>
    </p:spTree>
    <p:extLst>
      <p:ext uri="{BB962C8B-B14F-4D97-AF65-F5344CB8AC3E}">
        <p14:creationId xmlns:p14="http://schemas.microsoft.com/office/powerpoint/2010/main" val="1838997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F312B-091C-481B-A7B3-A2D258344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Участь в міських заходах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C68F88-32E8-4A08-8471-DD6B49B4508B}"/>
              </a:ext>
            </a:extLst>
          </p:cNvPr>
          <p:cNvSpPr txBox="1"/>
          <p:nvPr/>
        </p:nvSpPr>
        <p:spPr>
          <a:xfrm>
            <a:off x="274320" y="1473200"/>
            <a:ext cx="1152144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13.12. 2024 </a:t>
            </a:r>
            <a:r>
              <a:rPr lang="ru-RU" dirty="0"/>
              <a:t>року участь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журі</a:t>
            </a:r>
            <a:r>
              <a:rPr lang="ru-RU" dirty="0"/>
              <a:t> І </a:t>
            </a:r>
            <a:r>
              <a:rPr lang="ru-RU" dirty="0" err="1"/>
              <a:t>етапу</a:t>
            </a:r>
            <a:r>
              <a:rPr lang="ru-RU" dirty="0"/>
              <a:t> </a:t>
            </a:r>
            <a:r>
              <a:rPr lang="ru-RU" dirty="0" err="1"/>
              <a:t>Всеукраїнського</a:t>
            </a:r>
            <a:r>
              <a:rPr lang="ru-RU" dirty="0"/>
              <a:t> конкурсу –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науково</a:t>
            </a:r>
            <a:r>
              <a:rPr lang="ru-RU" dirty="0"/>
              <a:t> – </a:t>
            </a:r>
            <a:r>
              <a:rPr lang="ru-RU" dirty="0" err="1"/>
              <a:t>дослідницьких</a:t>
            </a:r>
            <a:r>
              <a:rPr lang="ru-RU" dirty="0"/>
              <a:t> </a:t>
            </a:r>
            <a:r>
              <a:rPr lang="ru-RU" dirty="0" err="1"/>
              <a:t>робітучнів</a:t>
            </a:r>
            <a:r>
              <a:rPr lang="ru-RU" dirty="0"/>
              <a:t> – </a:t>
            </a:r>
            <a:r>
              <a:rPr lang="ru-RU" dirty="0" err="1"/>
              <a:t>членів</a:t>
            </a:r>
            <a:r>
              <a:rPr lang="ru-RU" dirty="0"/>
              <a:t>   </a:t>
            </a:r>
            <a:r>
              <a:rPr lang="ru-RU" dirty="0" err="1"/>
              <a:t>Малої</a:t>
            </a:r>
            <a:r>
              <a:rPr lang="ru-RU" dirty="0"/>
              <a:t> </a:t>
            </a:r>
            <a:r>
              <a:rPr lang="ru-RU" dirty="0" err="1"/>
              <a:t>Академії</a:t>
            </a:r>
            <a:r>
              <a:rPr lang="ru-RU" dirty="0"/>
              <a:t> Наук 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4FE4E11-6835-4F01-A1F8-97841C3D2A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618" y="1808480"/>
            <a:ext cx="3157382" cy="503098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CF026C9-CA45-4EF3-B59E-7F835B4C7B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7738" y="2280811"/>
            <a:ext cx="4246880" cy="45461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9C0CE1E-D734-4093-8E8F-5552113BE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93352"/>
            <a:ext cx="5354320" cy="4546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198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FA0E1-97DD-41CC-8527-14333C07E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На </a:t>
            </a:r>
            <a:r>
              <a:rPr lang="uk-UA" b="1" dirty="0" err="1">
                <a:solidFill>
                  <a:srgbClr val="FF0000"/>
                </a:solidFill>
              </a:rPr>
              <a:t>уроках</a:t>
            </a:r>
            <a:r>
              <a:rPr lang="uk-UA" b="1" dirty="0">
                <a:solidFill>
                  <a:srgbClr val="FF0000"/>
                </a:solidFill>
              </a:rPr>
              <a:t> німецької мови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F4DEE0C-82AE-44B7-BB7D-3B8D35838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4" y="-29148"/>
            <a:ext cx="3092246" cy="186436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70E3612-C150-4D0F-B069-2C12831AFF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5521" y="-20918"/>
            <a:ext cx="2316480" cy="36484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95C18A-7A3B-4310-A75E-E8E95A31B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6427" y="1368929"/>
            <a:ext cx="2763521" cy="20595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654543-CEF5-427B-80A2-675E947A05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2246" y="1400952"/>
            <a:ext cx="4048607" cy="233792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04C4B0-D302-468B-AC40-721D64C16F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752" y="3429000"/>
            <a:ext cx="4431387" cy="33926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85F203-D7DD-467B-B378-147DE48BD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63" y="5075753"/>
            <a:ext cx="3148575" cy="178224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2210A9-0CF6-49DF-AA7F-C2548B3C7F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64" y="1802006"/>
            <a:ext cx="3104384" cy="193215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3704A46-2E0F-4483-971B-F14CE1627A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27027" y="3734161"/>
            <a:ext cx="3148575" cy="19321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3785FC3-7281-4DB8-9048-E7A8EECBA0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92245" y="3734161"/>
            <a:ext cx="4770067" cy="3123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5585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AAB1AA-5E2B-4899-8642-0BE2B9FC7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797090" cy="31496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5D5EEA8-6B0E-484D-9118-8E3E8D552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090" y="0"/>
            <a:ext cx="9394910" cy="46024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381253-4ACB-401B-A50A-ABC1B9A5B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5020" y="4602480"/>
            <a:ext cx="1917582" cy="22555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44F1E82-85D2-4BF2-9A55-C895862F47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149600"/>
            <a:ext cx="3056994" cy="37084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95D5A23-9F53-4AE8-9A37-D7F5B64BE2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6504" y="4602480"/>
            <a:ext cx="2055496" cy="22555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1FF1034-B975-45FF-89F5-3E778389C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2602" y="4602480"/>
            <a:ext cx="5223902" cy="225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14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3144">
              <a:schemeClr val="tx1"/>
            </a:gs>
            <a:gs pos="51000">
              <a:srgbClr val="FF0000"/>
            </a:gs>
            <a:gs pos="78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60A335-BC7C-4AA0-B461-328777009C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638640" cy="397256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A19653-E6DD-4643-87F4-6F1A6D04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640" y="2265202"/>
            <a:ext cx="6553360" cy="4592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872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1">
                <a:lumMod val="5000"/>
                <a:lumOff val="95000"/>
              </a:schemeClr>
            </a:gs>
            <a:gs pos="29000">
              <a:schemeClr val="tx1"/>
            </a:gs>
            <a:gs pos="67000">
              <a:srgbClr val="FF0000"/>
            </a:gs>
            <a:gs pos="87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CE2A83-01CE-4EFF-82AC-5939B82DA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49" y="365125"/>
            <a:ext cx="11591925" cy="1325563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Відкритий</a:t>
            </a:r>
            <a:r>
              <a:rPr lang="ru-RU" dirty="0">
                <a:solidFill>
                  <a:srgbClr val="FF0000"/>
                </a:solidFill>
              </a:rPr>
              <a:t> урок </a:t>
            </a:r>
            <a:r>
              <a:rPr lang="ru-RU" dirty="0" err="1">
                <a:solidFill>
                  <a:srgbClr val="FF0000"/>
                </a:solidFill>
              </a:rPr>
              <a:t>німецької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мови</a:t>
            </a:r>
            <a:r>
              <a:rPr lang="ru-RU" dirty="0">
                <a:solidFill>
                  <a:srgbClr val="FF0000"/>
                </a:solidFill>
              </a:rPr>
              <a:t> у 5 Г </a:t>
            </a:r>
            <a:r>
              <a:rPr lang="ru-RU" dirty="0" err="1">
                <a:solidFill>
                  <a:srgbClr val="FF0000"/>
                </a:solidFill>
              </a:rPr>
              <a:t>класі</a:t>
            </a:r>
            <a:r>
              <a:rPr lang="ru-RU" dirty="0">
                <a:solidFill>
                  <a:srgbClr val="FF0000"/>
                </a:solidFill>
              </a:rPr>
              <a:t> з теми «</a:t>
            </a:r>
            <a:r>
              <a:rPr lang="ru-RU" dirty="0" err="1">
                <a:solidFill>
                  <a:srgbClr val="FF0000"/>
                </a:solidFill>
              </a:rPr>
              <a:t>Класна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кімната</a:t>
            </a:r>
            <a:r>
              <a:rPr lang="ru-RU" dirty="0">
                <a:solidFill>
                  <a:srgbClr val="FF0000"/>
                </a:solidFill>
              </a:rPr>
              <a:t>. </a:t>
            </a:r>
            <a:r>
              <a:rPr lang="ru-RU" dirty="0" err="1">
                <a:solidFill>
                  <a:srgbClr val="FF0000"/>
                </a:solidFill>
              </a:rPr>
              <a:t>Кольори</a:t>
            </a:r>
            <a:r>
              <a:rPr lang="ru-RU" dirty="0">
                <a:solidFill>
                  <a:srgbClr val="FF0000"/>
                </a:solidFill>
              </a:rPr>
              <a:t>»</a:t>
            </a:r>
            <a:endParaRPr lang="uk-UA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8900D2-F44E-48AC-9C04-48969D543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168" y="1561387"/>
            <a:ext cx="6571664" cy="52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845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5AAE41-F3EB-48E9-9AEA-783A138A1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080" y="365125"/>
            <a:ext cx="11490960" cy="1325563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Зустрічі</a:t>
            </a:r>
            <a:r>
              <a:rPr lang="ru-RU" b="1" dirty="0">
                <a:solidFill>
                  <a:srgbClr val="FF0000"/>
                </a:solidFill>
              </a:rPr>
              <a:t> з гостями з </a:t>
            </a:r>
            <a:r>
              <a:rPr lang="ru-RU" b="1" dirty="0" err="1">
                <a:solidFill>
                  <a:srgbClr val="FF0000"/>
                </a:solidFill>
              </a:rPr>
              <a:t>міста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Єна</a:t>
            </a:r>
            <a:r>
              <a:rPr lang="ru-RU" b="1" dirty="0">
                <a:solidFill>
                  <a:srgbClr val="FF0000"/>
                </a:solidFill>
              </a:rPr>
              <a:t> (</a:t>
            </a:r>
            <a:r>
              <a:rPr lang="ru-RU" b="1" dirty="0" err="1">
                <a:solidFill>
                  <a:srgbClr val="FF0000"/>
                </a:solidFill>
              </a:rPr>
              <a:t>жовтень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квітень</a:t>
            </a:r>
            <a:r>
              <a:rPr lang="ru-RU" b="1" dirty="0">
                <a:solidFill>
                  <a:srgbClr val="FF0000"/>
                </a:solidFill>
              </a:rPr>
              <a:t>)</a:t>
            </a:r>
            <a:endParaRPr lang="uk-UA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AB74FC-8F10-4D5F-9D3A-5A5D3C2E30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313552"/>
            <a:ext cx="5212080" cy="31336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03F5E5-D67F-4CB6-B7D5-7B474BAC4E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80" y="3880586"/>
            <a:ext cx="5338050" cy="29774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1712F1-B5A0-4605-B7FA-AA5E9F2A6B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5020" y="1313552"/>
            <a:ext cx="5066980" cy="31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58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A658C-D0BA-4046-ADC8-3BA8F38BF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243205"/>
            <a:ext cx="10515600" cy="1325563"/>
          </a:xfrm>
          <a:noFill/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Дякую за увагу!</a:t>
            </a:r>
          </a:p>
        </p:txBody>
      </p:sp>
      <p:pic>
        <p:nvPicPr>
          <p:cNvPr id="3" name="0-04-05-1493c38361e146a69e49c8b4c59932f7c488e9e7faf7af3a35ae4eafb2dcc0d4_e81fbf975a7a43e9">
            <a:hlinkClick r:id="" action="ppaction://media"/>
            <a:extLst>
              <a:ext uri="{FF2B5EF4-FFF2-40B4-BE49-F238E27FC236}">
                <a16:creationId xmlns:a16="http://schemas.microsoft.com/office/drawing/2014/main" id="{89B8CA10-997D-492D-9A4E-375F47E1D9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08480" y="1225438"/>
            <a:ext cx="9044967" cy="5088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78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F21A98-1CE1-4150-A26A-B283481F27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457200"/>
            <a:ext cx="10241280" cy="660400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                          </a:t>
            </a:r>
            <a:r>
              <a:rPr lang="uk-UA" sz="4900" b="1" dirty="0">
                <a:solidFill>
                  <a:srgbClr val="FF0000"/>
                </a:solidFill>
              </a:rPr>
              <a:t>Результати попередньої атестації: 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3AB3685-36F4-4573-B1A6-90515BC78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1920" y="1371600"/>
            <a:ext cx="11877040" cy="731520"/>
          </a:xfrm>
        </p:spPr>
        <p:txBody>
          <a:bodyPr>
            <a:normAutofit/>
          </a:bodyPr>
          <a:lstStyle/>
          <a:p>
            <a:r>
              <a:rPr lang="ru-RU" sz="2400" dirty="0"/>
              <a:t>21 </a:t>
            </a:r>
            <a:r>
              <a:rPr lang="ru-RU" sz="2400" dirty="0" err="1"/>
              <a:t>березня</a:t>
            </a:r>
            <a:r>
              <a:rPr lang="ru-RU" sz="2400" dirty="0"/>
              <a:t> 2016 року </a:t>
            </a:r>
            <a:r>
              <a:rPr lang="ru-RU" sz="2400" dirty="0" err="1"/>
              <a:t>присвоєно</a:t>
            </a:r>
            <a:r>
              <a:rPr lang="ru-RU" sz="2400" dirty="0"/>
              <a:t> </a:t>
            </a:r>
            <a:r>
              <a:rPr lang="ru-RU" sz="2400" dirty="0" err="1"/>
              <a:t>кваліфікаційну</a:t>
            </a:r>
            <a:r>
              <a:rPr lang="ru-RU" sz="2400" dirty="0"/>
              <a:t> </a:t>
            </a:r>
            <a:r>
              <a:rPr lang="ru-RU" sz="2400" dirty="0" err="1"/>
              <a:t>категорію</a:t>
            </a:r>
            <a:r>
              <a:rPr lang="ru-RU" sz="2400" dirty="0"/>
              <a:t> «</a:t>
            </a:r>
            <a:r>
              <a:rPr lang="ru-RU" sz="2400" dirty="0" err="1"/>
              <a:t>спеціаліст</a:t>
            </a:r>
            <a:r>
              <a:rPr lang="ru-RU" sz="2400" dirty="0"/>
              <a:t> </a:t>
            </a:r>
            <a:r>
              <a:rPr lang="ru-RU" sz="2400" dirty="0" err="1"/>
              <a:t>другої</a:t>
            </a:r>
            <a:r>
              <a:rPr lang="ru-RU" sz="2400" dirty="0"/>
              <a:t> </a:t>
            </a:r>
            <a:r>
              <a:rPr lang="ru-RU" sz="2400" dirty="0" err="1"/>
              <a:t>категорії</a:t>
            </a:r>
            <a:r>
              <a:rPr lang="ru-RU" sz="2400" dirty="0"/>
              <a:t>»</a:t>
            </a:r>
            <a:endParaRPr lang="de-DE" sz="2400" dirty="0"/>
          </a:p>
          <a:p>
            <a:endParaRPr lang="uk-UA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8F9E34C-2D09-46FB-9363-ACD1DBF71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8843" y="2403164"/>
            <a:ext cx="6243158" cy="44446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AF8BE0-0836-4378-B59E-812EE4DE3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8" y="2357120"/>
            <a:ext cx="5801172" cy="444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464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C5AF6-116F-45C8-A56E-99D24BCAE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6710666" cy="894080"/>
          </a:xfrm>
        </p:spPr>
        <p:txBody>
          <a:bodyPr>
            <a:normAutofit fontScale="90000"/>
          </a:bodyPr>
          <a:lstStyle/>
          <a:p>
            <a:r>
              <a:rPr lang="de-DE" b="1" dirty="0">
                <a:solidFill>
                  <a:srgbClr val="FF0000"/>
                </a:solidFill>
              </a:rPr>
              <a:t>  </a:t>
            </a:r>
            <a:r>
              <a:rPr lang="uk-UA" sz="4900" b="1" dirty="0">
                <a:solidFill>
                  <a:srgbClr val="FF0000"/>
                </a:solidFill>
              </a:rPr>
              <a:t>Мої педагогічні принципи: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068209C-BB5F-4A5A-B825-2FE93E6CCD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3680" y="1483360"/>
            <a:ext cx="7447280" cy="1107440"/>
          </a:xfrm>
        </p:spPr>
        <p:txBody>
          <a:bodyPr>
            <a:normAutofit/>
          </a:bodyPr>
          <a:lstStyle/>
          <a:p>
            <a:r>
              <a:rPr lang="de-DE" sz="2400" dirty="0"/>
              <a:t>1. </a:t>
            </a:r>
            <a:r>
              <a:rPr lang="ru-RU" sz="2400" dirty="0" err="1"/>
              <a:t>Щоб</a:t>
            </a:r>
            <a:r>
              <a:rPr lang="ru-RU" sz="2400" dirty="0"/>
              <a:t> </a:t>
            </a:r>
            <a:r>
              <a:rPr lang="ru-RU" sz="2400" dirty="0" err="1"/>
              <a:t>вчити</a:t>
            </a:r>
            <a:r>
              <a:rPr lang="ru-RU" sz="2400" dirty="0"/>
              <a:t> </a:t>
            </a:r>
            <a:r>
              <a:rPr lang="ru-RU" sz="2400" dirty="0" err="1"/>
              <a:t>дітей</a:t>
            </a:r>
            <a:r>
              <a:rPr lang="ru-RU" sz="2400" dirty="0"/>
              <a:t> – </a:t>
            </a:r>
            <a:r>
              <a:rPr lang="ru-RU" sz="2400" dirty="0" err="1"/>
              <a:t>постійно</a:t>
            </a:r>
            <a:r>
              <a:rPr lang="ru-RU" sz="2400" dirty="0"/>
              <a:t> </a:t>
            </a:r>
            <a:r>
              <a:rPr lang="ru-RU" sz="2400" dirty="0" err="1"/>
              <a:t>вчися</a:t>
            </a:r>
            <a:r>
              <a:rPr lang="ru-RU" sz="2400" dirty="0"/>
              <a:t> сам. </a:t>
            </a:r>
          </a:p>
          <a:p>
            <a:r>
              <a:rPr lang="ru-RU" sz="2400" dirty="0"/>
              <a:t>2.</a:t>
            </a:r>
            <a:r>
              <a:rPr lang="de-DE" sz="2400" dirty="0"/>
              <a:t> </a:t>
            </a:r>
            <a:r>
              <a:rPr lang="ru-RU" sz="2400" dirty="0" err="1"/>
              <a:t>Цінність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в </a:t>
            </a:r>
            <a:r>
              <a:rPr lang="ru-RU" sz="2400" dirty="0" err="1"/>
              <a:t>їхньому</a:t>
            </a:r>
            <a:r>
              <a:rPr lang="ru-RU" sz="2400" dirty="0"/>
              <a:t> практичному </a:t>
            </a:r>
            <a:r>
              <a:rPr lang="ru-RU" sz="2400" dirty="0" err="1"/>
              <a:t>застосуванні</a:t>
            </a:r>
            <a:r>
              <a:rPr lang="ru-RU" sz="2400" dirty="0"/>
              <a:t>. </a:t>
            </a: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CF7836-FE0E-4EAB-840E-6FA913B7F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5050"/>
            <a:ext cx="3815098" cy="45529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D06AF3-A591-4B57-BE52-BCA5CBE9D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454" y="-45402"/>
            <a:ext cx="4641546" cy="30575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84B70E-3D3C-496E-B132-640EA0FE39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0454" y="3582908"/>
            <a:ext cx="4641545" cy="32750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7251BFE-BB55-4D03-9D5F-696D814B2D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098" y="2295842"/>
            <a:ext cx="3735357" cy="457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48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035BBF-622A-4707-A1CD-AADCC7968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5970215" cy="40706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ED831C-86B2-47BF-A943-5FF60CEDA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960" y="2676525"/>
            <a:ext cx="6262040" cy="418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77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D4EA65-4097-4252-95B4-CFF5D4375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20362" cy="4500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E5EF2D-CE2F-4E05-BB6A-127474785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382" y="2357951"/>
            <a:ext cx="6339618" cy="45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1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5CD0B1-C02A-428F-A23B-FD7F105F8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47040"/>
            <a:ext cx="11755120" cy="147320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uk-UA" sz="6000" dirty="0"/>
              <a:t>                               </a:t>
            </a:r>
            <a:r>
              <a:rPr lang="uk-UA" sz="4900" b="1" dirty="0">
                <a:solidFill>
                  <a:srgbClr val="FF0000"/>
                </a:solidFill>
              </a:rPr>
              <a:t>Моє кредо: </a:t>
            </a:r>
            <a:br>
              <a:rPr lang="uk-UA" dirty="0"/>
            </a:br>
            <a:r>
              <a:rPr lang="uk-UA" sz="3600" dirty="0"/>
              <a:t>«Потрібно навчати всіх учнів, але спочатку навчати тих учнів, які люблять навчання і вчать, але вчити їх так, щоб і інші хотіли вчитися»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5788C3-A7C7-4023-8162-067062EB7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63356"/>
            <a:ext cx="3728720" cy="27038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03B9C8C-BB07-4AE3-AF99-A8CCF2BC57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4800" y="2062480"/>
            <a:ext cx="4267200" cy="28448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45700C-6F5F-4703-8462-246585E95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720" y="2240723"/>
            <a:ext cx="4196080" cy="266655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5A4064-D371-4C82-9AB4-8E61C15596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9778" y="4907280"/>
            <a:ext cx="3701149" cy="19507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E4FD740-2259-4D26-95A6-B747C50FA0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4362" y="4513794"/>
            <a:ext cx="3275416" cy="23442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A7D6FE4-4B6E-4E20-8747-186F88ED9D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056910"/>
            <a:ext cx="3394362" cy="180109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B3A6595-C6DB-4014-BFDA-F6967DF64E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0927" y="4240434"/>
            <a:ext cx="1821073" cy="261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43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4000">
              <a:schemeClr val="tx1"/>
            </a:gs>
            <a:gs pos="60000">
              <a:srgbClr val="FF0000"/>
            </a:gs>
            <a:gs pos="86000">
              <a:srgbClr val="FFFF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9F0CD9-5BB7-4D76-8308-DB7B88F20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b="1" dirty="0">
                <a:solidFill>
                  <a:srgbClr val="FF0000"/>
                </a:solidFill>
              </a:rPr>
              <a:t>Подяки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C47D37-DA00-45D9-92BB-FD7DF7544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2110"/>
            <a:ext cx="4246879" cy="59458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985D0E-CA54-4031-ACFE-48BCB6E0B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6399" y="950833"/>
            <a:ext cx="4150361" cy="590716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F33D09E-D8F1-4EBD-9AE9-FBA13B97F2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6879" y="1489322"/>
            <a:ext cx="3779520" cy="536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75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530</TotalTime>
  <Words>763</Words>
  <Application>Microsoft Office PowerPoint</Application>
  <PresentationFormat>Широкий екран</PresentationFormat>
  <Paragraphs>67</Paragraphs>
  <Slides>32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Wingdings</vt:lpstr>
      <vt:lpstr>Office Theme</vt:lpstr>
      <vt:lpstr>           Портфоліо вчителя  німецької мови  Мінченко Марини Віталіївни </vt:lpstr>
      <vt:lpstr>Презентація PowerPoint</vt:lpstr>
      <vt:lpstr>Презентація PowerPoint</vt:lpstr>
      <vt:lpstr>                           Результати попередньої атестації: </vt:lpstr>
      <vt:lpstr>  Мої педагогічні принципи:</vt:lpstr>
      <vt:lpstr>Презентація PowerPoint</vt:lpstr>
      <vt:lpstr>Презентація PowerPoint</vt:lpstr>
      <vt:lpstr>                                Моє кредо:  «Потрібно навчати всіх учнів, але спочатку навчати тих учнів, які люблять навчання і вчать, але вчити їх так, щоб і інші хотіли вчитися»</vt:lpstr>
      <vt:lpstr>Подяки</vt:lpstr>
      <vt:lpstr>Методична проблема</vt:lpstr>
      <vt:lpstr>Презентація PowerPoint</vt:lpstr>
      <vt:lpstr>Перша проєктна робота наймолодших учнів з англійської мови «Моя сім’я»  2 А клас </vt:lpstr>
      <vt:lpstr>Проєктні роботи з теми  «Навколишнє середовище»</vt:lpstr>
      <vt:lpstr>Проєктна робота учнів 10 В (2024 рік) до Фестивалю Європейських мов</vt:lpstr>
      <vt:lpstr>Проєктні роботи учнів 6 Г класу з теми «Великдень»</vt:lpstr>
      <vt:lpstr>Проектні роботи учнів 5 З та 5 В класів з теми  «Різдво. Вітальна листівка для мами»</vt:lpstr>
      <vt:lpstr>Презентація PowerPoint</vt:lpstr>
      <vt:lpstr>Ігрові технології  навчання</vt:lpstr>
      <vt:lpstr> Комунікативна гра з теми «Знайомство»  учні 5 З класу  </vt:lpstr>
      <vt:lpstr>Позакласна діяльність з німецької мови</vt:lpstr>
      <vt:lpstr>Презентація PowerPoint</vt:lpstr>
      <vt:lpstr>Виступ учнів 10 в класу до дня закоханих Valentistagssymbole</vt:lpstr>
      <vt:lpstr>Обдаровані діти</vt:lpstr>
      <vt:lpstr>Участь в конкурсі EUROPA – WestOSTWärts!</vt:lpstr>
      <vt:lpstr>Категорія «Захоплююче мистецтво» Faszination Kunst – Projekt 2.1</vt:lpstr>
      <vt:lpstr>Презентація PowerPoint</vt:lpstr>
      <vt:lpstr>Участь в міських заходах</vt:lpstr>
      <vt:lpstr>На уроках німецької мови</vt:lpstr>
      <vt:lpstr>Презентація PowerPoint</vt:lpstr>
      <vt:lpstr>Відкритий урок німецької мови у 5 Г класі з теми «Класна кімната. Кольори»</vt:lpstr>
      <vt:lpstr>Зустрічі з гостями з міста Єна (жовтень, квітень)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Броварський ліцей №5 імені Василя Стуса Броварської міської ради Броварського району Київської області</dc:title>
  <dc:creator>Maryna</dc:creator>
  <cp:lastModifiedBy>User</cp:lastModifiedBy>
  <cp:revision>35</cp:revision>
  <dcterms:created xsi:type="dcterms:W3CDTF">2026-01-11T13:03:32Z</dcterms:created>
  <dcterms:modified xsi:type="dcterms:W3CDTF">2026-01-27T07:57:57Z</dcterms:modified>
</cp:coreProperties>
</file>