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1" r:id="rId16"/>
    <p:sldId id="272" r:id="rId17"/>
    <p:sldId id="276" r:id="rId18"/>
    <p:sldId id="270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400" autoAdjust="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B1B4F-C94A-4824-A52B-1AD209058898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8B0BB-BEB1-4BBC-B6B7-B462526AF6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661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8B0BB-BEB1-4BBC-B6B7-B462526AF6A8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486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8B0BB-BEB1-4BBC-B6B7-B462526AF6A8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672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8B0BB-BEB1-4BBC-B6B7-B462526AF6A8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53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4141" y="1285336"/>
            <a:ext cx="4873927" cy="2765497"/>
          </a:xfrm>
        </p:spPr>
        <p:txBody>
          <a:bodyPr/>
          <a:lstStyle/>
          <a:p>
            <a:r>
              <a:rPr lang="uk-UA" b="1" dirty="0">
                <a:latin typeface="Bookman Old Style" panose="02050604050505020204" pitchFamily="18" charset="0"/>
              </a:rPr>
              <a:t>Погрібна</a:t>
            </a:r>
            <a:br>
              <a:rPr lang="uk-UA" b="1" dirty="0">
                <a:latin typeface="Bookman Old Style" panose="02050604050505020204" pitchFamily="18" charset="0"/>
              </a:rPr>
            </a:br>
            <a:r>
              <a:rPr lang="uk-UA" b="1" dirty="0">
                <a:latin typeface="Bookman Old Style" panose="02050604050505020204" pitchFamily="18" charset="0"/>
              </a:rPr>
              <a:t>Тетяна Григорівна 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41" y="453618"/>
            <a:ext cx="3902330" cy="511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2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Принципи педагогічної майстерності: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Ніколи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не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зупиняйся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на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досягнутому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Займатися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самоосвітою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Ділитись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з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дітьми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своїм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досвідом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знаннями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Намагатися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бути прикладом для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дітей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95046">
            <a:off x="7439578" y="658391"/>
            <a:ext cx="1772369" cy="23631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6" y="3741353"/>
            <a:ext cx="2806460" cy="21048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28" y="609600"/>
            <a:ext cx="1746490" cy="23286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419" y="4413430"/>
            <a:ext cx="2366513" cy="17748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1481" y="5046333"/>
            <a:ext cx="2418746" cy="18140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54403">
            <a:off x="9315902" y="665777"/>
            <a:ext cx="1818260" cy="24243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350110">
            <a:off x="7191316" y="2948151"/>
            <a:ext cx="1729237" cy="23056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072627">
            <a:off x="8437310" y="2620813"/>
            <a:ext cx="1772369" cy="23631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3081" y="2618727"/>
            <a:ext cx="1683940" cy="22452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130073">
            <a:off x="7071334" y="4332821"/>
            <a:ext cx="1700041" cy="22667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8403" y="4082376"/>
            <a:ext cx="1723254" cy="229767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736688">
            <a:off x="9858042" y="4317186"/>
            <a:ext cx="1690515" cy="22540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7994" y="4004681"/>
            <a:ext cx="2291464" cy="171859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3884" y="4774366"/>
            <a:ext cx="2703657" cy="202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6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B8E4C-71D0-F195-3B32-352908C4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Зірка: 7-кутна 4">
            <a:extLst>
              <a:ext uri="{FF2B5EF4-FFF2-40B4-BE49-F238E27FC236}">
                <a16:creationId xmlns:a16="http://schemas.microsoft.com/office/drawing/2014/main" id="{3F20CBDB-2AB8-FD27-05D9-2A13831228D6}"/>
              </a:ext>
            </a:extLst>
          </p:cNvPr>
          <p:cNvSpPr/>
          <p:nvPr/>
        </p:nvSpPr>
        <p:spPr>
          <a:xfrm>
            <a:off x="3165987" y="1854088"/>
            <a:ext cx="4611329" cy="4187276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Завдання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які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допомогають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формувати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пізнавальну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мотивацію</a:t>
            </a:r>
            <a:endParaRPr lang="ru-RU" sz="24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Зірка: 7-кутна 5">
            <a:extLst>
              <a:ext uri="{FF2B5EF4-FFF2-40B4-BE49-F238E27FC236}">
                <a16:creationId xmlns:a16="http://schemas.microsoft.com/office/drawing/2014/main" id="{E293889F-AAF4-AD20-A421-A64627FA9175}"/>
              </a:ext>
            </a:extLst>
          </p:cNvPr>
          <p:cNvSpPr/>
          <p:nvPr/>
        </p:nvSpPr>
        <p:spPr>
          <a:xfrm>
            <a:off x="1130711" y="200482"/>
            <a:ext cx="2899970" cy="1859376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Досліди</a:t>
            </a:r>
          </a:p>
        </p:txBody>
      </p:sp>
      <p:sp>
        <p:nvSpPr>
          <p:cNvPr id="7" name="Зірка: 7-кутна 6">
            <a:extLst>
              <a:ext uri="{FF2B5EF4-FFF2-40B4-BE49-F238E27FC236}">
                <a16:creationId xmlns:a16="http://schemas.microsoft.com/office/drawing/2014/main" id="{18FD911D-5779-AFFE-084A-161ED80E7065}"/>
              </a:ext>
            </a:extLst>
          </p:cNvPr>
          <p:cNvSpPr/>
          <p:nvPr/>
        </p:nvSpPr>
        <p:spPr>
          <a:xfrm>
            <a:off x="328836" y="2426929"/>
            <a:ext cx="3116825" cy="1858297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Спостереження</a:t>
            </a:r>
          </a:p>
        </p:txBody>
      </p:sp>
      <p:sp>
        <p:nvSpPr>
          <p:cNvPr id="8" name="Зірка: 7-кутна 7">
            <a:extLst>
              <a:ext uri="{FF2B5EF4-FFF2-40B4-BE49-F238E27FC236}">
                <a16:creationId xmlns:a16="http://schemas.microsoft.com/office/drawing/2014/main" id="{3B6FD6B1-1781-0256-159C-9B70E6D6C6CE}"/>
              </a:ext>
            </a:extLst>
          </p:cNvPr>
          <p:cNvSpPr/>
          <p:nvPr/>
        </p:nvSpPr>
        <p:spPr>
          <a:xfrm>
            <a:off x="5368413" y="206477"/>
            <a:ext cx="3008671" cy="1853381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Кросворди</a:t>
            </a:r>
          </a:p>
        </p:txBody>
      </p:sp>
      <p:sp>
        <p:nvSpPr>
          <p:cNvPr id="9" name="Зірка: 7-кутна 8">
            <a:extLst>
              <a:ext uri="{FF2B5EF4-FFF2-40B4-BE49-F238E27FC236}">
                <a16:creationId xmlns:a16="http://schemas.microsoft.com/office/drawing/2014/main" id="{CC25F947-0270-47ED-D045-4873E9B540C0}"/>
              </a:ext>
            </a:extLst>
          </p:cNvPr>
          <p:cNvSpPr/>
          <p:nvPr/>
        </p:nvSpPr>
        <p:spPr>
          <a:xfrm>
            <a:off x="1002890" y="4601498"/>
            <a:ext cx="2694039" cy="2056020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Практичні роботи</a:t>
            </a:r>
          </a:p>
        </p:txBody>
      </p:sp>
      <p:sp>
        <p:nvSpPr>
          <p:cNvPr id="10" name="Зірка: 7-кутна 9">
            <a:extLst>
              <a:ext uri="{FF2B5EF4-FFF2-40B4-BE49-F238E27FC236}">
                <a16:creationId xmlns:a16="http://schemas.microsoft.com/office/drawing/2014/main" id="{0A5AD101-B1C4-A6A6-8055-D1EB4EA76582}"/>
              </a:ext>
            </a:extLst>
          </p:cNvPr>
          <p:cNvSpPr/>
          <p:nvPr/>
        </p:nvSpPr>
        <p:spPr>
          <a:xfrm>
            <a:off x="7452851" y="2261420"/>
            <a:ext cx="3116825" cy="2075685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Творчі роботи</a:t>
            </a:r>
          </a:p>
        </p:txBody>
      </p:sp>
      <p:sp>
        <p:nvSpPr>
          <p:cNvPr id="11" name="Зірка: 7-кутна 10">
            <a:extLst>
              <a:ext uri="{FF2B5EF4-FFF2-40B4-BE49-F238E27FC236}">
                <a16:creationId xmlns:a16="http://schemas.microsoft.com/office/drawing/2014/main" id="{92B6443A-FF5E-156A-95C1-33FF3FF91DF2}"/>
              </a:ext>
            </a:extLst>
          </p:cNvPr>
          <p:cNvSpPr/>
          <p:nvPr/>
        </p:nvSpPr>
        <p:spPr>
          <a:xfrm>
            <a:off x="7090423" y="4601498"/>
            <a:ext cx="2616472" cy="2134679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Бліц-турніри</a:t>
            </a:r>
          </a:p>
        </p:txBody>
      </p:sp>
      <p:pic>
        <p:nvPicPr>
          <p:cNvPr id="17" name="Рисунок 16" descr="Зображення, що містить особа, Обличчя людини, одежа, малю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399BFAE-9C80-C2AB-5F82-BE56D3E15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896" y="563195"/>
            <a:ext cx="1799303" cy="1349477"/>
          </a:xfrm>
          <a:prstGeom prst="rect">
            <a:avLst/>
          </a:prstGeom>
        </p:spPr>
      </p:pic>
      <p:pic>
        <p:nvPicPr>
          <p:cNvPr id="19" name="Рисунок 18" descr="Зображення, що містить одежа, особа, дівчинка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19534F86-2F2E-6644-A70C-FABAF06DB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385" y="536788"/>
            <a:ext cx="2030760" cy="1523070"/>
          </a:xfrm>
          <a:prstGeom prst="rect">
            <a:avLst/>
          </a:prstGeom>
        </p:spPr>
      </p:pic>
      <p:pic>
        <p:nvPicPr>
          <p:cNvPr id="25" name="Місце для вмісту 24" descr="Зображення, що містить особа, одежа, у приміщенні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2F14320-A25D-56C3-7EB6-C0C3D9D70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69391" y="5456903"/>
            <a:ext cx="2219393" cy="1664545"/>
          </a:xfrm>
          <a:prstGeom prst="rect">
            <a:avLst/>
          </a:prstGeom>
        </p:spPr>
      </p:pic>
      <p:pic>
        <p:nvPicPr>
          <p:cNvPr id="27" name="Рисунок 26" descr="Зображення, що містить особа, одежа, Обличчя людини, у приміщенні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9F855130-9311-8C64-5354-53435B893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9303" y="3857989"/>
            <a:ext cx="1982689" cy="1487017"/>
          </a:xfrm>
          <a:prstGeom prst="rect">
            <a:avLst/>
          </a:prstGeom>
        </p:spPr>
      </p:pic>
      <p:pic>
        <p:nvPicPr>
          <p:cNvPr id="29" name="Рисунок 28" descr="Зображення, що містить одежа, особа, у приміщенні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6813E668-27CC-3298-DE5D-3C580D365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250" y="1393457"/>
            <a:ext cx="2050421" cy="153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8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B4126-D563-FFE7-704A-AE6CFF0E2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4" y="609600"/>
            <a:ext cx="11851476" cy="1759974"/>
          </a:xfrm>
        </p:spPr>
        <p:txBody>
          <a:bodyPr>
            <a:normAutofit fontScale="90000"/>
          </a:bodyPr>
          <a:lstStyle/>
          <a:p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Мріяли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навчатися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мирним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небом.</a:t>
            </a:r>
            <a:b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Але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війна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...</a:t>
            </a:r>
            <a:b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Ось так в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укритті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навчалися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в 1му </a:t>
            </a:r>
            <a:r>
              <a:rPr lang="ru-RU" sz="4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класі</a:t>
            </a:r>
            <a:r>
              <a:rPr lang="ru-RU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...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AE0DBC-8101-A18B-F902-993B9F499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497394"/>
            <a:ext cx="8596668" cy="35439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uk-UA" dirty="0"/>
          </a:p>
        </p:txBody>
      </p:sp>
      <p:pic>
        <p:nvPicPr>
          <p:cNvPr id="5" name="Рисунок 4" descr="Зображення, що містить одежа, Обличчя людини, особа, у приміщенні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B53DB45D-052B-B948-E4F0-065F71C0E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2672081"/>
            <a:ext cx="2641600" cy="1981200"/>
          </a:xfrm>
          <a:prstGeom prst="rect">
            <a:avLst/>
          </a:prstGeom>
        </p:spPr>
      </p:pic>
      <p:pic>
        <p:nvPicPr>
          <p:cNvPr id="7" name="Рисунок 6" descr="Зображення, що містить одежа, особа, Навчання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1F034635-7F14-5CEA-9DB9-14BD852BB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3065" y="2580640"/>
            <a:ext cx="2641600" cy="1981200"/>
          </a:xfrm>
          <a:prstGeom prst="rect">
            <a:avLst/>
          </a:prstGeom>
        </p:spPr>
      </p:pic>
      <p:pic>
        <p:nvPicPr>
          <p:cNvPr id="9" name="Рисунок 8" descr="Зображення, що містить одежа, малюк, особа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2B6E2F9-069A-403F-3153-F80CB7706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2488" y="2937733"/>
            <a:ext cx="5227023" cy="39202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3" y="4698173"/>
            <a:ext cx="2641601" cy="20372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3064" y="4645086"/>
            <a:ext cx="2641601" cy="209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9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0F08B-27D2-A7A7-A76B-34CAE50A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 descr="Зображення, що містить у приміщенні, одежа, підлога, взутт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66F29C73-F450-DB68-67AA-C94F076B6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435" y="609600"/>
            <a:ext cx="2781722" cy="2086292"/>
          </a:xfrm>
          <a:prstGeom prst="rect">
            <a:avLst/>
          </a:prstGeom>
        </p:spPr>
      </p:pic>
      <p:pic>
        <p:nvPicPr>
          <p:cNvPr id="7" name="Рисунок 6" descr="Зображення, що містить одежа, особа, Обличчя людини, хлопчи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BF1BEE7-2700-7F9A-4D22-0A148BFCA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270000"/>
            <a:ext cx="2926080" cy="2194560"/>
          </a:xfrm>
          <a:prstGeom prst="rect">
            <a:avLst/>
          </a:prstGeom>
        </p:spPr>
      </p:pic>
      <p:pic>
        <p:nvPicPr>
          <p:cNvPr id="9" name="Рисунок 8" descr="Зображення, що містить одежа, особа, у приміщенні, взутт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820A3BE0-14FB-AD8D-0988-E49BB6ADE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794986"/>
            <a:ext cx="2926080" cy="2194560"/>
          </a:xfrm>
          <a:prstGeom prst="rect">
            <a:avLst/>
          </a:prstGeom>
        </p:spPr>
      </p:pic>
      <p:pic>
        <p:nvPicPr>
          <p:cNvPr id="11" name="Рисунок 10" descr="Зображення, що містить одежа, особа, взуття, у приміщенні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69007BE-C270-9798-736D-EA6D90D076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9257" y="4001373"/>
            <a:ext cx="3129489" cy="23471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F81494-F478-AE7A-796C-802CA070EE43}"/>
              </a:ext>
            </a:extLst>
          </p:cNvPr>
          <p:cNvSpPr txBox="1"/>
          <p:nvPr/>
        </p:nvSpPr>
        <p:spPr>
          <a:xfrm>
            <a:off x="1005840" y="4114800"/>
            <a:ext cx="5699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Bookman Old Style" panose="02050604050505020204" pitchFamily="18" charset="0"/>
              </a:rPr>
              <a:t>Навчаємось правил безпеки</a:t>
            </a:r>
          </a:p>
        </p:txBody>
      </p:sp>
    </p:spTree>
    <p:extLst>
      <p:ext uri="{BB962C8B-B14F-4D97-AF65-F5344CB8AC3E}">
        <p14:creationId xmlns:p14="http://schemas.microsoft.com/office/powerpoint/2010/main" val="345725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0425A-E098-B815-2620-D17CB7944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1821"/>
            <a:ext cx="8596668" cy="1758579"/>
          </a:xfrm>
        </p:spPr>
        <p:txBody>
          <a:bodyPr>
            <a:noAutofit/>
          </a:bodyPr>
          <a:lstStyle/>
          <a:p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Виховна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робота </a:t>
            </a:r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має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не </a:t>
            </a:r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менше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значення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ніж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навчальна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діяльність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  <a:b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endParaRPr lang="uk-UA" sz="28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Місце для вмісту 4" descr="Зображення, що містить десерт, випікання, Харчові барвники, ї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C443E91-7A6A-3D15-8DCA-1B4E8A834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730" y="1127602"/>
            <a:ext cx="2401146" cy="3201529"/>
          </a:xfrm>
          <a:prstGeom prst="rect">
            <a:avLst/>
          </a:prstGeom>
        </p:spPr>
      </p:pic>
      <p:pic>
        <p:nvPicPr>
          <p:cNvPr id="9" name="Рисунок 8" descr="Зображення, що містить одежа, особа, взуття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16D022DC-6E46-FD8E-D121-6507F8745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73" y="1127602"/>
            <a:ext cx="3237653" cy="2428240"/>
          </a:xfrm>
          <a:prstGeom prst="rect">
            <a:avLst/>
          </a:prstGeom>
        </p:spPr>
      </p:pic>
      <p:pic>
        <p:nvPicPr>
          <p:cNvPr id="11" name="Рисунок 10" descr="Зображення, що містить Обличчя людини, одежа, особа, усміш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CE8A805-8C3D-8A86-E3E6-4C485BC64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5626" y="1142357"/>
            <a:ext cx="2317750" cy="3201529"/>
          </a:xfrm>
          <a:prstGeom prst="rect">
            <a:avLst/>
          </a:prstGeom>
        </p:spPr>
      </p:pic>
      <p:pic>
        <p:nvPicPr>
          <p:cNvPr id="13" name="Рисунок 12" descr="Зображення, що містить у приміщенні, одежа, особа, меблі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917C3830-8B75-C605-E673-595EA3CE5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5288" y="3116178"/>
            <a:ext cx="3237653" cy="26819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D02754-D965-7CBC-31CE-78C3B8DC63D6}"/>
              </a:ext>
            </a:extLst>
          </p:cNvPr>
          <p:cNvSpPr txBox="1"/>
          <p:nvPr/>
        </p:nvSpPr>
        <p:spPr>
          <a:xfrm>
            <a:off x="439271" y="5951368"/>
            <a:ext cx="111789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err="1">
                <a:latin typeface="Bookman Old Style" panose="02050604050505020204" pitchFamily="18" charset="0"/>
              </a:rPr>
              <a:t>Віримо,дякуємо,підтримуємо</a:t>
            </a:r>
            <a:r>
              <a:rPr lang="uk-UA" sz="2800" b="1" i="1" dirty="0">
                <a:latin typeface="Bookman Old Style" panose="02050604050505020204" pitchFamily="18" charset="0"/>
              </a:rPr>
              <a:t>,</a:t>
            </a:r>
            <a:endParaRPr lang="en-US" sz="2800" b="1" i="1" dirty="0">
              <a:latin typeface="Bookman Old Style" panose="02050604050505020204" pitchFamily="18" charset="0"/>
            </a:endParaRPr>
          </a:p>
          <a:p>
            <a:r>
              <a:rPr lang="uk-UA" sz="2800" b="1" i="1" dirty="0">
                <a:latin typeface="Bookman Old Style" panose="02050604050505020204" pitchFamily="18" charset="0"/>
              </a:rPr>
              <a:t>допомагаємо ЗСУ  з 1го класу</a:t>
            </a:r>
            <a:r>
              <a:rPr lang="uk-UA" sz="2800" dirty="0"/>
              <a:t>.</a:t>
            </a:r>
          </a:p>
        </p:txBody>
      </p:sp>
      <p:pic>
        <p:nvPicPr>
          <p:cNvPr id="16" name="Рисунок 15" descr="Зображення, що містить стіна, у приміщенні, скатертина, оде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DFA8CD33-E21A-DF21-A351-6E22CD8814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6872" y="3074134"/>
            <a:ext cx="3401101" cy="2681923"/>
          </a:xfrm>
          <a:prstGeom prst="rect">
            <a:avLst/>
          </a:prstGeom>
        </p:spPr>
      </p:pic>
      <p:pic>
        <p:nvPicPr>
          <p:cNvPr id="4" name="Рисунок 3" descr="Зображення, що містить одежа, стіна, у приміщенні, особ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BED74C8B-D0E8-871F-EF8D-9F2448BA7A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1876" y="1127602"/>
            <a:ext cx="2651435" cy="198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1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C15EA5-DA91-0219-649E-D829B823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 descr="Зображення, що містить одежа, особа, у приміщенні, сті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0EDAC865-E95B-86BA-4575-353FDF928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0454" y="1129553"/>
            <a:ext cx="3569546" cy="2677160"/>
          </a:xfrm>
          <a:prstGeom prst="rect">
            <a:avLst/>
          </a:prstGeom>
        </p:spPr>
      </p:pic>
      <p:pic>
        <p:nvPicPr>
          <p:cNvPr id="7" name="Рисунок 6" descr="Зображення, що містить одежа, у приміщенні, стіл, меблі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0F2BC0E-CD8C-6E02-76A8-4AF36C2B3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965" y="1402080"/>
            <a:ext cx="2459990" cy="2646680"/>
          </a:xfrm>
          <a:prstGeom prst="rect">
            <a:avLst/>
          </a:prstGeom>
        </p:spPr>
      </p:pic>
      <p:pic>
        <p:nvPicPr>
          <p:cNvPr id="15" name="Рисунок 14" descr="Зображення, що містить одежа, хлопчик, взуття, Обличчя людини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E67556D-111D-EA09-9EC4-ABC236A2B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9360" y="4048760"/>
            <a:ext cx="3353584" cy="2809240"/>
          </a:xfrm>
          <a:prstGeom prst="rect">
            <a:avLst/>
          </a:prstGeom>
        </p:spPr>
      </p:pic>
      <p:pic>
        <p:nvPicPr>
          <p:cNvPr id="19" name="Рисунок 18" descr="Зображення, що містить одежа, взуття, особа, у приміщенні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0E07AF3D-310D-5764-D12A-EA1435F8CD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9272" y="3286759"/>
            <a:ext cx="4761655" cy="35712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0965" y="215153"/>
            <a:ext cx="9170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Попри все любимо свята та </a:t>
            </a:r>
            <a:r>
              <a:rPr lang="ru-RU" sz="3200" b="1" i="1" dirty="0" err="1">
                <a:latin typeface="Bookman Old Style" panose="02050604050505020204" pitchFamily="18" charset="0"/>
              </a:rPr>
              <a:t>приємні</a:t>
            </a:r>
            <a:r>
              <a:rPr lang="ru-RU" sz="3200" b="1" i="1" dirty="0">
                <a:latin typeface="Bookman Old Style" panose="020506040505050202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</a:rPr>
              <a:t>сюрпризи</a:t>
            </a:r>
            <a:endParaRPr lang="uk-UA" sz="3200" b="1" i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927" y="1292372"/>
            <a:ext cx="2378870" cy="27563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964" y="4048760"/>
            <a:ext cx="2448307" cy="298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3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F1283-9A7E-3E28-B0C1-B943C062F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Місце для вмісту 4" descr="Зображення, що містить одежа, дерево, особа, просто неб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00114461-BAC0-912D-2784-9949279C8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571" y="672353"/>
            <a:ext cx="3192147" cy="2338080"/>
          </a:xfrm>
          <a:prstGeom prst="rect">
            <a:avLst/>
          </a:prstGeom>
        </p:spPr>
      </p:pic>
      <p:pic>
        <p:nvPicPr>
          <p:cNvPr id="9" name="Рисунок 8" descr="Зображення, що містить одежа, особа, дерево, просто неб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5EE77C7-E554-F0AC-73CE-BB6BA71C6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33" y="2741493"/>
            <a:ext cx="3051188" cy="22883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AFC7A8-595D-63E6-7F82-4F65C76F65F1}"/>
              </a:ext>
            </a:extLst>
          </p:cNvPr>
          <p:cNvSpPr txBox="1"/>
          <p:nvPr/>
        </p:nvSpPr>
        <p:spPr>
          <a:xfrm>
            <a:off x="4159624" y="1103590"/>
            <a:ext cx="6320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Пишаємося</a:t>
            </a:r>
            <a:r>
              <a:rPr lang="uk-UA" sz="3600" b="1" i="1" dirty="0" err="1">
                <a:latin typeface="Bookman Old Style" panose="02050604050505020204" pitchFamily="18" charset="0"/>
              </a:rPr>
              <a:t>,що</a:t>
            </a:r>
            <a:r>
              <a:rPr lang="uk-UA" sz="3600" b="1" i="1" dirty="0">
                <a:latin typeface="Bookman Old Style" panose="02050604050505020204" pitchFamily="18" charset="0"/>
              </a:rPr>
              <a:t> </a:t>
            </a:r>
            <a:endParaRPr lang="en-US" sz="3600" b="1" i="1" dirty="0">
              <a:latin typeface="Bookman Old Style" panose="02050604050505020204" pitchFamily="18" charset="0"/>
            </a:endParaRPr>
          </a:p>
          <a:p>
            <a:r>
              <a:rPr lang="en-US" sz="3600" b="1" i="1" dirty="0">
                <a:latin typeface="Bookman Old Style" panose="02050604050505020204" pitchFamily="18" charset="0"/>
              </a:rPr>
              <a:t>          </a:t>
            </a:r>
            <a:r>
              <a:rPr lang="uk-UA" sz="3600" b="1" i="1" dirty="0">
                <a:latin typeface="Bookman Old Style" panose="02050604050505020204" pitchFamily="18" charset="0"/>
              </a:rPr>
              <a:t>ми </a:t>
            </a:r>
            <a:endParaRPr lang="en-US" sz="3600" b="1" i="1" dirty="0">
              <a:latin typeface="Bookman Old Style" panose="02050604050505020204" pitchFamily="18" charset="0"/>
            </a:endParaRPr>
          </a:p>
          <a:p>
            <a:r>
              <a:rPr lang="en-US" sz="3600" b="1" i="1" dirty="0">
                <a:latin typeface="Bookman Old Style" panose="02050604050505020204" pitchFamily="18" charset="0"/>
              </a:rPr>
              <a:t>      </a:t>
            </a:r>
            <a:r>
              <a:rPr lang="uk-UA" sz="3600" b="1" i="1" dirty="0">
                <a:latin typeface="Bookman Old Style" panose="02050604050505020204" pitchFamily="18" charset="0"/>
              </a:rPr>
              <a:t>українці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613" y="2741493"/>
            <a:ext cx="3201111" cy="21801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4962" y="672353"/>
            <a:ext cx="3365181" cy="2523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3734025" y="4082911"/>
            <a:ext cx="2067836" cy="27571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2198" y="4075443"/>
            <a:ext cx="2073436" cy="276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5971" y="5141343"/>
            <a:ext cx="2450580" cy="16574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8404" y="4962889"/>
            <a:ext cx="2447829" cy="183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4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733" y="202392"/>
            <a:ext cx="4243860" cy="25580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839" y="2337608"/>
            <a:ext cx="2889754" cy="3054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866" y="2760454"/>
            <a:ext cx="3066554" cy="3054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8549" y="3322633"/>
            <a:ext cx="2365453" cy="30116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4601" y="3881353"/>
            <a:ext cx="3087399" cy="27480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92770" y="422694"/>
            <a:ext cx="5676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>
                <a:latin typeface="Bookman Old Style" panose="02050604050505020204" pitchFamily="18" charset="0"/>
              </a:rPr>
              <a:t>Мріємо,</a:t>
            </a:r>
          </a:p>
          <a:p>
            <a:r>
              <a:rPr lang="uk-UA" sz="4400" b="1" i="1" dirty="0">
                <a:latin typeface="Bookman Old Style" panose="02050604050505020204" pitchFamily="18" charset="0"/>
              </a:rPr>
              <a:t>      творимо,</a:t>
            </a:r>
          </a:p>
          <a:p>
            <a:r>
              <a:rPr lang="uk-UA" sz="4400" b="1" i="1" dirty="0">
                <a:latin typeface="Bookman Old Style" panose="02050604050505020204" pitchFamily="18" charset="0"/>
              </a:rPr>
              <a:t>            радіємо</a:t>
            </a:r>
          </a:p>
        </p:txBody>
      </p:sp>
    </p:spTree>
    <p:extLst>
      <p:ext uri="{BB962C8B-B14F-4D97-AF65-F5344CB8AC3E}">
        <p14:creationId xmlns:p14="http://schemas.microsoft.com/office/powerpoint/2010/main" val="264940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5E580-CB56-BA8E-207A-3800A8045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Шляхи подальшого розвитку</a:t>
            </a:r>
            <a:br>
              <a:rPr lang="uk-UA" sz="4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endParaRPr lang="uk-UA" sz="40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B14470-F0C1-9378-FA94-90EE93A13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Удосконалювати </a:t>
            </a:r>
            <a:r>
              <a:rPr lang="uk-UA" sz="20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професійно</a:t>
            </a:r>
            <a:r>
              <a:rPr lang="uk-UA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діяльнісний підхід у педагогічній практиці, відповідно до інноваційних ідей, принципів, технологій навчання.</a:t>
            </a:r>
          </a:p>
          <a:p>
            <a:endParaRPr lang="uk-UA" sz="20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Продовжити інтегрувати інноваційні технології, що спрямовані на формування в учнів пізнавального інтересу.</a:t>
            </a:r>
          </a:p>
          <a:p>
            <a:endParaRPr lang="uk-UA" sz="20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Спрямовувати активність особистості на інтелектуальний творчий розвиток.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244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06653-97B1-A01F-F3E7-58B8AC863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22787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pic>
        <p:nvPicPr>
          <p:cNvPr id="5" name="Місце для вмісту 4" descr="Зображення, що містить небо, просто неба, хмара, полі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E86409A-5715-D9EA-642E-E9315F6BA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7584" y="-103515"/>
            <a:ext cx="3717541" cy="3140014"/>
          </a:xfrm>
          <a:prstGeom prst="rect">
            <a:avLst/>
          </a:prstGeom>
        </p:spPr>
      </p:pic>
      <p:pic>
        <p:nvPicPr>
          <p:cNvPr id="10" name="Рисунок 9" descr="Зображення, що містить просто неба, вікно, осінь, дерево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58ABBA0-7E26-908B-6CE8-A992547DC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71" y="4534049"/>
            <a:ext cx="2830926" cy="2208560"/>
          </a:xfrm>
          <a:prstGeom prst="rect">
            <a:avLst/>
          </a:prstGeom>
        </p:spPr>
      </p:pic>
      <p:pic>
        <p:nvPicPr>
          <p:cNvPr id="12" name="Рисунок 11" descr="Зображення, що містить просто неба, будівля, дерево, небо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DF7CF92E-9C87-7860-930F-B1455BEE8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115" y="181155"/>
            <a:ext cx="3297086" cy="1843691"/>
          </a:xfrm>
          <a:prstGeom prst="rect">
            <a:avLst/>
          </a:prstGeom>
        </p:spPr>
      </p:pic>
      <p:pic>
        <p:nvPicPr>
          <p:cNvPr id="14" name="Рисунок 13" descr="Зображення, що містить просто неба, будівля, вікно, мороз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F2345AF-377C-F608-EBB6-643E992CC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115" y="4891581"/>
            <a:ext cx="3297087" cy="1755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7848" y="2493056"/>
            <a:ext cx="3090571" cy="19369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6188" y="3150070"/>
            <a:ext cx="2510287" cy="35925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93074" y="431321"/>
            <a:ext cx="3034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Мирного всім неба!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672" y="204664"/>
            <a:ext cx="2880922" cy="21843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9115" y="2221806"/>
            <a:ext cx="3297087" cy="247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1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Броварський ліцей №5 імені Василя Стуса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49970" y="1930400"/>
            <a:ext cx="5503653" cy="4901721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b="1" i="1" u="sng" dirty="0">
                <a:solidFill>
                  <a:prstClr val="black"/>
                </a:solidFill>
                <a:latin typeface="Century Schoolbook"/>
              </a:rPr>
              <a:t>Посада</a:t>
            </a:r>
            <a:r>
              <a:rPr lang="uk-UA" sz="2400" i="1" u="sng" dirty="0">
                <a:solidFill>
                  <a:prstClr val="black"/>
                </a:solidFill>
                <a:latin typeface="Century Schoolbook"/>
              </a:rPr>
              <a:t>:</a:t>
            </a: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 вчитель початкових класів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b="1" i="1" u="sng" dirty="0">
                <a:solidFill>
                  <a:prstClr val="black"/>
                </a:solidFill>
                <a:latin typeface="Century Schoolbook"/>
              </a:rPr>
              <a:t>Педагогічний стаж </a:t>
            </a: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– 38 років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b="1" i="1" u="sng" dirty="0">
                <a:solidFill>
                  <a:prstClr val="black"/>
                </a:solidFill>
                <a:latin typeface="Century Schoolbook"/>
              </a:rPr>
              <a:t>Кваліфікаційна категорія </a:t>
            </a: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– вища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b="1" i="1" u="sng" dirty="0">
                <a:solidFill>
                  <a:prstClr val="black"/>
                </a:solidFill>
                <a:latin typeface="Century Schoolbook"/>
              </a:rPr>
              <a:t>Педагогічне звання </a:t>
            </a: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– “ вчитель – методист ”.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b="1" i="1" u="sng" dirty="0">
                <a:solidFill>
                  <a:prstClr val="black"/>
                </a:solidFill>
                <a:latin typeface="Century Schoolbook"/>
              </a:rPr>
              <a:t>Освіта</a:t>
            </a: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 – вища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Український Державний Педагогічний університет       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 ім. </a:t>
            </a:r>
            <a:r>
              <a:rPr lang="uk-UA" sz="2400" i="1" dirty="0" err="1">
                <a:solidFill>
                  <a:prstClr val="black"/>
                </a:solidFill>
                <a:latin typeface="Century Schoolbook"/>
              </a:rPr>
              <a:t>М.П.Драгоманова</a:t>
            </a:r>
            <a:endParaRPr lang="uk-UA" sz="2400" i="1" dirty="0">
              <a:solidFill>
                <a:prstClr val="black"/>
              </a:solidFill>
              <a:latin typeface="Century Schoolbook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400" b="1" i="1" u="sng" dirty="0">
                <a:solidFill>
                  <a:prstClr val="black"/>
                </a:solidFill>
                <a:latin typeface="Century Schoolbook"/>
              </a:rPr>
              <a:t>Спеціальність</a:t>
            </a:r>
            <a:r>
              <a:rPr lang="uk-UA" sz="2400" i="1" dirty="0">
                <a:solidFill>
                  <a:prstClr val="black"/>
                </a:solidFill>
                <a:latin typeface="Century Schoolbook"/>
              </a:rPr>
              <a:t> “ Педагогіка та методика початкового навчання </a:t>
            </a:r>
            <a:r>
              <a:rPr lang="uk-UA" sz="2400" dirty="0">
                <a:solidFill>
                  <a:prstClr val="black"/>
                </a:solidFill>
                <a:latin typeface="Century Schoolbook"/>
              </a:rPr>
              <a:t>”.</a:t>
            </a:r>
            <a:endParaRPr lang="ru-RU" sz="2400" dirty="0">
              <a:solidFill>
                <a:prstClr val="black"/>
              </a:solidFill>
              <a:latin typeface="Century Schoolbook"/>
            </a:endParaRPr>
          </a:p>
          <a:p>
            <a:pPr marL="0" indent="0" algn="r">
              <a:buNone/>
            </a:pPr>
            <a:endParaRPr lang="uk-UA" sz="28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8" y="1992700"/>
            <a:ext cx="4876800" cy="37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7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750498"/>
            <a:ext cx="8596668" cy="5290865"/>
          </a:xfrm>
        </p:spPr>
        <p:txBody>
          <a:bodyPr>
            <a:normAutofit/>
          </a:bodyPr>
          <a:lstStyle/>
          <a:p>
            <a:r>
              <a:rPr lang="uk-UA" sz="4000" b="1" i="1" dirty="0">
                <a:latin typeface="Bookman Old Style" panose="02050604050505020204" pitchFamily="18" charset="0"/>
              </a:rPr>
              <a:t>Життєве кредо</a:t>
            </a:r>
            <a:r>
              <a:rPr lang="en-US" sz="4000" b="1" i="1" dirty="0">
                <a:latin typeface="Bookman Old Style" panose="02050604050505020204" pitchFamily="18" charset="0"/>
              </a:rPr>
              <a:t>:</a:t>
            </a:r>
            <a:endParaRPr lang="uk-UA" sz="4000" b="1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2800" dirty="0">
                <a:solidFill>
                  <a:srgbClr val="FFC000"/>
                </a:solidFill>
                <a:latin typeface="Bookman Old Style" panose="02050604050505020204" pitchFamily="18" charset="0"/>
              </a:rPr>
              <a:t>Вірити в себе, вірити в життя, вірити в завтрашній день. Вірити у все, що робиш.</a:t>
            </a:r>
          </a:p>
          <a:p>
            <a:pPr marL="0" indent="0">
              <a:buNone/>
            </a:pPr>
            <a:r>
              <a:rPr lang="uk-UA" sz="2800" dirty="0">
                <a:solidFill>
                  <a:srgbClr val="FFC000"/>
                </a:solidFill>
                <a:latin typeface="Bookman Old Style" panose="02050604050505020204" pitchFamily="18" charset="0"/>
              </a:rPr>
              <a:t>ЗАВЖДИ!</a:t>
            </a:r>
          </a:p>
          <a:p>
            <a:pPr marL="0" indent="0">
              <a:buNone/>
            </a:pPr>
            <a:endParaRPr lang="uk-UA" sz="2800" dirty="0">
              <a:latin typeface="Bookman Old Style" panose="02050604050505020204" pitchFamily="18" charset="0"/>
            </a:endParaRPr>
          </a:p>
          <a:p>
            <a:r>
              <a:rPr lang="uk-UA" sz="4000" b="1" i="1" dirty="0">
                <a:latin typeface="Bookman Old Style" panose="02050604050505020204" pitchFamily="18" charset="0"/>
              </a:rPr>
              <a:t>Педагогічне кредо</a:t>
            </a:r>
            <a:r>
              <a:rPr lang="en-US" sz="4000" b="1" i="1" dirty="0">
                <a:latin typeface="Bookman Old Style" panose="02050604050505020204" pitchFamily="18" charset="0"/>
              </a:rPr>
              <a:t>:</a:t>
            </a:r>
            <a:endParaRPr lang="uk-UA" sz="4000" b="1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Цінувати всі свої маленькі перемоги. Дарувати тепло серця та підтримку один одному</a:t>
            </a:r>
          </a:p>
          <a:p>
            <a:endParaRPr lang="uk-UA" sz="4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6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1956" y="609600"/>
            <a:ext cx="4860565" cy="5834332"/>
          </a:xfrm>
        </p:spPr>
        <p:txBody>
          <a:bodyPr>
            <a:normAutofit/>
          </a:bodyPr>
          <a:lstStyle/>
          <a:p>
            <a:r>
              <a:rPr lang="uk-UA" sz="28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Науково-методична проблема:</a:t>
            </a:r>
            <a:br>
              <a:rPr lang="uk-UA" sz="28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uk-UA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Розвиток пізнавальних і творчих можливостей школярів у різних видах діяльності за розвивальною освітньою технологією «Росток»</a:t>
            </a:r>
            <a:br>
              <a:rPr lang="uk-UA" sz="280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endParaRPr lang="uk-UA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745" y="4415025"/>
            <a:ext cx="2143125" cy="2143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906" y="4944930"/>
            <a:ext cx="5485352" cy="1729761"/>
          </a:xfrm>
          <a:prstGeom prst="rect">
            <a:avLst/>
          </a:prstGeom>
        </p:spPr>
      </p:pic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6185" y="609599"/>
            <a:ext cx="4935771" cy="425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8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8527"/>
            <a:ext cx="8596668" cy="1329337"/>
          </a:xfrm>
        </p:spPr>
        <p:txBody>
          <a:bodyPr>
            <a:normAutofit/>
          </a:bodyPr>
          <a:lstStyle/>
          <a:p>
            <a:r>
              <a:rPr lang="uk-UA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Педагогічні орієнтири:</a:t>
            </a:r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021" y="1204444"/>
            <a:ext cx="2569260" cy="1926945"/>
          </a:xfrm>
          <a:prstGeom prst="rect">
            <a:avLst/>
          </a:prstGeom>
        </p:spPr>
      </p:pic>
      <p:sp>
        <p:nvSpPr>
          <p:cNvPr id="5" name="Округлений прямокутник 4"/>
          <p:cNvSpPr/>
          <p:nvPr/>
        </p:nvSpPr>
        <p:spPr>
          <a:xfrm>
            <a:off x="3219882" y="5206040"/>
            <a:ext cx="3146411" cy="1562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Повага до особистості учня</a:t>
            </a:r>
          </a:p>
        </p:txBody>
      </p:sp>
      <p:sp>
        <p:nvSpPr>
          <p:cNvPr id="7" name="Округлений прямокутник 6"/>
          <p:cNvSpPr/>
          <p:nvPr/>
        </p:nvSpPr>
        <p:spPr>
          <a:xfrm>
            <a:off x="3219882" y="1479492"/>
            <a:ext cx="3146411" cy="1317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Розвиток допитливості і творчої фантазії</a:t>
            </a:r>
          </a:p>
        </p:txBody>
      </p:sp>
      <p:sp>
        <p:nvSpPr>
          <p:cNvPr id="8" name="Округлений прямокутник 7"/>
          <p:cNvSpPr/>
          <p:nvPr/>
        </p:nvSpPr>
        <p:spPr>
          <a:xfrm>
            <a:off x="1479176" y="3332966"/>
            <a:ext cx="6902823" cy="13370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Гармонійне поєднання емоційної та пізнавальної сторін діяльності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21" y="4482354"/>
            <a:ext cx="2949611" cy="23232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714" y="4482354"/>
            <a:ext cx="3048000" cy="2286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7542" y="1220422"/>
            <a:ext cx="3071289" cy="191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3" y="2160589"/>
            <a:ext cx="927291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Ранкові зустрічі                                                                       Ігри</a:t>
            </a:r>
          </a:p>
          <a:p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1600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Уроки</a:t>
            </a:r>
            <a:r>
              <a:rPr lang="uk-UA" sz="1600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                            </a:t>
            </a:r>
          </a:p>
          <a:p>
            <a:pPr marL="0" indent="0">
              <a:buNone/>
            </a:pPr>
            <a:r>
              <a:rPr lang="uk-UA" sz="1600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                                            Виховні бесіди</a:t>
            </a:r>
          </a:p>
          <a:p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1600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Робота з батьками                                                                      Дискусії                                                            </a:t>
            </a:r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587202" y="-71622"/>
            <a:ext cx="8686800" cy="223221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Успіх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у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навчанні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–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єдине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джерело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внутрішніх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сил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дитини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що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породжує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енергію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подолання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труднощів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і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бажання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вчитися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  <a:endParaRPr lang="uk-UA" sz="24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Блок-схема: вузол 5"/>
          <p:cNvSpPr/>
          <p:nvPr/>
        </p:nvSpPr>
        <p:spPr>
          <a:xfrm>
            <a:off x="3765176" y="2689411"/>
            <a:ext cx="3137648" cy="39670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Створення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ситуації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успіху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у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молодших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школярів</a:t>
            </a:r>
            <a:r>
              <a:rPr lang="ru-RU" sz="24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шляхом</a:t>
            </a:r>
            <a:endParaRPr lang="uk-UA" sz="24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0" name="Пряма зі стрілкою 9"/>
          <p:cNvCxnSpPr>
            <a:cxnSpLocks/>
            <a:stCxn id="6" idx="1"/>
          </p:cNvCxnSpPr>
          <p:nvPr/>
        </p:nvCxnSpPr>
        <p:spPr>
          <a:xfrm flipH="1" flipV="1">
            <a:off x="2850776" y="2438400"/>
            <a:ext cx="1373898" cy="8319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зі стрілкою 11"/>
          <p:cNvCxnSpPr/>
          <p:nvPr/>
        </p:nvCxnSpPr>
        <p:spPr>
          <a:xfrm flipH="1" flipV="1">
            <a:off x="1927169" y="3890682"/>
            <a:ext cx="1792941" cy="8695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зі стрілкою 13"/>
          <p:cNvCxnSpPr/>
          <p:nvPr/>
        </p:nvCxnSpPr>
        <p:spPr>
          <a:xfrm flipH="1" flipV="1">
            <a:off x="3234522" y="5721309"/>
            <a:ext cx="1373898" cy="6275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зі стрілкою 17"/>
          <p:cNvCxnSpPr>
            <a:cxnSpLocks/>
            <a:stCxn id="6" idx="7"/>
          </p:cNvCxnSpPr>
          <p:nvPr/>
        </p:nvCxnSpPr>
        <p:spPr>
          <a:xfrm flipV="1">
            <a:off x="6443326" y="2548540"/>
            <a:ext cx="1284250" cy="7218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зі стрілкою 19"/>
          <p:cNvCxnSpPr>
            <a:cxnSpLocks/>
            <a:stCxn id="6" idx="6"/>
          </p:cNvCxnSpPr>
          <p:nvPr/>
        </p:nvCxnSpPr>
        <p:spPr>
          <a:xfrm flipV="1">
            <a:off x="6902824" y="4238135"/>
            <a:ext cx="996230" cy="4347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зі стрілкою 21"/>
          <p:cNvCxnSpPr/>
          <p:nvPr/>
        </p:nvCxnSpPr>
        <p:spPr>
          <a:xfrm flipV="1">
            <a:off x="6318968" y="5652811"/>
            <a:ext cx="1580086" cy="5861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7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147984" cy="1320800"/>
          </a:xfrm>
        </p:spPr>
        <p:txBody>
          <a:bodyPr>
            <a:normAutofit/>
          </a:bodyPr>
          <a:lstStyle/>
          <a:p>
            <a:r>
              <a:rPr lang="uk-UA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Інтерактивні методи роботи: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2133695"/>
            <a:ext cx="8596668" cy="3880773"/>
          </a:xfrm>
        </p:spPr>
        <p:txBody>
          <a:bodyPr/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Мікрофон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«Робота в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групах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«Робота в парах»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Мозковий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штурм»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Діалог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Інтерв’ю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”</a:t>
            </a:r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306" y="1270000"/>
            <a:ext cx="4247279" cy="3185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844" y="3890682"/>
            <a:ext cx="3846289" cy="288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9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80146"/>
            <a:ext cx="10438901" cy="1774162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В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основі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розвивальної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освітньої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технології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“Росток”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ідеї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діяльнісного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підходу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до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навчання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  <a:endParaRPr lang="uk-UA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880559"/>
            <a:ext cx="8596668" cy="4160804"/>
          </a:xfrm>
        </p:spPr>
        <p:txBody>
          <a:bodyPr/>
          <a:lstStyle/>
          <a:p>
            <a:pPr marL="0" indent="0">
              <a:buNone/>
            </a:pP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Діяльність включає:</a:t>
            </a:r>
          </a:p>
          <a:p>
            <a:r>
              <a:rPr lang="uk-UA" b="1" i="1" dirty="0"/>
              <a:t> </a:t>
            </a:r>
            <a:r>
              <a:rPr lang="uk-UA" b="1" i="1" dirty="0">
                <a:latin typeface="Bookman Old Style" panose="02050604050505020204" pitchFamily="18" charset="0"/>
              </a:rPr>
              <a:t>індивідуально – групову</a:t>
            </a:r>
          </a:p>
          <a:p>
            <a:r>
              <a:rPr lang="uk-UA" b="1" i="1" dirty="0">
                <a:latin typeface="Bookman Old Style" panose="02050604050505020204" pitchFamily="18" charset="0"/>
              </a:rPr>
              <a:t>інформаційно – діагностичну</a:t>
            </a:r>
          </a:p>
          <a:p>
            <a:r>
              <a:rPr lang="uk-UA" b="1" i="1" dirty="0">
                <a:latin typeface="Bookman Old Style" panose="02050604050505020204" pitchFamily="18" charset="0"/>
              </a:rPr>
              <a:t>організаційно – розвивальну</a:t>
            </a:r>
          </a:p>
          <a:p>
            <a:r>
              <a:rPr lang="uk-UA" b="1" i="1" dirty="0">
                <a:latin typeface="Bookman Old Style" panose="02050604050505020204" pitchFamily="18" charset="0"/>
              </a:rPr>
              <a:t>духовно – гуманітарну</a:t>
            </a:r>
          </a:p>
          <a:p>
            <a:r>
              <a:rPr lang="uk-UA" b="1" i="1" dirty="0">
                <a:latin typeface="Bookman Old Style" panose="02050604050505020204" pitchFamily="18" charset="0"/>
              </a:rPr>
              <a:t>мотиваційно – управлінську 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096" y="1954307"/>
            <a:ext cx="3083858" cy="23128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668" y="3871902"/>
            <a:ext cx="3286935" cy="2465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252" y="4382220"/>
            <a:ext cx="3390835" cy="195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0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0682"/>
            <a:ext cx="8596668" cy="1849718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Полюби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дитину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. Полюби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дитину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більше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ніж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себе... І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тільки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тоді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ти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можеш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називатись</a:t>
            </a:r>
            <a:r>
              <a:rPr lang="ru-RU" sz="4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учителем.</a:t>
            </a:r>
            <a:endParaRPr lang="uk-UA" sz="40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7235" y="2770094"/>
            <a:ext cx="3466353" cy="25818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4609" y="2770094"/>
            <a:ext cx="3442447" cy="2581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3588" y="3209365"/>
            <a:ext cx="3011021" cy="401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4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480</TotalTime>
  <Words>413</Words>
  <Application>Microsoft Office PowerPoint</Application>
  <PresentationFormat>Широкий екран</PresentationFormat>
  <Paragraphs>82</Paragraphs>
  <Slides>19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6" baseType="lpstr">
      <vt:lpstr>Arial</vt:lpstr>
      <vt:lpstr>Bookman Old Style</vt:lpstr>
      <vt:lpstr>Calibri</vt:lpstr>
      <vt:lpstr>Century Schoolbook</vt:lpstr>
      <vt:lpstr>Trebuchet MS</vt:lpstr>
      <vt:lpstr>Wingdings 3</vt:lpstr>
      <vt:lpstr>Грань</vt:lpstr>
      <vt:lpstr>Погрібна Тетяна Григорівна </vt:lpstr>
      <vt:lpstr>Броварський ліцей №5 імені Василя Стуса</vt:lpstr>
      <vt:lpstr>Презентація PowerPoint</vt:lpstr>
      <vt:lpstr>Науково-методична проблема: Розвиток пізнавальних і творчих можливостей школярів у різних видах діяльності за розвивальною освітньою технологією «Росток» </vt:lpstr>
      <vt:lpstr>Педагогічні орієнтири:</vt:lpstr>
      <vt:lpstr>Презентація PowerPoint</vt:lpstr>
      <vt:lpstr>Інтерактивні методи роботи:</vt:lpstr>
      <vt:lpstr>В основі розвивальної освітньої технології “Росток” ідеї діяльнісного підходу до навчання.</vt:lpstr>
      <vt:lpstr>Полюби дитину. Полюби дитину більше, ніж себе... І тільки тоді ти можеш називатись учителем.</vt:lpstr>
      <vt:lpstr>Принципи педагогічної майстерності:</vt:lpstr>
      <vt:lpstr>Презентація PowerPoint</vt:lpstr>
      <vt:lpstr>Мріяли навчатися під мирним небом. Але війна... Ось так в укритті навчалися в 1му класі... </vt:lpstr>
      <vt:lpstr>Презентація PowerPoint</vt:lpstr>
      <vt:lpstr>Виховна робота має не менше значення, ніж навчальна діяльність. </vt:lpstr>
      <vt:lpstr>Презентація PowerPoint</vt:lpstr>
      <vt:lpstr>Презентація PowerPoint</vt:lpstr>
      <vt:lpstr>Презентація PowerPoint</vt:lpstr>
      <vt:lpstr>Шляхи подальшого розвитку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Погрібна Тетяна Григорівна</dc:title>
  <dc:creator>User</dc:creator>
  <cp:lastModifiedBy>User</cp:lastModifiedBy>
  <cp:revision>30</cp:revision>
  <dcterms:created xsi:type="dcterms:W3CDTF">2026-01-05T12:38:14Z</dcterms:created>
  <dcterms:modified xsi:type="dcterms:W3CDTF">2026-01-27T07:54:50Z</dcterms:modified>
</cp:coreProperties>
</file>