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74" r:id="rId4"/>
    <p:sldId id="260" r:id="rId5"/>
    <p:sldId id="267" r:id="rId6"/>
    <p:sldId id="265" r:id="rId7"/>
    <p:sldId id="266" r:id="rId8"/>
    <p:sldId id="258" r:id="rId9"/>
    <p:sldId id="261" r:id="rId10"/>
    <p:sldId id="262" r:id="rId11"/>
    <p:sldId id="263" r:id="rId12"/>
    <p:sldId id="268" r:id="rId13"/>
    <p:sldId id="272" r:id="rId14"/>
    <p:sldId id="273" r:id="rId15"/>
    <p:sldId id="257" r:id="rId16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6"/>
    <p:restoredTop sz="94671"/>
  </p:normalViewPr>
  <p:slideViewPr>
    <p:cSldViewPr snapToGrid="0">
      <p:cViewPr varScale="1">
        <p:scale>
          <a:sx n="125" d="100"/>
          <a:sy n="125" d="100"/>
        </p:scale>
        <p:origin x="118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62C2C-8322-014E-9A2B-7BF9D60F658D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294F7-C2AF-EA4F-9816-89801823E47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41424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294F7-C2AF-EA4F-9816-89801823E477}" type="slidenum">
              <a:rPr lang="en-CZ" smtClean="0"/>
              <a:t>1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388713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294F7-C2AF-EA4F-9816-89801823E477}" type="slidenum">
              <a:rPr lang="en-CZ" smtClean="0"/>
              <a:t>3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548978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294F7-C2AF-EA4F-9816-89801823E477}" type="slidenum">
              <a:rPr lang="en-CZ" smtClean="0"/>
              <a:t>4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1016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C7E6E-BB7A-6309-E2B9-C6C8D1405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B7FBC-5BA1-8518-4705-924FD3037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72AF0-1EC3-56C3-CE3F-B3EB1562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DC517-06D8-0E0D-A3B8-4DCC70483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39497-420E-828B-FB33-ABFB94CB3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34211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8ED4F-D470-FF05-7431-657FC72C3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6411A2-B006-7E34-13CF-DFFFE3CE3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6F9B0-E976-4C49-2C06-AC78BD86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5C79E-365D-1621-231B-8BAEFF116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9BFA2-EA6C-E54E-769A-A5DD66EF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60828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83EFAF-EAAD-09E4-306D-58EB9CC45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5B96C-0172-3C6D-6857-126B1103F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84C47-532B-3CC7-7BF2-EF5AA08FD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32F77-48E0-CAE3-5B49-EBB81BF2C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ABF32-499F-B540-7B70-6615B2BC8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669466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B4B75-3296-CB6A-371B-66A5CC3EE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18BC4-27CB-01F9-5367-580EDC736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F4AF0-8E77-D52D-AC45-9C088BE2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3DB17-3F9D-0512-7FEE-6578D335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EFE13-60F7-EE8D-3D71-60AE9C67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277159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6E79B-8757-7EB8-844B-71E51EF60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54D0D-6F23-668D-998E-D3A36C654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8B58E-BCA3-C919-8AB5-46AC63B4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638E7-64A7-C497-B5B7-B57A2C2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744E5-8714-FAB2-AE80-450FDBBF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504271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EABC7-DB9A-B9B8-0730-9B436AB4A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90522-54CE-356C-D9DE-D97E9DACB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44EFC-45F4-D0D6-0F8A-B739760C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C59F1-B1EB-074D-44AC-6FC9D6605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7EE4F-AED1-2BAC-5445-41FD29F9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313114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7197-3300-F527-D247-37D4DEFF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108FF-9495-CD50-EB9F-4FCE193D45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02B6D-3E30-FFFC-6DF6-5CE84550B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4CBE2-C862-0CA1-6C31-F8C5E4D5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F9AB0-59FF-9C99-2EC8-222D5C68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E4A05-913D-FB6D-22CB-C0C6AAB8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671966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9329A-BE03-D733-F2F4-2F2EBD6F5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F74DF-86EF-9133-992A-79F1441D2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E22CB-F36D-B13C-B27C-36F0E85C6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160D53-68B4-C9E4-0052-0E7D59B32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622CF-145A-8DC7-B158-691843170A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2EE98-E69D-7B15-889F-2C6B4E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8E1772-770B-1D61-45F5-27C6F5C2E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9F628A-DF3B-A8AD-C718-35F957BD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831847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FB8FC-282C-7D50-E4A3-38358B90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29EA75-2F7A-1FB8-3BF8-85FD73F5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5B017-D551-C6E0-A9D1-C6D1E33BA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58909-AE13-5EF5-AF17-5B428BFE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733275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64D723-E106-17F2-1960-FEB71129E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EE6388-4E64-5233-0AAB-72379231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1534E-5418-ABAC-E3AD-6631CDC71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100666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E5EBF-88F6-39B4-8BC5-0932ECC4C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54302-B078-3426-9294-A79ADF3E9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CA2E0-C711-4B35-56F4-37C28B5BE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9148-7355-C23C-F415-26552E2A8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630FB-852E-C612-7B81-FA0481AB7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4CD6E-4850-F855-94F9-B5E1D1EE5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8242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8F05D-B6F6-F675-D6E3-47802B255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CC6C2-0E37-8A11-06E3-2DD83872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8DA96-EC66-7438-90FB-C94D1BDBD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6084C-E5AC-6526-0DC1-7420AB703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AB229-78A8-C747-CD3A-1E6C5617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793471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B8506-904C-3459-90DE-0153E474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616AC-FD9F-E944-F72E-D4514CFE70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10717-756C-DB3F-7EA3-853E425F2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BE55E-7202-0990-1D9C-0F5F4577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4E72A-E29E-3AAD-41D8-6C8A4F7EA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950DB-A8D7-8127-A4D6-D4F3FFAB6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075363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5802D-6B43-9DF4-CD3D-95D8B0CC2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889396-CB65-9025-0E1A-252FF0B0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42073-F80D-67E0-D88E-BC1D49F5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25374-AB3E-BE3F-A940-AAE58EE4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170B4-DD91-408A-9BE0-8EC64636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5327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D81330-1062-4FAB-D1E4-8A47EA007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4058C-C711-9627-FFF9-B5F8577AB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DF68D-9DE0-1052-A7B5-9463D2F6B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26E14-24FE-FA7B-2D7B-917829109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5BC94-C6FC-3092-0233-399CAE849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7271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C85B1-B409-C205-ED1D-099158690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DE3FC-575A-E835-6D3A-002D3662B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951AE-CA7A-4D8B-B3A2-9639C6735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A9564-E94A-C11C-0288-541D515E1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3762D-52B5-EA8A-E9D6-E70FDF1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41466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737CC-84ED-1588-D980-2399C219E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B5AD1-9890-4739-2C94-90226CBB1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A0063-D9A2-C801-BB65-383CBDA1A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63652-2F2C-7A15-1DB1-FEA1B97E7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00DA3-FB59-DA78-94B5-F69C64D7B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624D8-C74F-60F7-815D-842F37BC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96231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02C6-0104-FFC5-DF23-B96CAD1E5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C8D21-D386-C787-412C-465F29779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1D973-18B4-29FC-481D-74A041FBF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2A628-9F7C-B9F1-D6F1-D5532E797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0B25EE-07B2-790D-63DD-7EFC7C7018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25521-8CB1-0CC9-22DD-BE6F57503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D39D06-1650-77B2-A5F3-90101A9BB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B9C151-B267-2B46-C557-D79F32BF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66679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5F497-44AE-4C26-6642-1A0DA7F1F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995F74-45B0-6E47-74AA-0721E065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879E49-E157-0490-33DE-884BBB98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B1E867-2744-D586-01CC-81AD8A795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23513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A07AA3-BD9A-D4F2-B8F3-745203BB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9204E9-1431-6F7E-28DC-8065F523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D6966-FACD-CA85-9259-6CEF18F63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00920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2843-BC8E-1113-7672-0C8A2020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FE94F-91B3-384C-FA51-A1FF6148B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C95BD-A4F7-1C5B-51FD-1CFA271C5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D8E66-3CBA-48AC-4257-9E94A59D4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13FB9-6D3C-3CEE-DB79-6D21463D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C6D7E-FD83-D318-6730-5FF6132C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07731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F62CB-98A0-55E4-A912-01D0BCB63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F877A-BF93-74B9-E160-45C615775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A6345-A981-BEE7-E7E9-81D560A2E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57FB9-1A76-C9B6-7ACE-9778F24E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C4DAF-13B5-B1C1-8398-806EC834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A796A-BC78-1FEB-4DE9-D15FCFA5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67443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5B10DA-D576-AD6D-555E-FE24DC83A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PD Conference 2026</a:t>
            </a:r>
            <a:r>
              <a:rPr lang="ru-RU" dirty="0"/>
              <a:t> / </a:t>
            </a:r>
            <a:r>
              <a:rPr lang="en-GB" dirty="0"/>
              <a:t>15-17 October, Prague                                                                                         https://</a:t>
            </a:r>
            <a:r>
              <a:rPr lang="en-GB" dirty="0" err="1"/>
              <a:t>pdconference.org</a:t>
            </a:r>
            <a:r>
              <a:rPr lang="ru-RU" dirty="0"/>
              <a:t> </a:t>
            </a:r>
            <a:endParaRPr lang="en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0DD9D-23A6-BD54-B942-C077563F3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62B4F-E065-D464-C67D-F26C4E3D9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2DE402-78A4-274F-9557-C05C0BF347F5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AFC28-A2A5-D18C-4DBC-C885965E5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26A75-874A-D935-3DBC-859DDAB33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312BE4-9B4D-BD40-9E5B-C5154B7A3764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83381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1400" b="0" i="0" kern="1200" smtClean="0">
          <a:solidFill>
            <a:schemeClr val="tx2">
              <a:lumMod val="75000"/>
              <a:lumOff val="25000"/>
            </a:schemeClr>
          </a:solidFill>
          <a:effectLst/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875A9-563A-8A39-128D-F7C1512F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1B86F-5666-D23D-864D-BA7A34079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C2F35-9AD7-EC54-2F14-44458C545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81D5EA-0395-8445-ADEE-0C56BA06D7B1}" type="datetimeFigureOut">
              <a:rPr lang="en-CZ" smtClean="0"/>
              <a:t>05.04.2026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1B0F9-A036-1DB7-7E95-3E513FA71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091A3-4C3B-E6D1-7ACF-AFEB1ADB1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51EE82-359E-0147-B9EE-8C4F52EDB60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02269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dconferenc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d-repository-ojs.org/index.php/repository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n@pollution-diseases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2D5F5CA-E603-2A40-0DCC-BFF9F008F3C2}"/>
              </a:ext>
            </a:extLst>
          </p:cNvPr>
          <p:cNvSpPr txBox="1"/>
          <p:nvPr/>
        </p:nvSpPr>
        <p:spPr>
          <a:xfrm>
            <a:off x="905164" y="1957257"/>
            <a:ext cx="1002953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Z" sz="3600" b="1" dirty="0">
                <a:latin typeface="Segoe UI Semibold" panose="020B0502040204020203" pitchFamily="34" charset="0"/>
                <a:ea typeface="Segoe UI Emoji" panose="020B0502040204020203" pitchFamily="34" charset="0"/>
                <a:cs typeface="Segoe UI Semibold" panose="020B0502040204020203" pitchFamily="34" charset="0"/>
              </a:rPr>
              <a:t>The Paradigm of the Military Ecotone:</a:t>
            </a:r>
          </a:p>
          <a:p>
            <a:r>
              <a:rPr lang="en-CZ" sz="3600" b="1" dirty="0">
                <a:latin typeface="Segoe UI Semibold" panose="020B0502040204020203" pitchFamily="34" charset="0"/>
                <a:ea typeface="Segoe UI Emoji" panose="020B0502040204020203" pitchFamily="34" charset="0"/>
                <a:cs typeface="Segoe UI Semibold" panose="020B0502040204020203" pitchFamily="34" charset="0"/>
              </a:rPr>
              <a:t>Theoretical and Methodological Foundations</a:t>
            </a:r>
            <a:r>
              <a:rPr lang="ru-RU" sz="3600" b="1" dirty="0">
                <a:latin typeface="Segoe UI Semibold" panose="020B0502040204020203" pitchFamily="34" charset="0"/>
                <a:ea typeface="Segoe UI Emoji" panose="020B0502040204020203" pitchFamily="34" charset="0"/>
                <a:cs typeface="Segoe UI Semibold" panose="020B0502040204020203" pitchFamily="34" charset="0"/>
              </a:rPr>
              <a:t> </a:t>
            </a:r>
            <a:r>
              <a:rPr lang="en-CZ" sz="3600" b="1" dirty="0">
                <a:latin typeface="Segoe UI Semibold" panose="020B0502040204020203" pitchFamily="34" charset="0"/>
                <a:ea typeface="Segoe UI Emoji" panose="020B0502040204020203" pitchFamily="34" charset="0"/>
                <a:cs typeface="Segoe UI Semibold" panose="020B0502040204020203" pitchFamily="34" charset="0"/>
              </a:rPr>
              <a:t>for the Study of War-Related Environmental Pollution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B4196-8809-8257-D789-D3DBB376012C}"/>
              </a:ext>
            </a:extLst>
          </p:cNvPr>
          <p:cNvSpPr txBox="1"/>
          <p:nvPr/>
        </p:nvSpPr>
        <p:spPr>
          <a:xfrm>
            <a:off x="905164" y="4974634"/>
            <a:ext cx="63902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Z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Dmitry Nikolaenko, </a:t>
            </a:r>
            <a:r>
              <a:rPr lang="en-CZ" sz="1400" dirty="0">
                <a:latin typeface="Segoe UI" panose="020B0502040204020203" pitchFamily="34" charset="0"/>
                <a:cs typeface="Segoe UI" panose="020B0502040204020203" pitchFamily="34" charset="0"/>
              </a:rPr>
              <a:t>PhD, Dr. Habil.</a:t>
            </a:r>
          </a:p>
          <a:p>
            <a:r>
              <a:rPr lang="en-CZ" sz="1400" dirty="0">
                <a:latin typeface="Segoe UI" panose="020B0502040204020203" pitchFamily="34" charset="0"/>
                <a:cs typeface="Segoe UI" panose="020B0502040204020203" pitchFamily="34" charset="0"/>
              </a:rPr>
              <a:t>Editor-in-Chief, Pollution and Diseases</a:t>
            </a:r>
          </a:p>
          <a:p>
            <a:r>
              <a:rPr lang="en-CZ" sz="1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Czech Republic · Ukraine · RSA</a:t>
            </a: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FE679745-822C-E67D-0242-474675AE94A1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82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0" i="0" kern="120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algn="l"/>
            <a:r>
              <a:rPr lang="en-GB" sz="1400" dirty="0"/>
              <a:t>P&amp;D Conference 2026 / 15-17 October, Prague                                                                                     </a:t>
            </a:r>
            <a:r>
              <a:rPr lang="ru-RU" sz="1400" dirty="0"/>
              <a:t> </a:t>
            </a:r>
            <a:endParaRPr lang="en-GB" sz="1400" dirty="0"/>
          </a:p>
          <a:p>
            <a:pPr algn="l"/>
            <a:r>
              <a:rPr lang="en-GB" sz="1400" u="sng" dirty="0">
                <a:hlinkClick r:id="rId3"/>
              </a:rPr>
              <a:t>https://pdconference.org</a:t>
            </a:r>
            <a:r>
              <a:rPr lang="ru-RU" sz="1400" u="sng" dirty="0"/>
              <a:t> </a:t>
            </a:r>
            <a:endParaRPr lang="en-GB" sz="1400" u="sng" dirty="0"/>
          </a:p>
        </p:txBody>
      </p:sp>
      <p:pic>
        <p:nvPicPr>
          <p:cNvPr id="15" name="Picture 14" descr="A black and gold sign with letters&#10;&#10;AI-generated content may be incorrect.">
            <a:extLst>
              <a:ext uri="{FF2B5EF4-FFF2-40B4-BE49-F238E27FC236}">
                <a16:creationId xmlns:a16="http://schemas.microsoft.com/office/drawing/2014/main" id="{0CD778D3-2BC8-61F8-8C7D-AFC8DB2EAA2E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25000"/>
          </a:blip>
          <a:stretch>
            <a:fillRect/>
          </a:stretch>
        </p:blipFill>
        <p:spPr>
          <a:xfrm>
            <a:off x="10531395" y="365126"/>
            <a:ext cx="806609" cy="369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9907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73CA6-88A8-1EB5-B654-9DD1DCBE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4. Key findings</a:t>
            </a:r>
            <a:endParaRPr lang="ru-RU" b="1" dirty="0">
              <a:solidFill>
                <a:schemeClr val="tx2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959901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C75C4-BDE4-33FD-E237-859A37DE3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81"/>
            <a:ext cx="10515600" cy="5419581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5. </a:t>
            </a: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Key Takeaways</a:t>
            </a: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Insight 1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Insight 2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Insight 3</a:t>
            </a: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(3–5 key conclusions or one main message)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467432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E23777-B5F0-6945-8C9C-DE579FC3370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D3D32-DD14-65E4-AB8B-EB9CD186D7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r>
              <a:rPr lang="en-GB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References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• </a:t>
            </a:r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3-5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references </a:t>
            </a:r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C00CB2-54BE-B040-E490-38BF3F5DD1AB}"/>
              </a:ext>
            </a:extLst>
          </p:cNvPr>
          <p:cNvSpPr txBox="1"/>
          <p:nvPr/>
        </p:nvSpPr>
        <p:spPr>
          <a:xfrm>
            <a:off x="5421745" y="1072634"/>
            <a:ext cx="22074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• 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QR code</a:t>
            </a:r>
            <a:endParaRPr lang="en-CZ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51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B79CA-1CB8-A133-67D7-E2B7AC1F9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16AF57-406C-F89D-F921-DED1F7736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1246909"/>
            <a:ext cx="4145582" cy="49357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600" b="1" dirty="0"/>
              <a:t>QR to the full list</a:t>
            </a:r>
            <a:br>
              <a:rPr lang="ru-RU" sz="3600" b="1" dirty="0"/>
            </a:br>
            <a:r>
              <a:rPr lang="en-GB" sz="3600" i="1" dirty="0"/>
              <a:t>Clarification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15487-0B08-B8B2-9474-4BC06DDA0FD7}"/>
              </a:ext>
            </a:extLst>
          </p:cNvPr>
          <p:cNvSpPr>
            <a:spLocks noGrp="1"/>
          </p:cNvSpPr>
          <p:nvPr>
            <p:ph type="body" sz="half" idx="2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VSVAR" val="TitledTextBox"/>
                    <p202:designTag name="ARCH:1:CLS" val="InformationBlock"/>
                  </p202:designTagLst>
                </p202:designPr>
              </p:ext>
            </p:extLst>
          </p:nvPr>
        </p:nvSpPr>
        <p:spPr>
          <a:xfrm>
            <a:off x="5532120" y="1154545"/>
            <a:ext cx="5681358" cy="5207372"/>
          </a:xfrm>
        </p:spPr>
        <p:txBody>
          <a:bodyPr>
            <a:normAutofit/>
          </a:bodyPr>
          <a:lstStyle/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Please prepare the most comprehensive list of publications possible.</a:t>
            </a:r>
            <a:b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It should provide a detailed overview of your approach and the body of research available on your topic.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We maintain a repository:</a:t>
            </a:r>
            <a:b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https://pd-repository-ojs.org/index.php/repository</a:t>
            </a:r>
            <a:endParaRPr lang="en-GB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A dedicated volume will be created in the repository specifically for this conference.</a:t>
            </a:r>
            <a:b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It will include publications regardless of their original place or date of publication.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goal is to systematize knowledge on specific conflicts and their consequences,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as well as to organize research according to scientific approaches related to the study of the environmental impacts of military activity.</a:t>
            </a:r>
          </a:p>
          <a:p>
            <a:r>
              <a:rPr lang="en-GB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Publication is free of charge. All costs are covered by the journal </a:t>
            </a:r>
            <a:r>
              <a:rPr lang="en-GB" sz="1400" b="1" i="1" dirty="0">
                <a:latin typeface="Segoe UI" panose="020B0502040204020203" pitchFamily="34" charset="0"/>
                <a:cs typeface="Segoe UI" panose="020B0502040204020203" pitchFamily="34" charset="0"/>
              </a:rPr>
              <a:t>Pollution and Diseases</a:t>
            </a:r>
            <a:r>
              <a:rPr lang="en-GB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r>
              <a:rPr lang="en-GB" sz="14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All publications without a DOI will be assigned one via Crossref.</a:t>
            </a:r>
            <a:br>
              <a:rPr lang="en-GB" sz="14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4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There is no limit on the number of publications.</a:t>
            </a:r>
            <a:br>
              <a:rPr lang="en-GB" sz="14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4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There are no language restrictions — submissions can be in any language.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Please note that this process requires time from the journal’s editorial team, so we recommend starting well in advance.</a:t>
            </a:r>
          </a:p>
        </p:txBody>
      </p:sp>
    </p:spTree>
    <p:extLst>
      <p:ext uri="{BB962C8B-B14F-4D97-AF65-F5344CB8AC3E}">
        <p14:creationId xmlns:p14="http://schemas.microsoft.com/office/powerpoint/2010/main" val="3314230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0EF0D-CA41-D724-1DFE-1D71BC516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6691"/>
            <a:ext cx="10515600" cy="5290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Thank you for your attention!</a:t>
            </a:r>
            <a:endParaRPr lang="ru-RU" sz="3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i="1" dirty="0">
                <a:latin typeface="Segoe UI" panose="020B0502040204020203" pitchFamily="34" charset="0"/>
                <a:cs typeface="Segoe UI" panose="020B0502040204020203" pitchFamily="34" charset="0"/>
              </a:rPr>
              <a:t>The Paradigm of the Military Ecotone</a:t>
            </a: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Dmitry Nikolaenko</a:t>
            </a: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CZ" sz="2000" i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dn@pollution-diseases.org</a:t>
            </a:r>
            <a:r>
              <a:rPr lang="en-CZ" sz="20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2000" i="1" dirty="0">
              <a:solidFill>
                <a:schemeClr val="tx2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QR code </a:t>
            </a:r>
            <a:r>
              <a:rPr lang="en-GB" sz="2000" dirty="0"/>
              <a:t>– include the most relevant information based on the specifics of your work.</a:t>
            </a:r>
            <a:endParaRPr lang="en-CZ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214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5FEB7-D5EA-F46A-46E1-D8DA937A5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0509"/>
            <a:ext cx="10515600" cy="50061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400" b="1" i="1" dirty="0">
                <a:latin typeface="Segoe UI" panose="020B0502040204020203" pitchFamily="34" charset="0"/>
                <a:cs typeface="Segoe UI" panose="020B0502040204020203" pitchFamily="34" charset="0"/>
              </a:rPr>
              <a:t>These guidelines are intended to support clarity and consistency, </a:t>
            </a:r>
          </a:p>
          <a:p>
            <a:pPr marL="0" indent="0" algn="ctr">
              <a:buNone/>
            </a:pPr>
            <a:r>
              <a:rPr lang="en-GB" sz="2400" b="1" i="1" dirty="0">
                <a:latin typeface="Segoe UI" panose="020B0502040204020203" pitchFamily="34" charset="0"/>
                <a:cs typeface="Segoe UI" panose="020B0502040204020203" pitchFamily="34" charset="0"/>
              </a:rPr>
              <a:t>while allowing authors the flexibility to present their work </a:t>
            </a:r>
          </a:p>
          <a:p>
            <a:pPr marL="0" indent="0" algn="ctr">
              <a:buNone/>
            </a:pPr>
            <a:r>
              <a:rPr lang="en-GB" sz="2400" b="1" i="1" dirty="0">
                <a:latin typeface="Segoe UI" panose="020B0502040204020203" pitchFamily="34" charset="0"/>
                <a:cs typeface="Segoe UI" panose="020B0502040204020203" pitchFamily="34" charset="0"/>
              </a:rPr>
              <a:t>in a way that best reflects their research and perspective.</a:t>
            </a:r>
            <a:endParaRPr lang="ru-RU" sz="24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Presentations may be prepared using any software (PowerPoint, PDF, Keynote, etc.).</a:t>
            </a: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The provided slides are intended as examples and guidance, 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not as a strict template.</a:t>
            </a:r>
          </a:p>
          <a:p>
            <a:pPr marL="0" indent="0">
              <a:buNone/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Authors are encouraged to follow the structure and clarity guidelines, 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while maintaining flexibility in design and format.</a:t>
            </a:r>
            <a:endParaRPr lang="en-CZ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79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7ABE02F-168B-35E9-08C9-1F734F5C0D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38990" y="826517"/>
            <a:ext cx="5631670" cy="158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The following font settings should be used:</a:t>
            </a: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Headings: Segoe UI Semibold — 36 pt </a:t>
            </a:r>
          </a:p>
          <a:p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Subheadings: Segoe UI — 24 pt </a:t>
            </a:r>
          </a:p>
          <a:p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Body text: Segoe UI — 20 pt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1FAD4C-3E1F-D3A8-17F7-84EC021D2800}"/>
              </a:ext>
            </a:extLst>
          </p:cNvPr>
          <p:cNvSpPr txBox="1"/>
          <p:nvPr/>
        </p:nvSpPr>
        <p:spPr>
          <a:xfrm>
            <a:off x="1292177" y="3008449"/>
            <a:ext cx="797511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Presentation structure (mandatory):</a:t>
            </a: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Problem → Theory → Method → Results → Key Takeaways</a:t>
            </a:r>
          </a:p>
          <a:p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This structure is mandatory.</a:t>
            </a:r>
          </a:p>
          <a:p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The conference is non-political in nature.</a:t>
            </a:r>
            <a:b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All issues must be addressed using a strictly scientific approach.</a:t>
            </a:r>
          </a:p>
        </p:txBody>
      </p:sp>
    </p:spTree>
    <p:extLst>
      <p:ext uri="{BB962C8B-B14F-4D97-AF65-F5344CB8AC3E}">
        <p14:creationId xmlns:p14="http://schemas.microsoft.com/office/powerpoint/2010/main" val="717843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50A45-4D80-E0E9-9EED-0EDB0A625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96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Guidelines for speakers:</a:t>
            </a:r>
          </a:p>
          <a:p>
            <a:pPr marL="0" indent="0">
              <a:buNone/>
            </a:pPr>
            <a:endParaRPr lang="en-GB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Max 5 bullets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Short sentences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No paragraphs</a:t>
            </a: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• Use visuals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Use a simple and consistent visual style.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Recommended </a:t>
            </a:r>
            <a:r>
              <a:rPr lang="en-GB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colors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: black,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blue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200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burgundy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CZ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B5E2835-4E47-45B3-9CFE-732FF7B05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n aerial view of a city&#10;&#10;AI-generated content may be incorrect.">
            <a:extLst>
              <a:ext uri="{FF2B5EF4-FFF2-40B4-BE49-F238E27FC236}">
                <a16:creationId xmlns:a16="http://schemas.microsoft.com/office/drawing/2014/main" id="{D2E5FA62-F316-CE94-D0FB-36DEDC3262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606" r="18991"/>
          <a:stretch>
            <a:fillRect/>
          </a:stretch>
        </p:blipFill>
        <p:spPr>
          <a:xfrm>
            <a:off x="3242695" y="10"/>
            <a:ext cx="8949307" cy="6857990"/>
          </a:xfrm>
          <a:custGeom>
            <a:avLst/>
            <a:gdLst/>
            <a:ahLst/>
            <a:cxnLst/>
            <a:rect l="l" t="t" r="r" b="b"/>
            <a:pathLst>
              <a:path w="8949307" h="6858000">
                <a:moveTo>
                  <a:pt x="0" y="0"/>
                </a:moveTo>
                <a:lnTo>
                  <a:pt x="8949307" y="0"/>
                </a:lnTo>
                <a:lnTo>
                  <a:pt x="8949307" y="6858000"/>
                </a:lnTo>
                <a:lnTo>
                  <a:pt x="0" y="6858000"/>
                </a:lnTo>
                <a:lnTo>
                  <a:pt x="62983" y="6788730"/>
                </a:lnTo>
                <a:cubicBezTo>
                  <a:pt x="773509" y="5928900"/>
                  <a:pt x="1212979" y="4741056"/>
                  <a:pt x="1212979" y="3429000"/>
                </a:cubicBezTo>
                <a:cubicBezTo>
                  <a:pt x="1212979" y="2116944"/>
                  <a:pt x="773509" y="929100"/>
                  <a:pt x="62983" y="69271"/>
                </a:cubicBezTo>
                <a:close/>
              </a:path>
            </a:pathLst>
          </a:custGeom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5B45AD5D-AA52-4F7B-9362-576A39AD9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D5D5D5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15">
            <a:extLst>
              <a:ext uri="{FF2B5EF4-FFF2-40B4-BE49-F238E27FC236}">
                <a16:creationId xmlns:a16="http://schemas.microsoft.com/office/drawing/2014/main" id="{AEDD7960-4866-4399-BEF6-DD1431AB4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1AA4E9-8003-675F-00E5-2059FD7D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5728"/>
          </a:xfrm>
        </p:spPr>
        <p:txBody>
          <a:bodyPr anchor="b">
            <a:normAutofit/>
          </a:bodyPr>
          <a:lstStyle/>
          <a:p>
            <a:r>
              <a:rPr lang="en-GB" sz="2800" dirty="0"/>
              <a:t>Image slide</a:t>
            </a:r>
            <a:endParaRPr lang="en-CZ" sz="28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375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7D8ABE7-E05C-101C-788B-978E2764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Please choose the format that best suits your presentation.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9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452C0-59FF-2ED2-F4BC-C90D58107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Quote slide</a:t>
            </a:r>
            <a:endParaRPr lang="en-CZ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EC3BC-64A7-46ED-442A-05B54FE8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4400" b="1" i="1" dirty="0"/>
              <a:t>e.g. </a:t>
            </a:r>
            <a:r>
              <a:rPr lang="en-GB" sz="4400" b="1" dirty="0">
                <a:solidFill>
                  <a:srgbClr val="C00000"/>
                </a:solidFill>
              </a:rPr>
              <a:t>War </a:t>
            </a:r>
            <a:r>
              <a:rPr lang="en-GB" sz="4400" b="1" dirty="0"/>
              <a:t>creates new ecological realities faster than science can measure them.</a:t>
            </a:r>
            <a:endParaRPr lang="en-CZ" sz="4400" b="1" dirty="0"/>
          </a:p>
          <a:p>
            <a:r>
              <a:rPr lang="en-GB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wide selection of slide types is available. </a:t>
            </a:r>
            <a:endParaRPr lang="en-CZ" sz="2000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049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FBE9F-EEBF-9299-3BD0-3718D7DB6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364"/>
            <a:ext cx="10515600" cy="5576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This presentation explores: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</a:t>
            </a: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Why this problem matters</a:t>
            </a:r>
          </a:p>
          <a:p>
            <a:pPr marL="0" indent="0">
              <a:buNone/>
            </a:pPr>
            <a:endParaRPr lang="en-CZ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303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A9BC3-4E85-D930-60BD-9787E0259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Theoretical framework</a:t>
            </a:r>
          </a:p>
        </p:txBody>
      </p:sp>
    </p:spTree>
    <p:extLst>
      <p:ext uri="{BB962C8B-B14F-4D97-AF65-F5344CB8AC3E}">
        <p14:creationId xmlns:p14="http://schemas.microsoft.com/office/powerpoint/2010/main" val="393966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BB62-E87B-8592-92E9-63ACDB61D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 Research approach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989307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 15-17.10.2026" id="{26C5FB78-5D02-4C4C-8A26-D9C89836092D}" vid="{7649CCAD-EE2E-A34C-B4D5-947B31CD03A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 15-17.10.2026" id="{26C5FB78-5D02-4C4C-8A26-D9C89836092D}" vid="{E731D650-6370-6440-BF4B-6867FB7BE3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559</Words>
  <Application>Microsoft Macintosh PowerPoint</Application>
  <PresentationFormat>Widescreen</PresentationFormat>
  <Paragraphs>74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Neue Haas Grotesk Text Pro</vt:lpstr>
      <vt:lpstr>Segoe UI</vt:lpstr>
      <vt:lpstr>Segoe UI Semibold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Image slide</vt:lpstr>
      <vt:lpstr>Quote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QR to the full list Clarification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 Dmitry</dc:creator>
  <cp:lastModifiedBy>N Dmitry</cp:lastModifiedBy>
  <cp:revision>21</cp:revision>
  <dcterms:created xsi:type="dcterms:W3CDTF">2026-04-04T07:52:12Z</dcterms:created>
  <dcterms:modified xsi:type="dcterms:W3CDTF">2026-04-05T06:43:19Z</dcterms:modified>
</cp:coreProperties>
</file>