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12192000"/>
  <p:embeddedFontLst>
    <p:embeddedFont>
      <p:font typeface="EB Garamond SemiBold" panose="00000700000000000000" pitchFamily="2" charset="0"/>
      <p:regular r:id="rId9"/>
    </p:embeddedFont>
    <p:embeddedFont>
      <p:font typeface="Raleway" pitchFamily="2" charset="-52"/>
      <p:regular r:id="rId10"/>
      <p:bold r:id="rId11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B9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11" d="100"/>
          <a:sy n="111" d="100"/>
        </p:scale>
        <p:origin x="55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36394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master 1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1B1C1D"/>
          </a:solidFill>
          <a:ln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svg"/><Relationship Id="rId5" Type="http://schemas.openxmlformats.org/officeDocument/2006/relationships/image" Target="../media/image13.svg"/><Relationship Id="rId4" Type="http://schemas.openxmlformats.org/officeDocument/2006/relationships/image" Target="../media/image1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3198110" y="1284946"/>
            <a:ext cx="4801869" cy="5233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uk-UA" sz="3250" b="1" noProof="0" dirty="0" err="1">
                <a:solidFill>
                  <a:srgbClr val="F2E782"/>
                </a:solidFill>
                <a:latin typeface="EB Garamond SemiBold" pitchFamily="34" charset="0"/>
                <a:ea typeface="EB Garamond SemiBold" pitchFamily="34" charset="-122"/>
                <a:cs typeface="EB Garamond SemiBold" pitchFamily="34" charset="-120"/>
              </a:rPr>
              <a:t>ЕкоМульчер</a:t>
            </a:r>
            <a:r>
              <a:rPr lang="uk-UA" sz="3250" b="1" noProof="0" dirty="0">
                <a:solidFill>
                  <a:srgbClr val="F2E782"/>
                </a:solidFill>
                <a:latin typeface="EB Garamond SemiBold" pitchFamily="34" charset="0"/>
                <a:ea typeface="EB Garamond SemiBold" pitchFamily="34" charset="-122"/>
                <a:cs typeface="EB Garamond SemiBold" pitchFamily="34" charset="-120"/>
              </a:rPr>
              <a:t> Буковини</a:t>
            </a:r>
            <a:endParaRPr lang="uk-UA" sz="3250" noProof="0" dirty="0"/>
          </a:p>
        </p:txBody>
      </p:sp>
      <p:sp>
        <p:nvSpPr>
          <p:cNvPr id="4" name="Text 1"/>
          <p:cNvSpPr/>
          <p:nvPr/>
        </p:nvSpPr>
        <p:spPr>
          <a:xfrm>
            <a:off x="5132285" y="2498050"/>
            <a:ext cx="6296860" cy="108456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fontScale="85000" lnSpcReduction="10000"/>
          </a:bodyPr>
          <a:lstStyle/>
          <a:p>
            <a:pPr marL="0" indent="0" algn="l">
              <a:lnSpc>
                <a:spcPct val="126000"/>
              </a:lnSpc>
              <a:buNone/>
            </a:pPr>
            <a:r>
              <a:rPr lang="uk-UA" sz="1300" noProof="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Ініціатор проєкту — </a:t>
            </a:r>
            <a:r>
              <a:rPr lang="uk-UA" sz="1300" b="1" noProof="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ТОВ</a:t>
            </a:r>
            <a:r>
              <a:rPr lang="uk-UA" sz="1300" noProof="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</a:t>
            </a:r>
            <a:r>
              <a:rPr lang="uk-UA" sz="1300" b="1" noProof="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«ЕКО ПЕРСПЕКТИВА»</a:t>
            </a:r>
            <a:r>
              <a:rPr lang="uk-UA" sz="1300" noProof="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. Підприємство пропонує реалізувати інвестиційний проєкт із придбання самохідного </a:t>
            </a:r>
            <a:r>
              <a:rPr lang="uk-UA" sz="1300" noProof="0" dirty="0" err="1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мульчера</a:t>
            </a:r>
            <a:r>
              <a:rPr lang="uk-UA" sz="1300" noProof="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та іншого необхідного обладнання для розчищення сільськогосподарських земель, старих садів, чагарників і захаращених земель у Чернівецькій області, які зараз не використовуються у цільовому призначенні</a:t>
            </a:r>
            <a:r>
              <a:rPr lang="uk-UA" sz="13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, я</a:t>
            </a:r>
            <a:r>
              <a:rPr lang="uk-UA" sz="1300" noProof="0" dirty="0" err="1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кі</a:t>
            </a:r>
            <a:r>
              <a:rPr lang="uk-UA" sz="1300" noProof="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будуть використовуватись у співпраці з Корейськими компаніями.</a:t>
            </a:r>
            <a:endParaRPr lang="uk-UA" sz="1300" noProof="0" dirty="0"/>
          </a:p>
        </p:txBody>
      </p:sp>
      <p:sp>
        <p:nvSpPr>
          <p:cNvPr id="5" name="Shape 2"/>
          <p:cNvSpPr/>
          <p:nvPr/>
        </p:nvSpPr>
        <p:spPr>
          <a:xfrm>
            <a:off x="5093141" y="3657986"/>
            <a:ext cx="3074216" cy="1190625"/>
          </a:xfrm>
          <a:prstGeom prst="roundRect">
            <a:avLst>
              <a:gd name="adj" fmla="val 2110"/>
            </a:avLst>
          </a:prstGeom>
          <a:solidFill>
            <a:srgbClr val="3A3B3C"/>
          </a:solidFill>
          <a:ln/>
        </p:spPr>
        <p:txBody>
          <a:bodyPr/>
          <a:lstStyle/>
          <a:p>
            <a:endParaRPr lang="uk-UA" noProof="0" dirty="0"/>
          </a:p>
        </p:txBody>
      </p:sp>
      <p:sp>
        <p:nvSpPr>
          <p:cNvPr id="6" name="Text 3"/>
          <p:cNvSpPr/>
          <p:nvPr/>
        </p:nvSpPr>
        <p:spPr>
          <a:xfrm>
            <a:off x="5260519" y="3938503"/>
            <a:ext cx="2093166" cy="2616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uk-UA" sz="1600" noProof="0" dirty="0">
                <a:solidFill>
                  <a:srgbClr val="BDB9AF"/>
                </a:solidFill>
                <a:latin typeface="EB Garamond SemiBold" pitchFamily="34" charset="0"/>
                <a:ea typeface="EB Garamond SemiBold" pitchFamily="34" charset="-122"/>
                <a:cs typeface="EB Garamond SemiBold" pitchFamily="34" charset="-120"/>
              </a:rPr>
              <a:t>Керівник</a:t>
            </a:r>
            <a:endParaRPr lang="uk-UA" sz="1600" noProof="0" dirty="0">
              <a:solidFill>
                <a:srgbClr val="BDB9AF"/>
              </a:solidFill>
            </a:endParaRPr>
          </a:p>
        </p:txBody>
      </p:sp>
      <p:sp>
        <p:nvSpPr>
          <p:cNvPr id="7" name="Text 4"/>
          <p:cNvSpPr/>
          <p:nvPr/>
        </p:nvSpPr>
        <p:spPr>
          <a:xfrm>
            <a:off x="5260519" y="4253299"/>
            <a:ext cx="2739460" cy="2526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6000"/>
              </a:lnSpc>
              <a:buNone/>
            </a:pPr>
            <a:r>
              <a:rPr lang="uk-UA" sz="1300" noProof="0" dirty="0" err="1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Візнюк</a:t>
            </a:r>
            <a:r>
              <a:rPr lang="uk-UA" sz="1300" noProof="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Марія Василівна</a:t>
            </a:r>
            <a:endParaRPr lang="uk-UA" sz="1300" noProof="0" dirty="0"/>
          </a:p>
        </p:txBody>
      </p:sp>
      <p:sp>
        <p:nvSpPr>
          <p:cNvPr id="8" name="Shape 5"/>
          <p:cNvSpPr/>
          <p:nvPr/>
        </p:nvSpPr>
        <p:spPr>
          <a:xfrm>
            <a:off x="8455904" y="3665518"/>
            <a:ext cx="3074315" cy="1190625"/>
          </a:xfrm>
          <a:prstGeom prst="roundRect">
            <a:avLst>
              <a:gd name="adj" fmla="val 2110"/>
            </a:avLst>
          </a:prstGeom>
          <a:solidFill>
            <a:srgbClr val="3A3B3C"/>
          </a:solidFill>
          <a:ln/>
        </p:spPr>
        <p:txBody>
          <a:bodyPr/>
          <a:lstStyle/>
          <a:p>
            <a:endParaRPr lang="uk-UA" noProof="0" dirty="0"/>
          </a:p>
        </p:txBody>
      </p:sp>
      <p:sp>
        <p:nvSpPr>
          <p:cNvPr id="9" name="Text 6"/>
          <p:cNvSpPr/>
          <p:nvPr/>
        </p:nvSpPr>
        <p:spPr>
          <a:xfrm>
            <a:off x="8689585" y="3751057"/>
            <a:ext cx="2093166" cy="2616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uk-UA" sz="1600" noProof="0" dirty="0">
                <a:solidFill>
                  <a:srgbClr val="CFCBBF"/>
                </a:solidFill>
                <a:latin typeface="EB Garamond SemiBold" pitchFamily="34" charset="0"/>
                <a:ea typeface="EB Garamond SemiBold" pitchFamily="34" charset="-122"/>
                <a:cs typeface="EB Garamond SemiBold" pitchFamily="34" charset="-120"/>
              </a:rPr>
              <a:t>Юридична адреса</a:t>
            </a:r>
            <a:endParaRPr lang="uk-UA" sz="1600" noProof="0" dirty="0"/>
          </a:p>
        </p:txBody>
      </p:sp>
      <p:sp>
        <p:nvSpPr>
          <p:cNvPr id="10" name="Text 7"/>
          <p:cNvSpPr/>
          <p:nvPr/>
        </p:nvSpPr>
        <p:spPr>
          <a:xfrm>
            <a:off x="8689585" y="4101696"/>
            <a:ext cx="2739560" cy="50522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6000"/>
              </a:lnSpc>
              <a:buNone/>
            </a:pPr>
            <a:r>
              <a:rPr lang="uk-UA" sz="1300" noProof="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Чернівецька обл., Кіцманський р-н, с. Шишківці</a:t>
            </a:r>
            <a:endParaRPr lang="uk-UA" sz="1300" noProof="0" dirty="0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FD55CBA-F9BD-EAA5-B6C6-E7E84B2212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916" y="2566529"/>
            <a:ext cx="4253170" cy="236905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5233360" y="349052"/>
            <a:ext cx="6296860" cy="118129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uk-UA" sz="3700" noProof="0" dirty="0">
                <a:solidFill>
                  <a:srgbClr val="F2E782"/>
                </a:solidFill>
                <a:latin typeface="EB Garamond SemiBold" pitchFamily="34" charset="0"/>
                <a:ea typeface="EB Garamond SemiBold" pitchFamily="34" charset="-122"/>
                <a:cs typeface="EB Garamond SemiBold" pitchFamily="34" charset="-120"/>
              </a:rPr>
              <a:t>Коротка історія та ідея проєкту</a:t>
            </a:r>
            <a:endParaRPr lang="uk-UA" sz="3700" noProof="0" dirty="0"/>
          </a:p>
        </p:txBody>
      </p:sp>
      <p:sp>
        <p:nvSpPr>
          <p:cNvPr id="4" name="Text 1"/>
          <p:cNvSpPr/>
          <p:nvPr/>
        </p:nvSpPr>
        <p:spPr>
          <a:xfrm>
            <a:off x="5233360" y="1553120"/>
            <a:ext cx="6296860" cy="142432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lnSpcReduction="10000"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uk-UA" sz="1450" noProof="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Проєкт </a:t>
            </a:r>
            <a:r>
              <a:rPr lang="uk-UA" sz="1450" b="1" noProof="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«</a:t>
            </a:r>
            <a:r>
              <a:rPr lang="uk-UA" sz="1450" b="1" noProof="0" dirty="0" err="1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ЕкоМульчер</a:t>
            </a:r>
            <a:r>
              <a:rPr lang="uk-UA" sz="1450" b="1" noProof="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Буковини»</a:t>
            </a:r>
            <a:r>
              <a:rPr lang="uk-UA" sz="1450" noProof="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виник як відповідь на проблему занедбаних сільськогосподарських земель у Чернівецькій області.</a:t>
            </a:r>
            <a:endParaRPr lang="uk-UA" sz="1450" noProof="0" dirty="0"/>
          </a:p>
          <a:p>
            <a:pPr>
              <a:lnSpc>
                <a:spcPct val="133000"/>
              </a:lnSpc>
            </a:pPr>
            <a:r>
              <a:rPr lang="uk-UA" sz="1450" noProof="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У регіоні є багато ділянок сільськогосподарських земель, які не використовуються та поступово заростають чагарниками. Через це землі втрачають господарську цінність, а громади — можливі доходи.</a:t>
            </a:r>
            <a:endParaRPr lang="uk-UA" sz="1450" noProof="0" dirty="0"/>
          </a:p>
        </p:txBody>
      </p:sp>
      <p:sp>
        <p:nvSpPr>
          <p:cNvPr id="5" name="Shape 2"/>
          <p:cNvSpPr/>
          <p:nvPr/>
        </p:nvSpPr>
        <p:spPr>
          <a:xfrm>
            <a:off x="5233360" y="5167114"/>
            <a:ext cx="6296860" cy="1341834"/>
          </a:xfrm>
          <a:prstGeom prst="roundRect">
            <a:avLst>
              <a:gd name="adj" fmla="val 2113"/>
            </a:avLst>
          </a:prstGeom>
          <a:solidFill>
            <a:srgbClr val="022349"/>
          </a:solidFill>
          <a:ln/>
        </p:spPr>
        <p:txBody>
          <a:bodyPr/>
          <a:lstStyle/>
          <a:p>
            <a:endParaRPr lang="uk-UA" noProof="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7864" y="5358884"/>
            <a:ext cx="236234" cy="189012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658601" y="5384403"/>
            <a:ext cx="5493605" cy="90725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>
              <a:lnSpc>
                <a:spcPct val="133000"/>
              </a:lnSpc>
            </a:pPr>
            <a:r>
              <a:rPr lang="uk-UA" sz="1450" noProof="0" dirty="0">
                <a:solidFill>
                  <a:srgbClr val="FFFFF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Перший етап роботи планується у </a:t>
            </a:r>
            <a:r>
              <a:rPr lang="uk-UA" sz="1450" b="1" noProof="0" dirty="0">
                <a:solidFill>
                  <a:srgbClr val="FFFFF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Кіцманській, </a:t>
            </a:r>
            <a:r>
              <a:rPr lang="uk-UA" sz="1450" b="1" noProof="0" dirty="0" err="1">
                <a:solidFill>
                  <a:srgbClr val="FFFFF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Путільский</a:t>
            </a:r>
            <a:r>
              <a:rPr lang="uk-UA" sz="1450" b="1" noProof="0" dirty="0">
                <a:solidFill>
                  <a:srgbClr val="FFFFF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, Вижницький та </a:t>
            </a:r>
            <a:r>
              <a:rPr lang="uk-UA" sz="1450" b="1" noProof="0" dirty="0" err="1">
                <a:solidFill>
                  <a:srgbClr val="FFFFF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Новоселицькій</a:t>
            </a:r>
            <a:r>
              <a:rPr lang="uk-UA" sz="1450" b="1" noProof="0" dirty="0">
                <a:solidFill>
                  <a:srgbClr val="FFFFF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громадах</a:t>
            </a:r>
            <a:r>
              <a:rPr lang="uk-UA" sz="1450" noProof="0" dirty="0">
                <a:solidFill>
                  <a:srgbClr val="FFFFF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, а надалі — на території всієї Чернівецької області.</a:t>
            </a:r>
            <a:endParaRPr lang="uk-UA" sz="1450" noProof="0" dirty="0"/>
          </a:p>
        </p:txBody>
      </p:sp>
      <p:sp>
        <p:nvSpPr>
          <p:cNvPr id="8" name="Shape 8">
            <a:extLst>
              <a:ext uri="{FF2B5EF4-FFF2-40B4-BE49-F238E27FC236}">
                <a16:creationId xmlns:a16="http://schemas.microsoft.com/office/drawing/2014/main" id="{A3848BE2-4F95-A134-698B-4A504348BE3E}"/>
              </a:ext>
            </a:extLst>
          </p:cNvPr>
          <p:cNvSpPr/>
          <p:nvPr/>
        </p:nvSpPr>
        <p:spPr>
          <a:xfrm>
            <a:off x="5233360" y="3066739"/>
            <a:ext cx="6296860" cy="2067889"/>
          </a:xfrm>
          <a:prstGeom prst="roundRect">
            <a:avLst>
              <a:gd name="adj" fmla="val 1021"/>
            </a:avLst>
          </a:prstGeom>
          <a:solidFill>
            <a:srgbClr val="3A3B3C"/>
          </a:solidFill>
          <a:ln/>
        </p:spPr>
        <p:txBody>
          <a:bodyPr/>
          <a:lstStyle/>
          <a:p>
            <a:endParaRPr lang="uk-UA" noProof="0" dirty="0"/>
          </a:p>
        </p:txBody>
      </p:sp>
      <p:sp>
        <p:nvSpPr>
          <p:cNvPr id="10" name="Text 9">
            <a:extLst>
              <a:ext uri="{FF2B5EF4-FFF2-40B4-BE49-F238E27FC236}">
                <a16:creationId xmlns:a16="http://schemas.microsoft.com/office/drawing/2014/main" id="{7B7A4B15-1806-2CC6-03F9-29810B0536E8}"/>
              </a:ext>
            </a:extLst>
          </p:cNvPr>
          <p:cNvSpPr/>
          <p:nvPr/>
        </p:nvSpPr>
        <p:spPr>
          <a:xfrm>
            <a:off x="5376812" y="3086090"/>
            <a:ext cx="4978639" cy="1917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6000"/>
              </a:lnSpc>
              <a:buNone/>
            </a:pPr>
            <a:r>
              <a:rPr lang="uk-UA" sz="1300" b="1" noProof="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Команда </a:t>
            </a:r>
            <a:r>
              <a:rPr lang="uk-UA" sz="1300" b="1" noProof="0" dirty="0" err="1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проекту</a:t>
            </a:r>
            <a:endParaRPr lang="uk-UA" sz="1300" noProof="0" dirty="0"/>
          </a:p>
        </p:txBody>
      </p:sp>
      <p:sp>
        <p:nvSpPr>
          <p:cNvPr id="12" name="Text 10">
            <a:extLst>
              <a:ext uri="{FF2B5EF4-FFF2-40B4-BE49-F238E27FC236}">
                <a16:creationId xmlns:a16="http://schemas.microsoft.com/office/drawing/2014/main" id="{9BE707F4-7A87-FD1E-AB28-13E01BCAA91F}"/>
              </a:ext>
            </a:extLst>
          </p:cNvPr>
          <p:cNvSpPr/>
          <p:nvPr/>
        </p:nvSpPr>
        <p:spPr>
          <a:xfrm>
            <a:off x="5379993" y="3385501"/>
            <a:ext cx="6003593" cy="189025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6000"/>
              </a:lnSpc>
              <a:spcAft>
                <a:spcPts val="700"/>
              </a:spcAft>
              <a:buNone/>
            </a:pPr>
            <a:r>
              <a:rPr lang="uk-UA" sz="1200" noProof="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Головний спеціаліст (</a:t>
            </a:r>
            <a:r>
              <a:rPr lang="uk-UA" sz="1200" noProof="0" dirty="0" err="1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найм</a:t>
            </a:r>
            <a:r>
              <a:rPr lang="uk-UA" sz="1200" noProof="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) – оцінка ділянок, планування робіт, контроль якості рекультивації.</a:t>
            </a:r>
            <a:endParaRPr lang="uk-UA" sz="1200" noProof="0" dirty="0"/>
          </a:p>
          <a:p>
            <a:pPr marL="0" indent="0" algn="l">
              <a:lnSpc>
                <a:spcPct val="126000"/>
              </a:lnSpc>
              <a:spcAft>
                <a:spcPts val="700"/>
              </a:spcAft>
              <a:buNone/>
            </a:pPr>
            <a:r>
              <a:rPr lang="uk-UA" sz="1200" noProof="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Оператори </a:t>
            </a:r>
            <a:r>
              <a:rPr lang="uk-UA" sz="1200" noProof="0" dirty="0" err="1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мульчера</a:t>
            </a:r>
            <a:r>
              <a:rPr lang="uk-UA" sz="1200" noProof="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(2 особи) – керування технікою, щоденне ТО.</a:t>
            </a:r>
            <a:endParaRPr lang="uk-UA" sz="1200" noProof="0" dirty="0"/>
          </a:p>
          <a:p>
            <a:pPr marL="0" indent="0" algn="l">
              <a:lnSpc>
                <a:spcPct val="126000"/>
              </a:lnSpc>
              <a:spcAft>
                <a:spcPts val="700"/>
              </a:spcAft>
              <a:buNone/>
            </a:pPr>
            <a:r>
              <a:rPr lang="uk-UA" sz="1200" noProof="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Механік-водій – ремонт, обслуговування, логістика.</a:t>
            </a:r>
            <a:endParaRPr lang="uk-UA" sz="1200" noProof="0" dirty="0"/>
          </a:p>
          <a:p>
            <a:pPr marL="0" indent="0" algn="l">
              <a:lnSpc>
                <a:spcPct val="126000"/>
              </a:lnSpc>
              <a:buNone/>
            </a:pPr>
            <a:r>
              <a:rPr lang="uk-UA" sz="1200" noProof="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Бухгалтер-координатор (за сумісництвом) – фінансова звітність, підготовка документів для </a:t>
            </a:r>
            <a:r>
              <a:rPr lang="uk-UA" sz="1200" noProof="0" dirty="0" err="1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грантодавців</a:t>
            </a:r>
            <a:endParaRPr lang="uk-UA" sz="1200" noProof="0" dirty="0"/>
          </a:p>
        </p:txBody>
      </p:sp>
      <p:pic>
        <p:nvPicPr>
          <p:cNvPr id="13" name="Рисунок 12" descr="Сад на сельскохозяйственной земле - можно ли сажать на огороде и поле ...">
            <a:extLst>
              <a:ext uri="{FF2B5EF4-FFF2-40B4-BE49-F238E27FC236}">
                <a16:creationId xmlns:a16="http://schemas.microsoft.com/office/drawing/2014/main" id="{FCB549DA-CDF6-7219-53DD-4BB45E9D6C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663" y="349052"/>
            <a:ext cx="4428860" cy="3022502"/>
          </a:xfrm>
          <a:prstGeom prst="rect">
            <a:avLst/>
          </a:prstGeom>
        </p:spPr>
      </p:pic>
      <p:pic>
        <p:nvPicPr>
          <p:cNvPr id="14" name="Рисунок 13" descr="Продается земельный участок сельскохозяйственного назначения у деревни Иванчиково Зарайского района Московской области | Озерская база недвижимости">
            <a:extLst>
              <a:ext uri="{FF2B5EF4-FFF2-40B4-BE49-F238E27FC236}">
                <a16:creationId xmlns:a16="http://schemas.microsoft.com/office/drawing/2014/main" id="{17B47766-D575-0841-5858-E9A4642A0A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663" y="3486446"/>
            <a:ext cx="4428860" cy="302250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1574" y="712093"/>
            <a:ext cx="5250426" cy="3839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uk-UA" sz="2400" noProof="0" dirty="0">
                <a:solidFill>
                  <a:srgbClr val="F2E782"/>
                </a:solidFill>
                <a:latin typeface="EB Garamond SemiBold" pitchFamily="34" charset="0"/>
                <a:ea typeface="EB Garamond SemiBold" pitchFamily="34" charset="-122"/>
                <a:cs typeface="EB Garamond SemiBold" pitchFamily="34" charset="-120"/>
              </a:rPr>
              <a:t>Проблема, яку вирішує кооператив</a:t>
            </a:r>
            <a:endParaRPr lang="uk-UA" sz="2400" noProof="0" dirty="0"/>
          </a:p>
        </p:txBody>
      </p:sp>
      <p:sp>
        <p:nvSpPr>
          <p:cNvPr id="3" name="Text 1"/>
          <p:cNvSpPr/>
          <p:nvPr/>
        </p:nvSpPr>
        <p:spPr>
          <a:xfrm>
            <a:off x="661574" y="1215827"/>
            <a:ext cx="10868547" cy="69790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0000"/>
              </a:lnSpc>
              <a:buNone/>
            </a:pPr>
            <a:r>
              <a:rPr lang="uk-UA" sz="1200" noProof="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У трьох цільових громадах площа захаращених земель становить понад </a:t>
            </a:r>
            <a:r>
              <a:rPr lang="uk-UA" sz="1200" b="1" noProof="0" dirty="0">
                <a:solidFill>
                  <a:srgbClr val="EEE27D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1 500 гектарів</a:t>
            </a:r>
            <a:r>
              <a:rPr lang="uk-UA" sz="1200" noProof="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. Загалом по Чернівецькій області таких земель може бути </a:t>
            </a:r>
            <a:r>
              <a:rPr lang="uk-UA" sz="1200" b="1" noProof="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5 000 гектарів і більше</a:t>
            </a:r>
            <a:r>
              <a:rPr lang="uk-UA" sz="1200" noProof="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.</a:t>
            </a:r>
            <a:endParaRPr lang="uk-UA" sz="1200" noProof="0" dirty="0"/>
          </a:p>
          <a:p>
            <a:pPr marL="0" indent="0" algn="l">
              <a:lnSpc>
                <a:spcPct val="110000"/>
              </a:lnSpc>
              <a:buNone/>
            </a:pPr>
            <a:r>
              <a:rPr lang="uk-UA" sz="1200" noProof="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За розрахунками, кожен гектар захаращеної землі щороку не дає громаді приблизно </a:t>
            </a:r>
            <a:r>
              <a:rPr lang="uk-UA" sz="1200" b="1" noProof="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25 000 грн чистого прибутку</a:t>
            </a:r>
            <a:r>
              <a:rPr lang="uk-UA" sz="1200" noProof="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.</a:t>
            </a:r>
            <a:endParaRPr lang="uk-UA" sz="1200" noProof="0" dirty="0"/>
          </a:p>
        </p:txBody>
      </p:sp>
      <p:sp>
        <p:nvSpPr>
          <p:cNvPr id="4" name="Text 2"/>
          <p:cNvSpPr/>
          <p:nvPr/>
        </p:nvSpPr>
        <p:spPr>
          <a:xfrm>
            <a:off x="661574" y="2033488"/>
            <a:ext cx="3066775" cy="3071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uk-UA" sz="1900" noProof="0" dirty="0">
                <a:solidFill>
                  <a:srgbClr val="F2E782"/>
                </a:solidFill>
                <a:latin typeface="EB Garamond SemiBold" pitchFamily="34" charset="0"/>
                <a:ea typeface="EB Garamond SemiBold" pitchFamily="34" charset="-122"/>
                <a:cs typeface="EB Garamond SemiBold" pitchFamily="34" charset="-120"/>
              </a:rPr>
              <a:t>Основні проблеми</a:t>
            </a:r>
            <a:endParaRPr lang="uk-UA" sz="1900" noProof="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574" y="2460427"/>
            <a:ext cx="614248" cy="737096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355591" y="4201815"/>
            <a:ext cx="10174529" cy="202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0000"/>
              </a:lnSpc>
              <a:buNone/>
            </a:pPr>
            <a:r>
              <a:rPr lang="uk-UA" sz="1200" noProof="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Поширення шкідників і </a:t>
            </a:r>
            <a:r>
              <a:rPr lang="uk-UA" sz="1200" noProof="0" dirty="0" err="1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хвороб</a:t>
            </a:r>
            <a:r>
              <a:rPr lang="uk-UA" sz="1200" noProof="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у старих садах</a:t>
            </a:r>
            <a:endParaRPr lang="uk-UA" sz="1200" noProof="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574" y="3197523"/>
            <a:ext cx="614248" cy="737096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1355592" y="3464719"/>
            <a:ext cx="10174529" cy="202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0000"/>
              </a:lnSpc>
              <a:buNone/>
            </a:pPr>
            <a:r>
              <a:rPr lang="uk-UA" sz="1200" noProof="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Підвищення ризику пожеж через сухостій і чагарники</a:t>
            </a:r>
            <a:endParaRPr lang="uk-UA" sz="1200" noProof="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574" y="3934619"/>
            <a:ext cx="614248" cy="737096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355592" y="2723982"/>
            <a:ext cx="10174529" cy="202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0000"/>
              </a:lnSpc>
              <a:buNone/>
            </a:pPr>
            <a:r>
              <a:rPr lang="uk-UA" sz="1200" noProof="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Деградація ґрунтів і втрата родючості</a:t>
            </a:r>
            <a:endParaRPr lang="uk-UA" sz="1200" noProof="0" dirty="0"/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574" y="4671715"/>
            <a:ext cx="614248" cy="737096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1355592" y="4794548"/>
            <a:ext cx="10174529" cy="202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0000"/>
              </a:lnSpc>
              <a:buNone/>
            </a:pPr>
            <a:r>
              <a:rPr lang="uk-UA" sz="1200" noProof="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Погіршення екологічного стану прибережних територій</a:t>
            </a:r>
            <a:endParaRPr lang="uk-UA" sz="1200" noProof="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574" y="5408811"/>
            <a:ext cx="614248" cy="737096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1355592" y="5531644"/>
            <a:ext cx="10174529" cy="202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0000"/>
              </a:lnSpc>
              <a:buNone/>
            </a:pPr>
            <a:r>
              <a:rPr lang="uk-UA" sz="1200" noProof="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Зменшення можливостей для малих фермерів і громад</a:t>
            </a:r>
            <a:endParaRPr lang="uk-UA" sz="1200" noProof="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1574" y="521097"/>
            <a:ext cx="6355000" cy="5611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uk-UA" sz="3500" noProof="0" dirty="0">
                <a:solidFill>
                  <a:srgbClr val="F2E782"/>
                </a:solidFill>
                <a:latin typeface="EB Garamond SemiBold" pitchFamily="34" charset="0"/>
                <a:ea typeface="EB Garamond SemiBold" pitchFamily="34" charset="-122"/>
                <a:cs typeface="EB Garamond SemiBold" pitchFamily="34" charset="-120"/>
              </a:rPr>
              <a:t>Рішення: самохідний </a:t>
            </a:r>
            <a:r>
              <a:rPr lang="uk-UA" sz="3500" noProof="0" dirty="0" err="1">
                <a:solidFill>
                  <a:srgbClr val="F2E782"/>
                </a:solidFill>
                <a:latin typeface="EB Garamond SemiBold" pitchFamily="34" charset="0"/>
                <a:ea typeface="EB Garamond SemiBold" pitchFamily="34" charset="-122"/>
                <a:cs typeface="EB Garamond SemiBold" pitchFamily="34" charset="-120"/>
              </a:rPr>
              <a:t>мульчер</a:t>
            </a:r>
            <a:endParaRPr lang="uk-UA" sz="3500" noProof="0" dirty="0"/>
          </a:p>
        </p:txBody>
      </p:sp>
      <p:sp>
        <p:nvSpPr>
          <p:cNvPr id="3" name="Text 1"/>
          <p:cNvSpPr/>
          <p:nvPr/>
        </p:nvSpPr>
        <p:spPr>
          <a:xfrm>
            <a:off x="661574" y="1423392"/>
            <a:ext cx="10868547" cy="56018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0000"/>
              </a:lnSpc>
              <a:buNone/>
            </a:pPr>
            <a:r>
              <a:rPr lang="uk-UA" sz="1400" noProof="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Для вирішення проблеми пропонується придбати професійний самохідний гусеничний </a:t>
            </a:r>
            <a:r>
              <a:rPr lang="uk-UA" sz="1400" noProof="0" dirty="0" err="1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мульчер</a:t>
            </a:r>
            <a:r>
              <a:rPr lang="uk-UA" sz="1400" noProof="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, наприклад </a:t>
            </a:r>
            <a:r>
              <a:rPr lang="uk-UA" sz="1400" b="1" noProof="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PRINOTH </a:t>
            </a:r>
            <a:r>
              <a:rPr lang="uk-UA" sz="1400" b="1" noProof="0" dirty="0" err="1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Raptor</a:t>
            </a:r>
            <a:r>
              <a:rPr lang="uk-UA" sz="1400" b="1" noProof="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300</a:t>
            </a:r>
            <a:r>
              <a:rPr lang="uk-UA" sz="1400" noProof="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або аналогічну модель.</a:t>
            </a:r>
            <a:endParaRPr lang="uk-UA" sz="1400" noProof="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930" y="2540013"/>
            <a:ext cx="2562889" cy="2334406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5755933" y="2346027"/>
            <a:ext cx="2854154" cy="2804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uk-UA" sz="1750" noProof="0" dirty="0">
                <a:solidFill>
                  <a:srgbClr val="F2E782"/>
                </a:solidFill>
                <a:latin typeface="EB Garamond SemiBold" pitchFamily="34" charset="0"/>
                <a:ea typeface="EB Garamond SemiBold" pitchFamily="34" charset="-122"/>
                <a:cs typeface="EB Garamond SemiBold" pitchFamily="34" charset="-120"/>
              </a:rPr>
              <a:t>Переваги </a:t>
            </a:r>
            <a:r>
              <a:rPr lang="uk-UA" sz="1750" noProof="0" dirty="0" err="1">
                <a:solidFill>
                  <a:srgbClr val="F2E782"/>
                </a:solidFill>
                <a:latin typeface="EB Garamond SemiBold" pitchFamily="34" charset="0"/>
                <a:ea typeface="EB Garamond SemiBold" pitchFamily="34" charset="-122"/>
                <a:cs typeface="EB Garamond SemiBold" pitchFamily="34" charset="-120"/>
              </a:rPr>
              <a:t>мульчера</a:t>
            </a:r>
            <a:endParaRPr lang="uk-UA" sz="1750" noProof="0" dirty="0"/>
          </a:p>
        </p:txBody>
      </p:sp>
      <p:sp>
        <p:nvSpPr>
          <p:cNvPr id="6" name="Text 3"/>
          <p:cNvSpPr/>
          <p:nvPr/>
        </p:nvSpPr>
        <p:spPr>
          <a:xfrm>
            <a:off x="5755933" y="2797076"/>
            <a:ext cx="5780538" cy="191908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342900" indent="-342900" algn="l">
              <a:lnSpc>
                <a:spcPct val="130000"/>
              </a:lnSpc>
              <a:buSzPct val="100000"/>
              <a:buChar char="•"/>
            </a:pPr>
            <a:r>
              <a:rPr lang="uk-UA" sz="1400" noProof="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Може розчищати до </a:t>
            </a:r>
            <a:r>
              <a:rPr lang="uk-UA" sz="1400" b="1" noProof="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3–5 гектарів на день</a:t>
            </a:r>
            <a:endParaRPr lang="uk-UA" sz="1400" noProof="0" dirty="0"/>
          </a:p>
          <a:p>
            <a:pPr marL="342900" indent="-342900" algn="l">
              <a:lnSpc>
                <a:spcPct val="130000"/>
              </a:lnSpc>
              <a:buSzPct val="100000"/>
              <a:buChar char="•"/>
            </a:pPr>
            <a:r>
              <a:rPr lang="uk-UA" sz="1400" noProof="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Працює на складних ділянках, схилах і вологих ґрунтах</a:t>
            </a:r>
            <a:endParaRPr lang="uk-UA" sz="1400" noProof="0" dirty="0"/>
          </a:p>
          <a:p>
            <a:pPr marL="342900" indent="-342900" algn="l">
              <a:lnSpc>
                <a:spcPct val="130000"/>
              </a:lnSpc>
              <a:buSzPct val="100000"/>
              <a:buChar char="•"/>
            </a:pPr>
            <a:r>
              <a:rPr lang="uk-UA" sz="1400" noProof="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Подрібнює дерева, пні та чагарники у мульчу</a:t>
            </a:r>
            <a:endParaRPr lang="uk-UA" sz="1400" noProof="0" dirty="0"/>
          </a:p>
          <a:p>
            <a:pPr marL="342900" indent="-342900" algn="l">
              <a:lnSpc>
                <a:spcPct val="130000"/>
              </a:lnSpc>
              <a:buSzPct val="100000"/>
              <a:buChar char="•"/>
            </a:pPr>
            <a:r>
              <a:rPr lang="uk-UA" sz="1400" noProof="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Мульча залишається на полі як органічне добриво</a:t>
            </a:r>
            <a:endParaRPr lang="uk-UA" sz="1400" noProof="0" dirty="0"/>
          </a:p>
          <a:p>
            <a:pPr marL="342900" indent="-342900" algn="l">
              <a:lnSpc>
                <a:spcPct val="130000"/>
              </a:lnSpc>
              <a:buSzPct val="100000"/>
              <a:buChar char="•"/>
            </a:pPr>
            <a:r>
              <a:rPr lang="uk-UA" sz="1400" noProof="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Метод є </a:t>
            </a:r>
            <a:r>
              <a:rPr lang="uk-UA" sz="1400" noProof="0" dirty="0" err="1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екологічнішим</a:t>
            </a:r>
            <a:r>
              <a:rPr lang="uk-UA" sz="1400" noProof="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, ніж спалювання або грубе викорчовування</a:t>
            </a:r>
            <a:endParaRPr lang="uk-UA" sz="1400" noProof="0" dirty="0"/>
          </a:p>
        </p:txBody>
      </p:sp>
      <p:sp>
        <p:nvSpPr>
          <p:cNvPr id="7" name="Shape 4"/>
          <p:cNvSpPr/>
          <p:nvPr/>
        </p:nvSpPr>
        <p:spPr>
          <a:xfrm>
            <a:off x="5755933" y="4908054"/>
            <a:ext cx="5780538" cy="1236960"/>
          </a:xfrm>
          <a:prstGeom prst="roundRect">
            <a:avLst>
              <a:gd name="adj" fmla="val 2178"/>
            </a:avLst>
          </a:prstGeom>
          <a:solidFill>
            <a:srgbClr val="183A13"/>
          </a:solidFill>
          <a:ln/>
        </p:spPr>
        <p:txBody>
          <a:bodyPr/>
          <a:lstStyle/>
          <a:p>
            <a:endParaRPr lang="uk-UA" noProof="0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5415" y="5178524"/>
            <a:ext cx="224427" cy="179487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6339324" y="5106392"/>
            <a:ext cx="5017664" cy="84028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0000"/>
              </a:lnSpc>
              <a:buNone/>
            </a:pPr>
            <a:r>
              <a:rPr lang="uk-UA" sz="1400" noProof="0" dirty="0">
                <a:solidFill>
                  <a:srgbClr val="FFFFF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Така техніка дозволяє не просто прибрати зарості, а </a:t>
            </a:r>
            <a:r>
              <a:rPr lang="uk-UA" sz="1400" b="1" noProof="0" dirty="0">
                <a:solidFill>
                  <a:srgbClr val="FFFFF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повернути землю до сільськогосподарського використання</a:t>
            </a:r>
            <a:r>
              <a:rPr lang="uk-UA" sz="1400" noProof="0" dirty="0">
                <a:solidFill>
                  <a:srgbClr val="FFFFF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.</a:t>
            </a:r>
            <a:endParaRPr lang="uk-UA" sz="1400" noProof="0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ED78A99-7DCD-A555-08F6-4E5DD7B053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3561" y="2540013"/>
            <a:ext cx="2562889" cy="233440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765355" y="554534"/>
            <a:ext cx="3575754" cy="3295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uk-UA" sz="2050" noProof="0" dirty="0">
                <a:solidFill>
                  <a:srgbClr val="F2E782"/>
                </a:solidFill>
                <a:latin typeface="EB Garamond SemiBold" pitchFamily="34" charset="0"/>
                <a:ea typeface="EB Garamond SemiBold" pitchFamily="34" charset="-122"/>
                <a:cs typeface="EB Garamond SemiBold" pitchFamily="34" charset="-120"/>
              </a:rPr>
              <a:t>План реалізації та бюджет</a:t>
            </a:r>
            <a:endParaRPr lang="uk-UA" sz="2050" noProof="0" dirty="0"/>
          </a:p>
        </p:txBody>
      </p:sp>
      <p:sp>
        <p:nvSpPr>
          <p:cNvPr id="3" name="Text 1"/>
          <p:cNvSpPr/>
          <p:nvPr/>
        </p:nvSpPr>
        <p:spPr>
          <a:xfrm>
            <a:off x="1765355" y="925619"/>
            <a:ext cx="4367103" cy="2073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uk-UA" sz="1100" noProof="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Проєкт розрахований на швидкий запуск протягом першого року.</a:t>
            </a:r>
            <a:endParaRPr lang="uk-UA" sz="1100" noProof="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4493" y="1199059"/>
            <a:ext cx="6062610" cy="2659459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4901801" y="3204705"/>
            <a:ext cx="916283" cy="1640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uk-UA" sz="1000" noProof="0" dirty="0">
                <a:solidFill>
                  <a:srgbClr val="F2E782"/>
                </a:solidFill>
                <a:latin typeface="EB Garamond SemiBold" pitchFamily="34" charset="0"/>
                <a:ea typeface="EB Garamond SemiBold" pitchFamily="34" charset="-122"/>
                <a:cs typeface="EB Garamond SemiBold" pitchFamily="34" charset="-120"/>
              </a:rPr>
              <a:t>Фаза 2</a:t>
            </a:r>
            <a:endParaRPr lang="uk-UA" sz="1000" noProof="0" dirty="0"/>
          </a:p>
        </p:txBody>
      </p:sp>
      <p:sp>
        <p:nvSpPr>
          <p:cNvPr id="6" name="Text 3"/>
          <p:cNvSpPr/>
          <p:nvPr/>
        </p:nvSpPr>
        <p:spPr>
          <a:xfrm>
            <a:off x="4901801" y="3415438"/>
            <a:ext cx="916283" cy="20435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lnSpcReduction="10000"/>
          </a:bodyPr>
          <a:lstStyle/>
          <a:p>
            <a:pPr marL="0" indent="0" algn="ctr">
              <a:lnSpc>
                <a:spcPct val="81000"/>
              </a:lnSpc>
              <a:buNone/>
            </a:pPr>
            <a:r>
              <a:rPr lang="uk-UA" sz="900" noProof="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Пілотний запуск; розчистка 150 га</a:t>
            </a:r>
            <a:endParaRPr lang="uk-UA" sz="900" noProof="0" dirty="0"/>
          </a:p>
        </p:txBody>
      </p:sp>
      <p:sp>
        <p:nvSpPr>
          <p:cNvPr id="7" name="Text 4"/>
          <p:cNvSpPr/>
          <p:nvPr/>
        </p:nvSpPr>
        <p:spPr>
          <a:xfrm>
            <a:off x="7812614" y="3204705"/>
            <a:ext cx="916283" cy="1640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uk-UA" sz="1000" noProof="0" dirty="0">
                <a:solidFill>
                  <a:srgbClr val="F2E782"/>
                </a:solidFill>
                <a:latin typeface="EB Garamond SemiBold" pitchFamily="34" charset="0"/>
                <a:ea typeface="EB Garamond SemiBold" pitchFamily="34" charset="-122"/>
                <a:cs typeface="EB Garamond SemiBold" pitchFamily="34" charset="-120"/>
              </a:rPr>
              <a:t>Фаза 4</a:t>
            </a:r>
            <a:endParaRPr lang="uk-UA" sz="1000" noProof="0" dirty="0"/>
          </a:p>
        </p:txBody>
      </p:sp>
      <p:sp>
        <p:nvSpPr>
          <p:cNvPr id="8" name="Text 5"/>
          <p:cNvSpPr/>
          <p:nvPr/>
        </p:nvSpPr>
        <p:spPr>
          <a:xfrm>
            <a:off x="7812614" y="3415438"/>
            <a:ext cx="916283" cy="20435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lnSpcReduction="10000"/>
          </a:bodyPr>
          <a:lstStyle/>
          <a:p>
            <a:pPr marL="0" indent="0" algn="ctr">
              <a:lnSpc>
                <a:spcPct val="81000"/>
              </a:lnSpc>
              <a:buNone/>
            </a:pPr>
            <a:r>
              <a:rPr lang="uk-UA" sz="900" noProof="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Розширення до рівня області</a:t>
            </a:r>
            <a:endParaRPr lang="uk-UA" sz="900" noProof="0" dirty="0"/>
          </a:p>
        </p:txBody>
      </p:sp>
      <p:sp>
        <p:nvSpPr>
          <p:cNvPr id="9" name="Text 6"/>
          <p:cNvSpPr/>
          <p:nvPr/>
        </p:nvSpPr>
        <p:spPr>
          <a:xfrm>
            <a:off x="3478477" y="1438084"/>
            <a:ext cx="916283" cy="1640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uk-UA" sz="1000" noProof="0" dirty="0">
                <a:solidFill>
                  <a:srgbClr val="F2E782"/>
                </a:solidFill>
                <a:latin typeface="EB Garamond SemiBold" pitchFamily="34" charset="0"/>
                <a:ea typeface="EB Garamond SemiBold" pitchFamily="34" charset="-122"/>
                <a:cs typeface="EB Garamond SemiBold" pitchFamily="34" charset="-120"/>
              </a:rPr>
              <a:t>Фаза 1</a:t>
            </a:r>
            <a:endParaRPr lang="uk-UA" sz="1000" noProof="0" dirty="0"/>
          </a:p>
        </p:txBody>
      </p:sp>
      <p:sp>
        <p:nvSpPr>
          <p:cNvPr id="10" name="Text 7"/>
          <p:cNvSpPr/>
          <p:nvPr/>
        </p:nvSpPr>
        <p:spPr>
          <a:xfrm>
            <a:off x="3478477" y="1648817"/>
            <a:ext cx="916283" cy="40870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lnSpcReduction="10000"/>
          </a:bodyPr>
          <a:lstStyle/>
          <a:p>
            <a:pPr marL="0" indent="0" algn="ctr">
              <a:lnSpc>
                <a:spcPct val="81000"/>
              </a:lnSpc>
              <a:buNone/>
            </a:pPr>
            <a:r>
              <a:rPr lang="uk-UA" sz="900" noProof="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Закупівля, доставка, митне оформлення, навчання</a:t>
            </a:r>
            <a:endParaRPr lang="uk-UA" sz="900" noProof="0" dirty="0"/>
          </a:p>
        </p:txBody>
      </p:sp>
      <p:sp>
        <p:nvSpPr>
          <p:cNvPr id="11" name="Text 8"/>
          <p:cNvSpPr/>
          <p:nvPr/>
        </p:nvSpPr>
        <p:spPr>
          <a:xfrm>
            <a:off x="6377624" y="1438084"/>
            <a:ext cx="916283" cy="1640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uk-UA" sz="1000" noProof="0" dirty="0">
                <a:solidFill>
                  <a:srgbClr val="F2E782"/>
                </a:solidFill>
                <a:latin typeface="EB Garamond SemiBold" pitchFamily="34" charset="0"/>
                <a:ea typeface="EB Garamond SemiBold" pitchFamily="34" charset="-122"/>
                <a:cs typeface="EB Garamond SemiBold" pitchFamily="34" charset="-120"/>
              </a:rPr>
              <a:t>Фаза 3</a:t>
            </a:r>
            <a:endParaRPr lang="uk-UA" sz="1000" noProof="0" dirty="0"/>
          </a:p>
        </p:txBody>
      </p:sp>
      <p:sp>
        <p:nvSpPr>
          <p:cNvPr id="12" name="Text 9"/>
          <p:cNvSpPr/>
          <p:nvPr/>
        </p:nvSpPr>
        <p:spPr>
          <a:xfrm>
            <a:off x="6377624" y="1648817"/>
            <a:ext cx="916283" cy="30652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lnSpcReduction="10000"/>
          </a:bodyPr>
          <a:lstStyle/>
          <a:p>
            <a:pPr marL="0" indent="0" algn="ctr">
              <a:lnSpc>
                <a:spcPct val="81000"/>
              </a:lnSpc>
              <a:buNone/>
            </a:pPr>
            <a:r>
              <a:rPr lang="uk-UA" sz="900" noProof="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Масштабування в цільових громадах</a:t>
            </a:r>
            <a:endParaRPr lang="uk-UA" sz="900" noProof="0" dirty="0"/>
          </a:p>
        </p:txBody>
      </p:sp>
      <p:sp>
        <p:nvSpPr>
          <p:cNvPr id="13" name="Text 10"/>
          <p:cNvSpPr/>
          <p:nvPr/>
        </p:nvSpPr>
        <p:spPr>
          <a:xfrm>
            <a:off x="1765355" y="3924598"/>
            <a:ext cx="8660885" cy="40759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uk-UA" sz="1000" noProof="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Основні етапи проєкту охоплюють закупівлю техніки та навчання операторів, пілотний запуск із розчищенням перших 150 гектарів, масштабування робіт у цільових громадах та вихід на обласний рівень.</a:t>
            </a:r>
            <a:endParaRPr lang="uk-UA" sz="1000" noProof="0" dirty="0"/>
          </a:p>
        </p:txBody>
      </p:sp>
      <p:sp>
        <p:nvSpPr>
          <p:cNvPr id="14" name="Text 11"/>
          <p:cNvSpPr/>
          <p:nvPr/>
        </p:nvSpPr>
        <p:spPr>
          <a:xfrm>
            <a:off x="1741591" y="4316462"/>
            <a:ext cx="1927474" cy="1647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uk-UA" sz="1100" noProof="0" dirty="0">
                <a:solidFill>
                  <a:srgbClr val="F2E782"/>
                </a:solidFill>
                <a:latin typeface="EB Garamond SemiBold" pitchFamily="34" charset="0"/>
                <a:ea typeface="EB Garamond SemiBold" pitchFamily="34" charset="-122"/>
                <a:cs typeface="EB Garamond SemiBold" pitchFamily="34" charset="-120"/>
              </a:rPr>
              <a:t>Фінансування проєкту</a:t>
            </a:r>
            <a:endParaRPr lang="uk-UA" sz="1100" noProof="0" dirty="0"/>
          </a:p>
        </p:txBody>
      </p:sp>
      <p:sp>
        <p:nvSpPr>
          <p:cNvPr id="15" name="Text 12"/>
          <p:cNvSpPr/>
          <p:nvPr/>
        </p:nvSpPr>
        <p:spPr>
          <a:xfrm>
            <a:off x="2409368" y="4581128"/>
            <a:ext cx="3005558" cy="3479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83000"/>
              </a:lnSpc>
              <a:buNone/>
            </a:pPr>
            <a:r>
              <a:rPr lang="uk-UA" sz="2700" noProof="0" dirty="0">
                <a:solidFill>
                  <a:srgbClr val="CFCBBF"/>
                </a:solidFill>
                <a:latin typeface="EB Garamond SemiBold" pitchFamily="34" charset="0"/>
                <a:ea typeface="EB Garamond SemiBold" pitchFamily="34" charset="-122"/>
                <a:cs typeface="EB Garamond SemiBold" pitchFamily="34" charset="-120"/>
              </a:rPr>
              <a:t>25M</a:t>
            </a:r>
            <a:endParaRPr lang="uk-UA" sz="2700" noProof="0" dirty="0"/>
          </a:p>
        </p:txBody>
      </p:sp>
      <p:sp>
        <p:nvSpPr>
          <p:cNvPr id="16" name="Text 13"/>
          <p:cNvSpPr/>
          <p:nvPr/>
        </p:nvSpPr>
        <p:spPr>
          <a:xfrm>
            <a:off x="3253202" y="5025827"/>
            <a:ext cx="1317890" cy="1647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uk-UA" sz="1000" noProof="0" dirty="0">
                <a:solidFill>
                  <a:srgbClr val="CFCBBF"/>
                </a:solidFill>
                <a:latin typeface="EB Garamond SemiBold" pitchFamily="34" charset="0"/>
                <a:ea typeface="EB Garamond SemiBold" pitchFamily="34" charset="-122"/>
                <a:cs typeface="EB Garamond SemiBold" pitchFamily="34" charset="-120"/>
              </a:rPr>
              <a:t>Загальний бюджет</a:t>
            </a:r>
            <a:endParaRPr lang="uk-UA" sz="1000" noProof="0" dirty="0"/>
          </a:p>
        </p:txBody>
      </p:sp>
      <p:sp>
        <p:nvSpPr>
          <p:cNvPr id="17" name="Text 14"/>
          <p:cNvSpPr/>
          <p:nvPr/>
        </p:nvSpPr>
        <p:spPr>
          <a:xfrm>
            <a:off x="1765355" y="5225752"/>
            <a:ext cx="4293683" cy="1313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uk-UA" sz="800" noProof="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грн</a:t>
            </a:r>
            <a:endParaRPr lang="uk-UA" sz="800" noProof="0" dirty="0"/>
          </a:p>
        </p:txBody>
      </p:sp>
      <p:sp>
        <p:nvSpPr>
          <p:cNvPr id="18" name="Text 15"/>
          <p:cNvSpPr/>
          <p:nvPr/>
        </p:nvSpPr>
        <p:spPr>
          <a:xfrm>
            <a:off x="6776570" y="4581128"/>
            <a:ext cx="3005558" cy="3479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83000"/>
              </a:lnSpc>
              <a:buNone/>
            </a:pPr>
            <a:r>
              <a:rPr lang="uk-UA" sz="2700" noProof="0" dirty="0">
                <a:solidFill>
                  <a:srgbClr val="CFCBBF"/>
                </a:solidFill>
                <a:latin typeface="EB Garamond SemiBold" pitchFamily="34" charset="0"/>
                <a:ea typeface="EB Garamond SemiBold" pitchFamily="34" charset="-122"/>
                <a:cs typeface="EB Garamond SemiBold" pitchFamily="34" charset="-120"/>
              </a:rPr>
              <a:t>20M</a:t>
            </a:r>
            <a:endParaRPr lang="uk-UA" sz="2700" noProof="0" dirty="0"/>
          </a:p>
        </p:txBody>
      </p:sp>
      <p:sp>
        <p:nvSpPr>
          <p:cNvPr id="19" name="Text 16"/>
          <p:cNvSpPr/>
          <p:nvPr/>
        </p:nvSpPr>
        <p:spPr>
          <a:xfrm>
            <a:off x="7563455" y="5025827"/>
            <a:ext cx="1431790" cy="1647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uk-UA" sz="1000" noProof="0" dirty="0">
                <a:solidFill>
                  <a:srgbClr val="CFCBBF"/>
                </a:solidFill>
                <a:latin typeface="EB Garamond SemiBold" pitchFamily="34" charset="0"/>
                <a:ea typeface="EB Garamond SemiBold" pitchFamily="34" charset="-122"/>
                <a:cs typeface="EB Garamond SemiBold" pitchFamily="34" charset="-120"/>
              </a:rPr>
              <a:t>Запитуване фінансування</a:t>
            </a:r>
            <a:endParaRPr lang="uk-UA" sz="1000" noProof="0" dirty="0"/>
          </a:p>
        </p:txBody>
      </p:sp>
      <p:sp>
        <p:nvSpPr>
          <p:cNvPr id="20" name="Text 17"/>
          <p:cNvSpPr/>
          <p:nvPr/>
        </p:nvSpPr>
        <p:spPr>
          <a:xfrm>
            <a:off x="6132458" y="5225752"/>
            <a:ext cx="4293782" cy="1313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uk-UA" sz="800" noProof="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грн</a:t>
            </a:r>
            <a:endParaRPr lang="uk-UA" sz="800" noProof="0" dirty="0"/>
          </a:p>
        </p:txBody>
      </p:sp>
      <p:sp>
        <p:nvSpPr>
          <p:cNvPr id="21" name="Text 18"/>
          <p:cNvSpPr/>
          <p:nvPr/>
        </p:nvSpPr>
        <p:spPr>
          <a:xfrm>
            <a:off x="2409368" y="5527377"/>
            <a:ext cx="3005558" cy="3479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83000"/>
              </a:lnSpc>
              <a:buNone/>
            </a:pPr>
            <a:r>
              <a:rPr lang="uk-UA" sz="2700" noProof="0" dirty="0">
                <a:solidFill>
                  <a:srgbClr val="CFCBBF"/>
                </a:solidFill>
                <a:latin typeface="EB Garamond SemiBold" pitchFamily="34" charset="0"/>
                <a:ea typeface="EB Garamond SemiBold" pitchFamily="34" charset="-122"/>
                <a:cs typeface="EB Garamond SemiBold" pitchFamily="34" charset="-120"/>
              </a:rPr>
              <a:t>5M</a:t>
            </a:r>
            <a:endParaRPr lang="uk-UA" sz="2700" noProof="0" dirty="0"/>
          </a:p>
        </p:txBody>
      </p:sp>
      <p:sp>
        <p:nvSpPr>
          <p:cNvPr id="22" name="Text 19"/>
          <p:cNvSpPr/>
          <p:nvPr/>
        </p:nvSpPr>
        <p:spPr>
          <a:xfrm>
            <a:off x="3253202" y="5972076"/>
            <a:ext cx="1317890" cy="1647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uk-UA" sz="1000" noProof="0" dirty="0">
                <a:solidFill>
                  <a:srgbClr val="CFCBBF"/>
                </a:solidFill>
                <a:latin typeface="EB Garamond SemiBold" pitchFamily="34" charset="0"/>
                <a:ea typeface="EB Garamond SemiBold" pitchFamily="34" charset="-122"/>
                <a:cs typeface="EB Garamond SemiBold" pitchFamily="34" charset="-120"/>
              </a:rPr>
              <a:t>Власний внесок</a:t>
            </a:r>
            <a:endParaRPr lang="uk-UA" sz="1000" noProof="0" dirty="0"/>
          </a:p>
        </p:txBody>
      </p:sp>
      <p:sp>
        <p:nvSpPr>
          <p:cNvPr id="23" name="Text 20"/>
          <p:cNvSpPr/>
          <p:nvPr/>
        </p:nvSpPr>
        <p:spPr>
          <a:xfrm>
            <a:off x="1765355" y="6172002"/>
            <a:ext cx="4293683" cy="1313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uk-UA" sz="800" noProof="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грн</a:t>
            </a:r>
            <a:endParaRPr lang="uk-UA" sz="800" noProof="0" dirty="0"/>
          </a:p>
        </p:txBody>
      </p:sp>
      <p:sp>
        <p:nvSpPr>
          <p:cNvPr id="24" name="Text 21"/>
          <p:cNvSpPr/>
          <p:nvPr/>
        </p:nvSpPr>
        <p:spPr>
          <a:xfrm>
            <a:off x="6776570" y="5527377"/>
            <a:ext cx="3005558" cy="3479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83000"/>
              </a:lnSpc>
              <a:buNone/>
            </a:pPr>
            <a:r>
              <a:rPr lang="uk-UA" sz="2700" noProof="0" dirty="0">
                <a:solidFill>
                  <a:srgbClr val="CFCBBF"/>
                </a:solidFill>
                <a:latin typeface="EB Garamond SemiBold" pitchFamily="34" charset="0"/>
                <a:ea typeface="EB Garamond SemiBold" pitchFamily="34" charset="-122"/>
                <a:cs typeface="EB Garamond SemiBold" pitchFamily="34" charset="-120"/>
              </a:rPr>
              <a:t>3-4</a:t>
            </a:r>
            <a:endParaRPr lang="uk-UA" sz="2700" noProof="0" dirty="0"/>
          </a:p>
        </p:txBody>
      </p:sp>
      <p:sp>
        <p:nvSpPr>
          <p:cNvPr id="25" name="Text 22"/>
          <p:cNvSpPr/>
          <p:nvPr/>
        </p:nvSpPr>
        <p:spPr>
          <a:xfrm>
            <a:off x="7620405" y="5972076"/>
            <a:ext cx="1317890" cy="1647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uk-UA" sz="1000" noProof="0" dirty="0">
                <a:solidFill>
                  <a:srgbClr val="CFCBBF"/>
                </a:solidFill>
                <a:latin typeface="EB Garamond SemiBold" pitchFamily="34" charset="0"/>
                <a:ea typeface="EB Garamond SemiBold" pitchFamily="34" charset="-122"/>
                <a:cs typeface="EB Garamond SemiBold" pitchFamily="34" charset="-120"/>
              </a:rPr>
              <a:t>Окупність</a:t>
            </a:r>
            <a:endParaRPr lang="uk-UA" sz="1000" noProof="0" dirty="0"/>
          </a:p>
        </p:txBody>
      </p:sp>
      <p:sp>
        <p:nvSpPr>
          <p:cNvPr id="26" name="Text 23"/>
          <p:cNvSpPr/>
          <p:nvPr/>
        </p:nvSpPr>
        <p:spPr>
          <a:xfrm>
            <a:off x="6132458" y="6172002"/>
            <a:ext cx="4293782" cy="1313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uk-UA" sz="800" noProof="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роки</a:t>
            </a:r>
            <a:endParaRPr lang="uk-UA" sz="800" noProof="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6503" y="587573"/>
            <a:ext cx="6335951" cy="5523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uk-UA" sz="3450" noProof="0" dirty="0">
                <a:solidFill>
                  <a:srgbClr val="F2E782"/>
                </a:solidFill>
                <a:latin typeface="EB Garamond SemiBold" pitchFamily="34" charset="0"/>
                <a:ea typeface="EB Garamond SemiBold" pitchFamily="34" charset="-122"/>
                <a:cs typeface="EB Garamond SemiBold" pitchFamily="34" charset="-120"/>
              </a:rPr>
              <a:t>Очікувані результати та вплив</a:t>
            </a:r>
            <a:endParaRPr lang="uk-UA" sz="3450" noProof="0" dirty="0"/>
          </a:p>
        </p:txBody>
      </p:sp>
      <p:sp>
        <p:nvSpPr>
          <p:cNvPr id="3" name="Text 1"/>
          <p:cNvSpPr/>
          <p:nvPr/>
        </p:nvSpPr>
        <p:spPr>
          <a:xfrm>
            <a:off x="746504" y="1470521"/>
            <a:ext cx="10416078" cy="54729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9000"/>
              </a:lnSpc>
              <a:buNone/>
            </a:pPr>
            <a:r>
              <a:rPr lang="uk-UA" sz="1350" noProof="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У перший рік планується розчистити не менше </a:t>
            </a:r>
            <a:r>
              <a:rPr lang="uk-UA" sz="1350" b="1" noProof="0" dirty="0">
                <a:solidFill>
                  <a:srgbClr val="EEE27D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800 гектарів</a:t>
            </a:r>
            <a:r>
              <a:rPr lang="uk-UA" sz="1350" noProof="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земель. За три роки очікується розчищення </a:t>
            </a:r>
            <a:r>
              <a:rPr lang="uk-UA" sz="1350" b="1" noProof="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1 800–2 200 гектарів</a:t>
            </a:r>
            <a:r>
              <a:rPr lang="uk-UA" sz="1350" noProof="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у різних районах Чернівецької області.</a:t>
            </a:r>
            <a:endParaRPr lang="uk-UA" sz="1350" noProof="0" dirty="0"/>
          </a:p>
        </p:txBody>
      </p:sp>
      <p:sp>
        <p:nvSpPr>
          <p:cNvPr id="4" name="Text 2"/>
          <p:cNvSpPr/>
          <p:nvPr/>
        </p:nvSpPr>
        <p:spPr>
          <a:xfrm>
            <a:off x="746503" y="2265759"/>
            <a:ext cx="3169364" cy="2761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uk-UA" sz="1700" noProof="0" dirty="0">
                <a:solidFill>
                  <a:srgbClr val="F2E782"/>
                </a:solidFill>
                <a:latin typeface="EB Garamond SemiBold" pitchFamily="34" charset="0"/>
                <a:ea typeface="EB Garamond SemiBold" pitchFamily="34" charset="-122"/>
                <a:cs typeface="EB Garamond SemiBold" pitchFamily="34" charset="-120"/>
              </a:rPr>
              <a:t>Очікуваний вплив проєкту</a:t>
            </a:r>
            <a:endParaRPr lang="uk-UA" sz="1700" noProof="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6503" y="2789833"/>
            <a:ext cx="441810" cy="441821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394882" y="2789833"/>
            <a:ext cx="2209447" cy="2761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uk-UA" sz="1700" noProof="0" dirty="0">
                <a:solidFill>
                  <a:srgbClr val="CFCBBF"/>
                </a:solidFill>
                <a:latin typeface="EB Garamond SemiBold" pitchFamily="34" charset="0"/>
                <a:ea typeface="EB Garamond SemiBold" pitchFamily="34" charset="-122"/>
                <a:cs typeface="EB Garamond SemiBold" pitchFamily="34" charset="-120"/>
              </a:rPr>
              <a:t>Землі в обігу</a:t>
            </a:r>
            <a:endParaRPr lang="uk-UA" sz="1700" noProof="0" dirty="0"/>
          </a:p>
        </p:txBody>
      </p:sp>
      <p:sp>
        <p:nvSpPr>
          <p:cNvPr id="7" name="Text 4"/>
          <p:cNvSpPr/>
          <p:nvPr/>
        </p:nvSpPr>
        <p:spPr>
          <a:xfrm>
            <a:off x="1394882" y="3165078"/>
            <a:ext cx="2780139" cy="82093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9000"/>
              </a:lnSpc>
              <a:buNone/>
            </a:pPr>
            <a:r>
              <a:rPr lang="uk-UA" sz="1350" noProof="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Повернення занедбаних земель у сільськогосподарське використання</a:t>
            </a:r>
            <a:endParaRPr lang="uk-UA" sz="1350" noProof="0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81589" y="2789833"/>
            <a:ext cx="441810" cy="441821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5029967" y="2789833"/>
            <a:ext cx="2209447" cy="2761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uk-UA" sz="1700" noProof="0" dirty="0">
                <a:solidFill>
                  <a:srgbClr val="CFCBBF"/>
                </a:solidFill>
                <a:latin typeface="EB Garamond SemiBold" pitchFamily="34" charset="0"/>
                <a:ea typeface="EB Garamond SemiBold" pitchFamily="34" charset="-122"/>
                <a:cs typeface="EB Garamond SemiBold" pitchFamily="34" charset="-120"/>
              </a:rPr>
              <a:t>Робочі місця</a:t>
            </a:r>
            <a:endParaRPr lang="uk-UA" sz="1700" noProof="0" dirty="0"/>
          </a:p>
        </p:txBody>
      </p:sp>
      <p:sp>
        <p:nvSpPr>
          <p:cNvPr id="10" name="Text 6"/>
          <p:cNvSpPr/>
          <p:nvPr/>
        </p:nvSpPr>
        <p:spPr>
          <a:xfrm>
            <a:off x="5029967" y="3165078"/>
            <a:ext cx="2780139" cy="54729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9000"/>
              </a:lnSpc>
              <a:buNone/>
            </a:pPr>
            <a:r>
              <a:rPr lang="uk-UA" sz="1350" noProof="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Створення </a:t>
            </a:r>
            <a:r>
              <a:rPr lang="uk-UA" sz="1350" b="1" noProof="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5 постійних</a:t>
            </a:r>
            <a:r>
              <a:rPr lang="uk-UA" sz="1350" noProof="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і понад </a:t>
            </a:r>
            <a:r>
              <a:rPr lang="uk-UA" sz="1350" b="1" noProof="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10 сезонних</a:t>
            </a:r>
            <a:r>
              <a:rPr lang="uk-UA" sz="1350" noProof="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робочих місць</a:t>
            </a:r>
            <a:endParaRPr lang="uk-UA" sz="1350" noProof="0" dirty="0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16674" y="2789833"/>
            <a:ext cx="441810" cy="441821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8665053" y="2789833"/>
            <a:ext cx="2209447" cy="2761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uk-UA" sz="1700" noProof="0" dirty="0">
                <a:solidFill>
                  <a:srgbClr val="CFCBBF"/>
                </a:solidFill>
                <a:latin typeface="EB Garamond SemiBold" pitchFamily="34" charset="0"/>
                <a:ea typeface="EB Garamond SemiBold" pitchFamily="34" charset="-122"/>
                <a:cs typeface="EB Garamond SemiBold" pitchFamily="34" charset="-120"/>
              </a:rPr>
              <a:t>Екологія</a:t>
            </a:r>
            <a:endParaRPr lang="uk-UA" sz="1700" noProof="0" dirty="0"/>
          </a:p>
        </p:txBody>
      </p:sp>
      <p:sp>
        <p:nvSpPr>
          <p:cNvPr id="13" name="Text 8"/>
          <p:cNvSpPr/>
          <p:nvPr/>
        </p:nvSpPr>
        <p:spPr>
          <a:xfrm>
            <a:off x="8665053" y="3165078"/>
            <a:ext cx="2780139" cy="82093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9000"/>
              </a:lnSpc>
              <a:buNone/>
            </a:pPr>
            <a:r>
              <a:rPr lang="uk-UA" sz="1350" noProof="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Покращення екологічного стану територій та зменшення пожежної небезпеки</a:t>
            </a:r>
            <a:endParaRPr lang="uk-UA" sz="1350" noProof="0" dirty="0"/>
          </a:p>
        </p:txBody>
      </p:sp>
      <p:pic>
        <p:nvPicPr>
          <p:cNvPr id="14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6503" y="4316611"/>
            <a:ext cx="441810" cy="441821"/>
          </a:xfrm>
          <a:prstGeom prst="rect">
            <a:avLst/>
          </a:prstGeom>
        </p:spPr>
      </p:pic>
      <p:sp>
        <p:nvSpPr>
          <p:cNvPr id="15" name="Text 9"/>
          <p:cNvSpPr/>
          <p:nvPr/>
        </p:nvSpPr>
        <p:spPr>
          <a:xfrm>
            <a:off x="1394882" y="4316611"/>
            <a:ext cx="2209447" cy="2761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uk-UA" sz="1700" noProof="0" dirty="0">
                <a:solidFill>
                  <a:srgbClr val="CFCBBF"/>
                </a:solidFill>
                <a:latin typeface="EB Garamond SemiBold" pitchFamily="34" charset="0"/>
                <a:ea typeface="EB Garamond SemiBold" pitchFamily="34" charset="-122"/>
                <a:cs typeface="EB Garamond SemiBold" pitchFamily="34" charset="-120"/>
              </a:rPr>
              <a:t>Підтримка громад</a:t>
            </a:r>
            <a:endParaRPr lang="uk-UA" sz="1700" noProof="0" dirty="0"/>
          </a:p>
        </p:txBody>
      </p:sp>
      <p:sp>
        <p:nvSpPr>
          <p:cNvPr id="16" name="Text 10"/>
          <p:cNvSpPr/>
          <p:nvPr/>
        </p:nvSpPr>
        <p:spPr>
          <a:xfrm>
            <a:off x="1394882" y="4691856"/>
            <a:ext cx="2780139" cy="54729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9000"/>
              </a:lnSpc>
              <a:buNone/>
            </a:pPr>
            <a:r>
              <a:rPr lang="uk-UA" sz="1350" noProof="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Підтримка малих фермерів і місцевих громад</a:t>
            </a:r>
            <a:endParaRPr lang="uk-UA" sz="1350" noProof="0" dirty="0"/>
          </a:p>
        </p:txBody>
      </p:sp>
      <p:pic>
        <p:nvPicPr>
          <p:cNvPr id="17" name="Image 4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381589" y="4316611"/>
            <a:ext cx="441810" cy="441821"/>
          </a:xfrm>
          <a:prstGeom prst="rect">
            <a:avLst/>
          </a:prstGeom>
        </p:spPr>
      </p:pic>
      <p:sp>
        <p:nvSpPr>
          <p:cNvPr id="18" name="Text 11"/>
          <p:cNvSpPr/>
          <p:nvPr/>
        </p:nvSpPr>
        <p:spPr>
          <a:xfrm>
            <a:off x="5029967" y="4316611"/>
            <a:ext cx="2209447" cy="2761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uk-UA" sz="1700" noProof="0" dirty="0">
                <a:solidFill>
                  <a:srgbClr val="CFCBBF"/>
                </a:solidFill>
                <a:latin typeface="EB Garamond SemiBold" pitchFamily="34" charset="0"/>
                <a:ea typeface="EB Garamond SemiBold" pitchFamily="34" charset="-122"/>
                <a:cs typeface="EB Garamond SemiBold" pitchFamily="34" charset="-120"/>
              </a:rPr>
              <a:t>Дохід кооперативу</a:t>
            </a:r>
            <a:endParaRPr lang="uk-UA" sz="1700" noProof="0" dirty="0"/>
          </a:p>
        </p:txBody>
      </p:sp>
      <p:sp>
        <p:nvSpPr>
          <p:cNvPr id="19" name="Text 12"/>
          <p:cNvSpPr/>
          <p:nvPr/>
        </p:nvSpPr>
        <p:spPr>
          <a:xfrm>
            <a:off x="5029967" y="4691856"/>
            <a:ext cx="2780139" cy="54729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9000"/>
              </a:lnSpc>
              <a:buNone/>
            </a:pPr>
            <a:r>
              <a:rPr lang="uk-UA" sz="1350" noProof="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Орієнтовний дохід — </a:t>
            </a:r>
            <a:r>
              <a:rPr lang="uk-UA" sz="1350" b="1" noProof="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7–8 млн грн на рік</a:t>
            </a:r>
            <a:endParaRPr lang="uk-UA" sz="1350" noProof="0" dirty="0"/>
          </a:p>
        </p:txBody>
      </p:sp>
      <p:sp>
        <p:nvSpPr>
          <p:cNvPr id="20" name="Shape 13"/>
          <p:cNvSpPr/>
          <p:nvPr/>
        </p:nvSpPr>
        <p:spPr>
          <a:xfrm>
            <a:off x="746503" y="5425083"/>
            <a:ext cx="10698689" cy="659408"/>
          </a:xfrm>
          <a:prstGeom prst="roundRect">
            <a:avLst>
              <a:gd name="adj" fmla="val 4021"/>
            </a:avLst>
          </a:prstGeom>
          <a:solidFill>
            <a:srgbClr val="443D09"/>
          </a:solidFill>
          <a:ln/>
        </p:spPr>
        <p:txBody>
          <a:bodyPr/>
          <a:lstStyle/>
          <a:p>
            <a:endParaRPr lang="uk-UA" noProof="0" dirty="0"/>
          </a:p>
        </p:txBody>
      </p:sp>
      <p:pic>
        <p:nvPicPr>
          <p:cNvPr id="21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3207" y="5675412"/>
            <a:ext cx="220855" cy="176709"/>
          </a:xfrm>
          <a:prstGeom prst="rect">
            <a:avLst/>
          </a:prstGeom>
        </p:spPr>
      </p:pic>
      <p:sp>
        <p:nvSpPr>
          <p:cNvPr id="22" name="Text 14"/>
          <p:cNvSpPr/>
          <p:nvPr/>
        </p:nvSpPr>
        <p:spPr>
          <a:xfrm>
            <a:off x="1320767" y="5617964"/>
            <a:ext cx="10557305" cy="2736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9000"/>
              </a:lnSpc>
              <a:buNone/>
            </a:pPr>
            <a:r>
              <a:rPr lang="uk-UA" sz="1350" noProof="0" dirty="0">
                <a:solidFill>
                  <a:srgbClr val="FFFFF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Проєкт має не лише </a:t>
            </a:r>
            <a:r>
              <a:rPr lang="uk-UA" sz="1350" b="1" noProof="0" dirty="0">
                <a:solidFill>
                  <a:srgbClr val="FFFFF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економічне</a:t>
            </a:r>
            <a:r>
              <a:rPr lang="uk-UA" sz="1350" noProof="0" dirty="0">
                <a:solidFill>
                  <a:srgbClr val="FFFFF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, а й </a:t>
            </a:r>
            <a:r>
              <a:rPr lang="uk-UA" sz="1350" b="1" noProof="0" dirty="0">
                <a:solidFill>
                  <a:srgbClr val="FFFFF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екологічне та соціальне</a:t>
            </a:r>
            <a:r>
              <a:rPr lang="uk-UA" sz="1350" noProof="0" dirty="0">
                <a:solidFill>
                  <a:srgbClr val="FFFFF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значення для Чернівецької області.</a:t>
            </a:r>
            <a:endParaRPr lang="uk-UA" sz="1350" noProof="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550</Words>
  <Application>Microsoft Office PowerPoint</Application>
  <PresentationFormat>Широкоэкранный</PresentationFormat>
  <Paragraphs>77</Paragraphs>
  <Slides>6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0" baseType="lpstr">
      <vt:lpstr>Arial</vt:lpstr>
      <vt:lpstr>Raleway</vt:lpstr>
      <vt:lpstr>EB Garamond SemiBold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Timofey Nikulin</dc:creator>
  <cp:lastModifiedBy>Mike Nikulin</cp:lastModifiedBy>
  <cp:revision>11</cp:revision>
  <dcterms:created xsi:type="dcterms:W3CDTF">2026-06-12T21:41:56Z</dcterms:created>
  <dcterms:modified xsi:type="dcterms:W3CDTF">2026-06-17T20:05:13Z</dcterms:modified>
</cp:coreProperties>
</file>