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14630400" cy="8229600"/>
  <p:notesSz cx="8229600" cy="14630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98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Text 1"/>
          <p:cNvSpPr/>
          <p:nvPr/>
        </p:nvSpPr>
        <p:spPr>
          <a:xfrm>
            <a:off x="793790" y="233719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64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«Розумний Агро-Хаб»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: Майбутнє Агрологістики в Україні</a:t>
            </a:r>
            <a:endParaRPr lang="en-US" sz="4450" dirty="0"/>
          </a:p>
        </p:txBody>
      </p:sp>
      <p:sp>
        <p:nvSpPr>
          <p:cNvPr id="5" name="Text 2"/>
          <p:cNvSpPr/>
          <p:nvPr/>
        </p:nvSpPr>
        <p:spPr>
          <a:xfrm>
            <a:off x="793790" y="4803696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Інноваційний проєкт, що перетворює традиційне сільське господарство Чернівецької області за допомогою передових технологій та сталого розвитку.</a:t>
            </a:r>
            <a:endParaRPr lang="en-US" sz="1750" dirty="0"/>
          </a:p>
        </p:txBody>
      </p:sp>
      <p:pic>
        <p:nvPicPr>
          <p:cNvPr id="6" name="Image 0" descr="preencoded.png">
            <a:extLst>
              <a:ext uri="{FF2B5EF4-FFF2-40B4-BE49-F238E27FC236}">
                <a16:creationId xmlns:a16="http://schemas.microsoft.com/office/drawing/2014/main" id="{68EAED0B-FBED-D0B2-7012-030B3C4D1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11" y="0"/>
            <a:ext cx="6280189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03811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Вступ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2619256"/>
            <a:ext cx="7556421" cy="6684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Від Сирзаводу до </a:t>
            </a:r>
            <a:r>
              <a:rPr lang="en-US" sz="4450" b="1" dirty="0">
                <a:solidFill>
                  <a:srgbClr val="32CD3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Агро-Хабу</a:t>
            </a:r>
            <a:endParaRPr lang="en-US" sz="4450" dirty="0"/>
          </a:p>
        </p:txBody>
      </p:sp>
      <p:sp>
        <p:nvSpPr>
          <p:cNvPr id="6" name="Text 3"/>
          <p:cNvSpPr/>
          <p:nvPr/>
        </p:nvSpPr>
        <p:spPr>
          <a:xfrm>
            <a:off x="6280190" y="3421294"/>
            <a:ext cx="7556421" cy="3369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1600" dirty="0" err="1">
                <a:latin typeface="Arial" panose="020B0604020202020204" pitchFamily="34" charset="0"/>
              </a:rPr>
              <a:t>Проєкт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передбачає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реконструкцію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існуючого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сирзаводу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площею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</a:rPr>
              <a:t>5500 м²</a:t>
            </a:r>
            <a:r>
              <a:rPr lang="ru-RU" sz="1600" dirty="0">
                <a:latin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</a:rPr>
              <a:t>Замість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застарілого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виробничого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об’єкта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планується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створити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автономний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аграрний</a:t>
            </a:r>
            <a:r>
              <a:rPr lang="ru-RU" sz="1600" dirty="0">
                <a:latin typeface="Arial" panose="020B0604020202020204" pitchFamily="34" charset="0"/>
              </a:rPr>
              <a:t> комплекс, </a:t>
            </a:r>
            <a:r>
              <a:rPr lang="ru-RU" sz="1600" dirty="0" err="1">
                <a:latin typeface="Arial" panose="020B0604020202020204" pitchFamily="34" charset="0"/>
              </a:rPr>
              <a:t>який</a:t>
            </a:r>
            <a:r>
              <a:rPr lang="ru-RU" sz="1600" dirty="0">
                <a:latin typeface="Arial" panose="020B0604020202020204" pitchFamily="34" charset="0"/>
              </a:rPr>
              <a:t> буде </a:t>
            </a:r>
            <a:r>
              <a:rPr lang="ru-RU" sz="1600" dirty="0" err="1">
                <a:latin typeface="Arial" panose="020B0604020202020204" pitchFamily="34" charset="0"/>
              </a:rPr>
              <a:t>працювати</a:t>
            </a:r>
            <a:r>
              <a:rPr lang="ru-RU" sz="1600" dirty="0">
                <a:latin typeface="Arial" panose="020B0604020202020204" pitchFamily="34" charset="0"/>
              </a:rPr>
              <a:t> за принципом “</a:t>
            </a:r>
            <a:r>
              <a:rPr lang="ru-RU" sz="1600" dirty="0" err="1">
                <a:latin typeface="Arial" panose="020B0604020202020204" pitchFamily="34" charset="0"/>
              </a:rPr>
              <a:t>розумної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інфраструктури</a:t>
            </a:r>
            <a:r>
              <a:rPr lang="ru-RU" sz="1600" dirty="0">
                <a:latin typeface="Arial" panose="020B0604020202020204" pitchFamily="34" charset="0"/>
              </a:rPr>
              <a:t>”.</a:t>
            </a:r>
            <a:br>
              <a:rPr lang="ru-RU" sz="1600" dirty="0">
                <a:latin typeface="Arial" panose="020B0604020202020204" pitchFamily="34" charset="0"/>
              </a:rPr>
            </a:br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</a:rPr>
              <a:t>Це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означає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будівля</a:t>
            </a:r>
            <a:r>
              <a:rPr lang="ru-RU" sz="1600" dirty="0">
                <a:latin typeface="Arial" panose="020B0604020202020204" pitchFamily="34" charset="0"/>
              </a:rPr>
              <a:t> не просто </a:t>
            </a:r>
            <a:r>
              <a:rPr lang="ru-RU" sz="1600" dirty="0" err="1">
                <a:latin typeface="Arial" panose="020B0604020202020204" pitchFamily="34" charset="0"/>
              </a:rPr>
              <a:t>виконує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функцію</a:t>
            </a:r>
            <a:r>
              <a:rPr lang="ru-RU" sz="1600" dirty="0">
                <a:latin typeface="Arial" panose="020B0604020202020204" pitchFamily="34" charset="0"/>
              </a:rPr>
              <a:t> складу. Вона </a:t>
            </a:r>
            <a:r>
              <a:rPr lang="ru-RU" sz="1600" dirty="0" err="1">
                <a:latin typeface="Arial" panose="020B0604020202020204" pitchFamily="34" charset="0"/>
              </a:rPr>
              <a:t>стає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технологічним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середовищем</a:t>
            </a:r>
            <a:r>
              <a:rPr lang="ru-RU" sz="1600" dirty="0">
                <a:latin typeface="Arial" panose="020B0604020202020204" pitchFamily="34" charset="0"/>
              </a:rPr>
              <a:t>, де </a:t>
            </a:r>
            <a:r>
              <a:rPr lang="ru-RU" sz="1600" dirty="0" err="1">
                <a:latin typeface="Arial" panose="020B0604020202020204" pitchFamily="34" charset="0"/>
              </a:rPr>
              <a:t>кожен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процес</a:t>
            </a:r>
            <a:r>
              <a:rPr lang="ru-RU" sz="1600" dirty="0">
                <a:latin typeface="Arial" panose="020B0604020202020204" pitchFamily="34" charset="0"/>
              </a:rPr>
              <a:t> — </a:t>
            </a:r>
            <a:r>
              <a:rPr lang="ru-RU" sz="1600" dirty="0" err="1">
                <a:latin typeface="Arial" panose="020B0604020202020204" pitchFamily="34" charset="0"/>
              </a:rPr>
              <a:t>від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температури</a:t>
            </a:r>
            <a:r>
              <a:rPr lang="ru-RU" sz="1600" dirty="0">
                <a:latin typeface="Arial" panose="020B0604020202020204" pitchFamily="34" charset="0"/>
              </a:rPr>
              <a:t> в камерах до </a:t>
            </a:r>
            <a:r>
              <a:rPr lang="ru-RU" sz="1600" dirty="0" err="1">
                <a:latin typeface="Arial" panose="020B0604020202020204" pitchFamily="34" charset="0"/>
              </a:rPr>
              <a:t>якості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продукції</a:t>
            </a:r>
            <a:r>
              <a:rPr lang="ru-RU" sz="1600" dirty="0">
                <a:latin typeface="Arial" panose="020B0604020202020204" pitchFamily="34" charset="0"/>
              </a:rPr>
              <a:t> — </a:t>
            </a:r>
            <a:r>
              <a:rPr lang="ru-RU" sz="1600" dirty="0" err="1">
                <a:latin typeface="Arial" panose="020B0604020202020204" pitchFamily="34" charset="0"/>
              </a:rPr>
              <a:t>контролюється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цифровими</a:t>
            </a:r>
            <a:r>
              <a:rPr lang="ru-RU" sz="1600" dirty="0">
                <a:latin typeface="Arial" panose="020B0604020202020204" pitchFamily="34" charset="0"/>
              </a:rPr>
              <a:t> системами.</a:t>
            </a:r>
          </a:p>
          <a:p>
            <a:endParaRPr lang="ru-RU" sz="1600" dirty="0">
              <a:latin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</a:rPr>
              <a:t>Особливість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проєкту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полягає</a:t>
            </a:r>
            <a:r>
              <a:rPr lang="ru-RU" sz="1600" dirty="0">
                <a:latin typeface="Arial" panose="020B0604020202020204" pitchFamily="34" charset="0"/>
              </a:rPr>
              <a:t> в тому, </a:t>
            </a:r>
            <a:r>
              <a:rPr lang="ru-RU" sz="1600" dirty="0" err="1">
                <a:latin typeface="Arial" panose="020B0604020202020204" pitchFamily="34" charset="0"/>
              </a:rPr>
              <a:t>що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він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зберігає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історичну</a:t>
            </a:r>
            <a:r>
              <a:rPr lang="ru-RU" sz="1600" dirty="0">
                <a:latin typeface="Arial" panose="020B0604020202020204" pitchFamily="34" charset="0"/>
              </a:rPr>
              <a:t> основу </a:t>
            </a:r>
            <a:r>
              <a:rPr lang="ru-RU" sz="1600" dirty="0" err="1">
                <a:latin typeface="Arial" panose="020B0604020202020204" pitchFamily="34" charset="0"/>
              </a:rPr>
              <a:t>будівлі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але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наповнює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її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новим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змістом</a:t>
            </a:r>
            <a:r>
              <a:rPr lang="ru-RU" sz="1600" dirty="0">
                <a:latin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</a:rPr>
              <a:t>Старий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сирзавод</a:t>
            </a:r>
            <a:r>
              <a:rPr lang="ru-RU" sz="1600" dirty="0">
                <a:latin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</a:rPr>
              <a:t>перетворюється</a:t>
            </a:r>
            <a:r>
              <a:rPr lang="ru-RU" sz="1600" dirty="0">
                <a:latin typeface="Arial" panose="020B0604020202020204" pitchFamily="34" charset="0"/>
              </a:rPr>
              <a:t> на </a:t>
            </a:r>
            <a:r>
              <a:rPr lang="ru-RU" sz="1600" dirty="0" err="1">
                <a:latin typeface="Arial" panose="020B0604020202020204" pitchFamily="34" charset="0"/>
              </a:rPr>
              <a:t>сучасний</a:t>
            </a:r>
            <a:r>
              <a:rPr lang="ru-RU" sz="1600" dirty="0">
                <a:latin typeface="Arial" panose="020B0604020202020204" pitchFamily="34" charset="0"/>
              </a:rPr>
              <a:t> центр </a:t>
            </a:r>
            <a:r>
              <a:rPr lang="ru-RU" sz="1600" dirty="0" err="1">
                <a:latin typeface="Arial" panose="020B0604020202020204" pitchFamily="34" charset="0"/>
              </a:rPr>
              <a:t>агропереробки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логістики</a:t>
            </a:r>
            <a:r>
              <a:rPr lang="ru-RU" sz="1600" dirty="0">
                <a:latin typeface="Arial" panose="020B0604020202020204" pitchFamily="34" charset="0"/>
              </a:rPr>
              <a:t>, </a:t>
            </a:r>
            <a:r>
              <a:rPr lang="ru-RU" sz="1600" dirty="0" err="1">
                <a:latin typeface="Arial" panose="020B0604020202020204" pitchFamily="34" charset="0"/>
              </a:rPr>
              <a:t>інновацій</a:t>
            </a:r>
            <a:r>
              <a:rPr lang="ru-RU" sz="1600" dirty="0">
                <a:latin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</a:rPr>
              <a:t>навчання</a:t>
            </a:r>
            <a:r>
              <a:rPr lang="ru-RU" sz="16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366CD4-7AF9-846A-2071-3B38941B8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89" y="839560"/>
            <a:ext cx="4768892" cy="32752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09F6E0-BF03-09CC-359F-6AB0D9B0B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71" y="4287289"/>
            <a:ext cx="5513067" cy="31027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4737" y="592931"/>
            <a:ext cx="10505123" cy="673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Архітектурно-Технологічна </a:t>
            </a:r>
            <a:r>
              <a:rPr lang="en-US" sz="4200" b="1" dirty="0">
                <a:solidFill>
                  <a:srgbClr val="008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Концепція</a:t>
            </a:r>
            <a:endParaRPr lang="en-US" sz="4200" dirty="0"/>
          </a:p>
        </p:txBody>
      </p:sp>
      <p:sp>
        <p:nvSpPr>
          <p:cNvPr id="3" name="Shape 1"/>
          <p:cNvSpPr/>
          <p:nvPr/>
        </p:nvSpPr>
        <p:spPr>
          <a:xfrm>
            <a:off x="754737" y="2021443"/>
            <a:ext cx="4229814" cy="5616654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754737" y="1990963"/>
            <a:ext cx="4229814" cy="121920"/>
          </a:xfrm>
          <a:prstGeom prst="roundRect">
            <a:avLst>
              <a:gd name="adj" fmla="val 7428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2546211" y="1698069"/>
            <a:ext cx="646867" cy="646867"/>
          </a:xfrm>
          <a:prstGeom prst="roundRect">
            <a:avLst>
              <a:gd name="adj" fmla="val 14135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2740283" y="1859756"/>
            <a:ext cx="258723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1000839" y="2560558"/>
            <a:ext cx="3319939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Біо-кліматичний дизайн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1000839" y="3026807"/>
            <a:ext cx="3737610" cy="20695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Використання рекуперації тепла від холодильних установок для опалення офісних приміщень, а також зелена зона на даху для покращення мікроклімату та фіторемедіації.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5200174" y="2021443"/>
            <a:ext cx="4229933" cy="5616654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0" name="Shape 8"/>
          <p:cNvSpPr/>
          <p:nvPr/>
        </p:nvSpPr>
        <p:spPr>
          <a:xfrm>
            <a:off x="5200174" y="1990963"/>
            <a:ext cx="4229933" cy="121920"/>
          </a:xfrm>
          <a:prstGeom prst="roundRect">
            <a:avLst>
              <a:gd name="adj" fmla="val 7428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1" name="Shape 9"/>
          <p:cNvSpPr/>
          <p:nvPr/>
        </p:nvSpPr>
        <p:spPr>
          <a:xfrm>
            <a:off x="6991648" y="1698069"/>
            <a:ext cx="646867" cy="646867"/>
          </a:xfrm>
          <a:prstGeom prst="roundRect">
            <a:avLst>
              <a:gd name="adj" fmla="val 14135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10"/>
          <p:cNvSpPr/>
          <p:nvPr/>
        </p:nvSpPr>
        <p:spPr>
          <a:xfrm>
            <a:off x="7185720" y="1859756"/>
            <a:ext cx="258723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5446276" y="2560558"/>
            <a:ext cx="2848689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Центральний Атріум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446276" y="3026807"/>
            <a:ext cx="3737729" cy="1724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Ядро комплексу з інтегрованою AI системою моніторингу для управління всіма процесами, забезпечуючи максимальну ефективність.</a:t>
            </a:r>
            <a:endParaRPr lang="en-US" sz="1650" dirty="0"/>
          </a:p>
        </p:txBody>
      </p:sp>
      <p:sp>
        <p:nvSpPr>
          <p:cNvPr id="15" name="Shape 13"/>
          <p:cNvSpPr/>
          <p:nvPr/>
        </p:nvSpPr>
        <p:spPr>
          <a:xfrm>
            <a:off x="9645729" y="2021443"/>
            <a:ext cx="4229814" cy="5616654"/>
          </a:xfrm>
          <a:prstGeom prst="roundRect">
            <a:avLst>
              <a:gd name="adj" fmla="val 345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Shape 14"/>
          <p:cNvSpPr/>
          <p:nvPr/>
        </p:nvSpPr>
        <p:spPr>
          <a:xfrm>
            <a:off x="9645729" y="1990963"/>
            <a:ext cx="4229814" cy="121920"/>
          </a:xfrm>
          <a:prstGeom prst="roundRect">
            <a:avLst>
              <a:gd name="adj" fmla="val 7428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7" name="Shape 15"/>
          <p:cNvSpPr/>
          <p:nvPr/>
        </p:nvSpPr>
        <p:spPr>
          <a:xfrm>
            <a:off x="11437203" y="1698069"/>
            <a:ext cx="646867" cy="646867"/>
          </a:xfrm>
          <a:prstGeom prst="roundRect">
            <a:avLst>
              <a:gd name="adj" fmla="val 141358"/>
            </a:avLst>
          </a:prstGeom>
          <a:solidFill>
            <a:srgbClr val="4950BC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8" name="Text 16"/>
          <p:cNvSpPr/>
          <p:nvPr/>
        </p:nvSpPr>
        <p:spPr>
          <a:xfrm>
            <a:off x="11631275" y="1859756"/>
            <a:ext cx="258723" cy="323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9891832" y="2560558"/>
            <a:ext cx="3268623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Зональність Комплексу</a:t>
            </a:r>
            <a:endParaRPr lang="en-US" sz="2100" dirty="0"/>
          </a:p>
        </p:txBody>
      </p:sp>
      <p:sp>
        <p:nvSpPr>
          <p:cNvPr id="20" name="Text 18"/>
          <p:cNvSpPr/>
          <p:nvPr/>
        </p:nvSpPr>
        <p:spPr>
          <a:xfrm>
            <a:off x="9891832" y="3026807"/>
            <a:ext cx="3737610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Північ</a:t>
            </a:r>
            <a:r>
              <a:rPr lang="en-US" sz="165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: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Камери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шокової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</a:t>
            </a:r>
            <a:r>
              <a:rPr lang="en-US" sz="1650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заморозки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з </a:t>
            </a:r>
            <a:r>
              <a:rPr lang="en-US" sz="1650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наноізоляцією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(</a:t>
            </a:r>
            <a:r>
              <a:rPr lang="en-US" sz="1650" dirty="0" err="1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аерогелі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).</a:t>
            </a:r>
            <a:endParaRPr lang="en-US" sz="1650" dirty="0"/>
          </a:p>
        </p:txBody>
      </p:sp>
      <p:sp>
        <p:nvSpPr>
          <p:cNvPr id="21" name="Text 19"/>
          <p:cNvSpPr/>
          <p:nvPr/>
        </p:nvSpPr>
        <p:spPr>
          <a:xfrm>
            <a:off x="9891832" y="4136946"/>
            <a:ext cx="3737610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Схід: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Холодильні камери (-2°C…+4°C) з розумними наносенсорами газу.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9891832" y="5247084"/>
            <a:ext cx="3737610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Південь: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Сортування та фасування з роботами-сортувальниками.</a:t>
            </a:r>
            <a:endParaRPr lang="en-US" sz="1650" dirty="0"/>
          </a:p>
        </p:txBody>
      </p:sp>
      <p:sp>
        <p:nvSpPr>
          <p:cNvPr id="23" name="Text 21"/>
          <p:cNvSpPr/>
          <p:nvPr/>
        </p:nvSpPr>
        <p:spPr>
          <a:xfrm>
            <a:off x="9891832" y="6357223"/>
            <a:ext cx="3737610" cy="10347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700"/>
              </a:lnSpc>
              <a:buSzPct val="100000"/>
              <a:buChar char="•"/>
            </a:pPr>
            <a:r>
              <a:rPr lang="en-US" sz="165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Захід:</a:t>
            </a:r>
            <a:r>
              <a:rPr lang="en-US" sz="165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 Енергоцентр із сонячними та вітровими генераторами.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8542" y="660678"/>
            <a:ext cx="7867769" cy="641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Ключові </a:t>
            </a:r>
            <a:r>
              <a:rPr lang="en-US" sz="4000" b="1" dirty="0">
                <a:solidFill>
                  <a:srgbClr val="32CD32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Технологічні</a:t>
            </a:r>
            <a:r>
              <a:rPr lang="en-US" sz="4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Рішення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18542" y="1712833"/>
            <a:ext cx="13193316" cy="5855970"/>
          </a:xfrm>
          <a:prstGeom prst="roundRect">
            <a:avLst>
              <a:gd name="adj" fmla="val 1473"/>
            </a:avLst>
          </a:prstGeom>
          <a:noFill/>
          <a:ln w="28575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" name="Shape 2"/>
          <p:cNvSpPr/>
          <p:nvPr/>
        </p:nvSpPr>
        <p:spPr>
          <a:xfrm>
            <a:off x="726162" y="1720453"/>
            <a:ext cx="13178076" cy="590074"/>
          </a:xfrm>
          <a:prstGeom prst="rect">
            <a:avLst/>
          </a:prstGeom>
          <a:solidFill>
            <a:srgbClr val="FFFFFF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931545" y="1851184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Напрямок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3570922" y="1851184"/>
            <a:ext cx="3535204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Технології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7524274" y="1851184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Ефект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26162" y="2310527"/>
            <a:ext cx="13178076" cy="1247299"/>
          </a:xfrm>
          <a:prstGeom prst="rect">
            <a:avLst/>
          </a:prstGeom>
          <a:solidFill>
            <a:srgbClr val="000000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931545" y="2441258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Енергетика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3570922" y="2441258"/>
            <a:ext cx="3535204" cy="9858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Перовскітні сонячні панелі (ККД 28%) + Ветрогенератори вертикального типу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524274" y="2441258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110% автономність, надлишки в мережу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26162" y="3557826"/>
            <a:ext cx="13178076" cy="918686"/>
          </a:xfrm>
          <a:prstGeom prst="rect">
            <a:avLst/>
          </a:prstGeom>
          <a:solidFill>
            <a:srgbClr val="FFFFFF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3" name="Text 11"/>
          <p:cNvSpPr/>
          <p:nvPr/>
        </p:nvSpPr>
        <p:spPr>
          <a:xfrm>
            <a:off x="931545" y="3688556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Ізоляція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570922" y="3688556"/>
            <a:ext cx="3535204" cy="657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Сендвіч-панелі з наноаерогелем (λ=0.013 Вт/м·К)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7524274" y="3688556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Зниження енергоспоживання на 45%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26162" y="4476512"/>
            <a:ext cx="13178076" cy="1247299"/>
          </a:xfrm>
          <a:prstGeom prst="rect">
            <a:avLst/>
          </a:prstGeom>
          <a:solidFill>
            <a:srgbClr val="000000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7" name="Text 15"/>
          <p:cNvSpPr/>
          <p:nvPr/>
        </p:nvSpPr>
        <p:spPr>
          <a:xfrm>
            <a:off x="931545" y="4607243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Контроль якості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3570922" y="4607243"/>
            <a:ext cx="3535204" cy="9858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IoT-сенсори з вуглецевими нанотрубками для детекції етилену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524274" y="4607243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Прогнозування псування за 72 години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26162" y="5723811"/>
            <a:ext cx="13178076" cy="918686"/>
          </a:xfrm>
          <a:prstGeom prst="rect">
            <a:avLst/>
          </a:prstGeom>
          <a:solidFill>
            <a:srgbClr val="FFFFFF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" name="Text 19"/>
          <p:cNvSpPr/>
          <p:nvPr/>
        </p:nvSpPr>
        <p:spPr>
          <a:xfrm>
            <a:off x="931545" y="5854541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Обробка продукції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3570922" y="5854541"/>
            <a:ext cx="3535204" cy="657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Антимікробні нанопокриття (Ag/Cu) на конвеєрах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7524274" y="5854541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Зниження бактеріальної нагрузки в 100 разів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26162" y="6642497"/>
            <a:ext cx="13178076" cy="918686"/>
          </a:xfrm>
          <a:prstGeom prst="rect">
            <a:avLst/>
          </a:prstGeom>
          <a:solidFill>
            <a:srgbClr val="000000">
              <a:alpha val="4000"/>
            </a:srgb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5" name="Text 23"/>
          <p:cNvSpPr/>
          <p:nvPr/>
        </p:nvSpPr>
        <p:spPr>
          <a:xfrm>
            <a:off x="931545" y="6773228"/>
            <a:ext cx="222123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Управління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3570922" y="6773228"/>
            <a:ext cx="3535204" cy="6572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ІІ-платформа на базі цифрового двійника (Digital Twin)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524274" y="6773228"/>
            <a:ext cx="6174700" cy="3286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1600" dirty="0">
                <a:solidFill>
                  <a:srgbClr val="272525"/>
                </a:solidFill>
                <a:latin typeface="Inter Bold"/>
                <a:ea typeface="Inter" pitchFamily="34" charset="-122"/>
                <a:cs typeface="Inter" pitchFamily="34" charset="-120"/>
              </a:rPr>
              <a:t>Оптимізація режимів зберігання в реальному часі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41371"/>
            <a:ext cx="95423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/>
                <a:ea typeface="Inter Bold"/>
                <a:cs typeface="Inter Bold" pitchFamily="34" charset="-120"/>
              </a:rPr>
              <a:t>Економічна </a:t>
            </a:r>
            <a:r>
              <a:rPr lang="en-US" sz="4450" b="1" dirty="0">
                <a:solidFill>
                  <a:srgbClr val="006400"/>
                </a:solidFill>
                <a:latin typeface="Inter Bold"/>
                <a:ea typeface="Inter Bold"/>
                <a:cs typeface="Inter Bold" pitchFamily="34" charset="-120"/>
              </a:rPr>
              <a:t>Модель</a:t>
            </a:r>
            <a:r>
              <a:rPr lang="en-US" sz="4450" b="1" dirty="0">
                <a:solidFill>
                  <a:srgbClr val="000000"/>
                </a:solidFill>
                <a:latin typeface="Inter Bold"/>
                <a:ea typeface="Inter Bold"/>
                <a:cs typeface="Inter Bold" pitchFamily="34" charset="-120"/>
              </a:rPr>
              <a:t> та Окупність</a:t>
            </a:r>
            <a:endParaRPr lang="en-US" sz="4450" dirty="0">
              <a:latin typeface="Inter Bold"/>
              <a:ea typeface="Inter Bold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143406"/>
            <a:ext cx="11103684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300"/>
              </a:lnSpc>
            </a:pPr>
            <a:r>
              <a:rPr lang="ru-RU" sz="2800" dirty="0" err="1">
                <a:ea typeface="Inter Bold"/>
              </a:rPr>
              <a:t>Проєкт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має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чітку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економічну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логіку</a:t>
            </a:r>
            <a:r>
              <a:rPr lang="ru-RU" sz="2800" dirty="0">
                <a:ea typeface="Inter Bold"/>
              </a:rPr>
              <a:t>. </a:t>
            </a:r>
            <a:r>
              <a:rPr lang="ru-RU" sz="2800" dirty="0" err="1">
                <a:ea typeface="Inter Bold"/>
              </a:rPr>
              <a:t>Загальні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капітальні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витрати</a:t>
            </a:r>
            <a:r>
              <a:rPr lang="ru-RU" sz="2800" dirty="0">
                <a:ea typeface="Inter Bold"/>
              </a:rPr>
              <a:t> </a:t>
            </a:r>
            <a:r>
              <a:rPr lang="ru-RU" sz="2800" dirty="0" err="1">
                <a:ea typeface="Inter Bold"/>
              </a:rPr>
              <a:t>оцінюються</a:t>
            </a:r>
            <a:r>
              <a:rPr lang="ru-RU" sz="2800" dirty="0">
                <a:ea typeface="Inter Bold"/>
              </a:rPr>
              <a:t> у </a:t>
            </a:r>
            <a:r>
              <a:rPr lang="ru-RU" sz="2800" b="1" dirty="0">
                <a:ea typeface="Inter Bold"/>
              </a:rPr>
              <a:t>2,3 млн </a:t>
            </a:r>
            <a:r>
              <a:rPr lang="ru-RU" sz="2800" b="1" dirty="0" err="1">
                <a:ea typeface="Inter Bold"/>
              </a:rPr>
              <a:t>доларів</a:t>
            </a:r>
            <a:r>
              <a:rPr lang="ru-RU" sz="2800" b="1" dirty="0">
                <a:ea typeface="Inter Bold"/>
              </a:rPr>
              <a:t> США</a:t>
            </a:r>
            <a:r>
              <a:rPr lang="ru-RU" sz="2800" dirty="0">
                <a:ea typeface="Inter Bold"/>
              </a:rPr>
              <a:t>.</a:t>
            </a:r>
            <a:endParaRPr lang="en-US" sz="2650" dirty="0">
              <a:ea typeface="Inter Bold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7945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Холодильне</a:t>
            </a:r>
            <a:r>
              <a:rPr lang="en-US" sz="1750" dirty="0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обладнання</a:t>
            </a:r>
            <a:endParaRPr lang="en-US" sz="1750" dirty="0">
              <a:ea typeface="Inter Bold"/>
            </a:endParaRPr>
          </a:p>
        </p:txBody>
      </p:sp>
      <p:sp>
        <p:nvSpPr>
          <p:cNvPr id="5" name="Text 3"/>
          <p:cNvSpPr/>
          <p:nvPr/>
        </p:nvSpPr>
        <p:spPr>
          <a:xfrm>
            <a:off x="793790" y="423672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Нанотехнологічні</a:t>
            </a:r>
            <a:r>
              <a:rPr lang="en-US" sz="1750" dirty="0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рішення</a:t>
            </a:r>
            <a:endParaRPr lang="en-US" sz="1750" dirty="0">
              <a:latin typeface="Inter Bold"/>
            </a:endParaRPr>
          </a:p>
        </p:txBody>
      </p:sp>
      <p:sp>
        <p:nvSpPr>
          <p:cNvPr id="6" name="Text 4"/>
          <p:cNvSpPr/>
          <p:nvPr/>
        </p:nvSpPr>
        <p:spPr>
          <a:xfrm>
            <a:off x="793790" y="467891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Реконструкція</a:t>
            </a:r>
            <a:r>
              <a:rPr lang="en-US" sz="1750" dirty="0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 </a:t>
            </a: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будівлі</a:t>
            </a:r>
            <a:endParaRPr lang="en-US" sz="1750" dirty="0">
              <a:latin typeface="Inter Bold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3790" y="512111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ВІЕ-</a:t>
            </a:r>
            <a:r>
              <a:rPr lang="en-US" sz="1750" dirty="0" err="1">
                <a:solidFill>
                  <a:srgbClr val="272525"/>
                </a:solidFill>
                <a:latin typeface="Inter Bold"/>
                <a:ea typeface="Inter Bold"/>
                <a:cs typeface="Inter" pitchFamily="34" charset="-120"/>
              </a:rPr>
              <a:t>генерація</a:t>
            </a:r>
            <a:endParaRPr lang="en-US" sz="1750" dirty="0">
              <a:latin typeface="Inter Bold"/>
            </a:endParaRPr>
          </a:p>
        </p:txBody>
      </p:sp>
      <p:sp>
        <p:nvSpPr>
          <p:cNvPr id="8" name="Text 6"/>
          <p:cNvSpPr/>
          <p:nvPr/>
        </p:nvSpPr>
        <p:spPr>
          <a:xfrm>
            <a:off x="793790" y="5710833"/>
            <a:ext cx="4858345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 Bold"/>
                <a:ea typeface="Inter Bold" pitchFamily="34" charset="-122"/>
                <a:cs typeface="Inter Bold" pitchFamily="34" charset="-120"/>
              </a:rPr>
              <a:t>Операційні витрати (OPEX): $85 тис./рік</a:t>
            </a:r>
            <a:endParaRPr lang="en-US" sz="2650" dirty="0">
              <a:latin typeface="Inter"/>
            </a:endParaRPr>
          </a:p>
        </p:txBody>
      </p:sp>
      <p:sp>
        <p:nvSpPr>
          <p:cNvPr id="9" name="Text 7"/>
          <p:cNvSpPr/>
          <p:nvPr/>
        </p:nvSpPr>
        <p:spPr>
          <a:xfrm>
            <a:off x="9787917" y="3267689"/>
            <a:ext cx="1636946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"/>
                <a:ea typeface="Inter Bold" pitchFamily="34" charset="-122"/>
                <a:cs typeface="Inter Bold" pitchFamily="34" charset="-120"/>
              </a:rPr>
              <a:t>Дохідність</a:t>
            </a:r>
            <a:endParaRPr lang="en-US" sz="2650" dirty="0">
              <a:latin typeface="Inter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061858" y="389072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/>
                <a:ea typeface="Inter Bold"/>
                <a:cs typeface="Inter" pitchFamily="34" charset="-120"/>
              </a:rPr>
              <a:t>Основний дохід:</a:t>
            </a:r>
            <a:r>
              <a:rPr lang="en-US" sz="1750" dirty="0">
                <a:solidFill>
                  <a:srgbClr val="272525"/>
                </a:solidFill>
                <a:latin typeface="Inter"/>
                <a:ea typeface="Inter Bold"/>
                <a:cs typeface="Inter" pitchFamily="34" charset="-120"/>
              </a:rPr>
              <a:t> Зберігання та заморозка продукції ($1.2 млн/рік)</a:t>
            </a:r>
            <a:endParaRPr lang="en-US" sz="1750" dirty="0">
              <a:latin typeface="Inter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61858" y="469582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Додатковий дохід:</a:t>
            </a:r>
            <a:endParaRPr lang="en-US" sz="1750" dirty="0">
              <a:ea typeface="Inter Bold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61858" y="51380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/>
                <a:ea typeface="Inter Bold"/>
                <a:cs typeface="Inter" pitchFamily="34" charset="-120"/>
              </a:rPr>
              <a:t>Продаж надлишків енергії ($50 тис./рік)</a:t>
            </a:r>
            <a:endParaRPr lang="en-US" sz="1750" dirty="0">
              <a:latin typeface="Inter"/>
              <a:ea typeface="Inter Bold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061858" y="558022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72525"/>
                </a:solidFill>
                <a:latin typeface="Inter"/>
                <a:ea typeface="Inter Bold"/>
                <a:cs typeface="Inter" pitchFamily="34" charset="-120"/>
              </a:rPr>
              <a:t>Консалтинг з AgTech ($100 тис./рік)</a:t>
            </a:r>
            <a:endParaRPr lang="en-US" sz="1750" dirty="0">
              <a:latin typeface="Inter"/>
              <a:ea typeface="Inter Bold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8061858" y="6169937"/>
            <a:ext cx="5914311" cy="850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"/>
                <a:ea typeface="Inter Bold"/>
                <a:cs typeface="Inter Bold" pitchFamily="34" charset="-120"/>
              </a:rPr>
              <a:t>Прогнозована окупність проєкту: 2.8 року</a:t>
            </a:r>
            <a:endParaRPr lang="en-US" sz="2650" dirty="0">
              <a:latin typeface="Inter"/>
              <a:ea typeface="Inter Bold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9A20D811-DA4B-A3E1-99B2-D452E12129C3}"/>
              </a:ext>
            </a:extLst>
          </p:cNvPr>
          <p:cNvSpPr/>
          <p:nvPr/>
        </p:nvSpPr>
        <p:spPr>
          <a:xfrm>
            <a:off x="2131956" y="3270733"/>
            <a:ext cx="308731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uk-UA" sz="2650" dirty="0">
                <a:ea typeface="Inter Bold"/>
              </a:rPr>
              <a:t>Основні витрати:</a:t>
            </a:r>
            <a:endParaRPr lang="en-US" sz="2650" dirty="0">
              <a:latin typeface="Inter"/>
              <a:ea typeface="Inter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82623"/>
            <a:ext cx="98176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Формування </a:t>
            </a:r>
            <a:r>
              <a:rPr lang="en-US" sz="4450" b="1" dirty="0">
                <a:solidFill>
                  <a:srgbClr val="008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Екосистеми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Проєкту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896532" y="31790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Наукові Партнери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96532" y="3669499"/>
            <a:ext cx="415861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Інститут нанотехнологій НАН України забезпечить валідацію технологій, а Чернівецький технічний університет готуватиме висококваліфіковані кадри.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5338635" y="31790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Бізнес-Модель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338635" y="366949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Планується розвиток франчайзингових моделей для тиражування Агро-Хабу в інших регіонах України.</a:t>
            </a:r>
            <a:endParaRPr lang="en-US" sz="1750" dirty="0"/>
          </a:p>
        </p:txBody>
      </p:sp>
      <p:sp>
        <p:nvSpPr>
          <p:cNvPr id="10" name="Text 5"/>
          <p:cNvSpPr/>
          <p:nvPr/>
        </p:nvSpPr>
        <p:spPr>
          <a:xfrm>
            <a:off x="9780737" y="31790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AgTech Sandbox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80737" y="3669499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Створення унікальної платформи для тестування та впровадження новітніх агро-технологій, сприяючи інноваціям у галузі.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78794"/>
            <a:ext cx="33050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Чому це Революційно?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359938"/>
            <a:ext cx="792646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Інновації, що </a:t>
            </a:r>
            <a:r>
              <a:rPr lang="en-US" sz="4450" b="1" dirty="0">
                <a:solidFill>
                  <a:srgbClr val="0064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Змінюють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Гру</a:t>
            </a:r>
            <a:endParaRPr lang="en-US" sz="4450" dirty="0"/>
          </a:p>
        </p:txBody>
      </p:sp>
      <p:sp>
        <p:nvSpPr>
          <p:cNvPr id="4" name="Shape 2"/>
          <p:cNvSpPr/>
          <p:nvPr/>
        </p:nvSpPr>
        <p:spPr>
          <a:xfrm>
            <a:off x="793790" y="34088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Text 3"/>
          <p:cNvSpPr/>
          <p:nvPr/>
        </p:nvSpPr>
        <p:spPr>
          <a:xfrm>
            <a:off x="878860" y="345138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530906" y="3486745"/>
            <a:ext cx="390310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Повна Енергоавтономність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530906" y="3977164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За рахунок гібридної ВІЕ-генерації, що забезпечує незалежність.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56884" y="340887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7541955" y="345138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8194000" y="3486745"/>
            <a:ext cx="439328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Предиктивна Якість Продукції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8194000" y="3977164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Через AI та наносенсори, що дозволяють прогнозувати та запобігати псуванню.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1565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3" name="Text 11"/>
          <p:cNvSpPr/>
          <p:nvPr/>
        </p:nvSpPr>
        <p:spPr>
          <a:xfrm>
            <a:off x="878860" y="519910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530906" y="5234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Нульові Втрати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530906" y="5724882"/>
            <a:ext cx="564249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Завдяки превентивному управлінню та оптимізації зберігання.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56884" y="515659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 15"/>
          <p:cNvSpPr/>
          <p:nvPr/>
        </p:nvSpPr>
        <p:spPr>
          <a:xfrm>
            <a:off x="7541955" y="519910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6"/>
          <p:cNvSpPr/>
          <p:nvPr/>
        </p:nvSpPr>
        <p:spPr>
          <a:xfrm>
            <a:off x="8194000" y="52344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Експорт Технологій</a:t>
            </a:r>
            <a:endParaRPr lang="en-US" sz="2200" dirty="0"/>
          </a:p>
        </p:txBody>
      </p:sp>
      <p:sp>
        <p:nvSpPr>
          <p:cNvPr id="19" name="Text 17"/>
          <p:cNvSpPr/>
          <p:nvPr/>
        </p:nvSpPr>
        <p:spPr>
          <a:xfrm>
            <a:off x="8194000" y="5724882"/>
            <a:ext cx="56426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 Bold"/>
                <a:cs typeface="Inter" pitchFamily="34" charset="-120"/>
              </a:rPr>
              <a:t>Розвиток бізнес-моделі, що дозволить масштабувати українські агро-інновації світом.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98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Наші виклики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793790" y="232100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Мінімізація </a:t>
            </a:r>
            <a:r>
              <a:rPr lang="en-US" sz="4450" b="1" dirty="0">
                <a:solidFill>
                  <a:srgbClr val="8B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Ризиків</a:t>
            </a:r>
            <a:r>
              <a:rPr lang="en-US" sz="44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для Стабільного Розвитку</a:t>
            </a:r>
            <a:endParaRPr lang="en-US" sz="4450" dirty="0"/>
          </a:p>
        </p:txBody>
      </p:sp>
      <p:sp>
        <p:nvSpPr>
          <p:cNvPr id="4" name="Shape 2"/>
          <p:cNvSpPr/>
          <p:nvPr/>
        </p:nvSpPr>
        <p:spPr>
          <a:xfrm>
            <a:off x="793790" y="4078724"/>
            <a:ext cx="13042821" cy="2410897"/>
          </a:xfrm>
          <a:prstGeom prst="roundRect">
            <a:avLst>
              <a:gd name="adj" fmla="val 395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sp>
        <p:nvSpPr>
          <p:cNvPr id="5" name="Shape 3"/>
          <p:cNvSpPr/>
          <p:nvPr/>
        </p:nvSpPr>
        <p:spPr>
          <a:xfrm>
            <a:off x="801410" y="4086344"/>
            <a:ext cx="4342448" cy="2395657"/>
          </a:xfrm>
          <a:prstGeom prst="roundRect">
            <a:avLst>
              <a:gd name="adj" fmla="val 3977"/>
            </a:avLst>
          </a:prstGeom>
          <a:solidFill>
            <a:srgbClr val="DADBF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4"/>
          <p:cNvSpPr/>
          <p:nvPr/>
        </p:nvSpPr>
        <p:spPr>
          <a:xfrm>
            <a:off x="1613851" y="4187489"/>
            <a:ext cx="291119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Технологічні Ризики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44309" y="4499043"/>
            <a:ext cx="3969068" cy="21981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400" dirty="0" err="1"/>
              <a:t>Технологічні</a:t>
            </a:r>
            <a:r>
              <a:rPr lang="ru-RU" sz="1400" dirty="0"/>
              <a:t> </a:t>
            </a:r>
            <a:r>
              <a:rPr lang="ru-RU" sz="1400" dirty="0" err="1"/>
              <a:t>ризики</a:t>
            </a:r>
            <a:r>
              <a:rPr lang="ru-RU" sz="1400" dirty="0"/>
              <a:t> </a:t>
            </a:r>
            <a:r>
              <a:rPr lang="ru-RU" sz="1400" dirty="0" err="1"/>
              <a:t>пов’язані</a:t>
            </a:r>
            <a:r>
              <a:rPr lang="ru-RU" sz="1400" dirty="0"/>
              <a:t> з </a:t>
            </a:r>
            <a:r>
              <a:rPr lang="ru-RU" sz="1400" dirty="0" err="1"/>
              <a:t>можливими</a:t>
            </a:r>
            <a:r>
              <a:rPr lang="ru-RU" sz="1400" dirty="0"/>
              <a:t> поломками </a:t>
            </a:r>
            <a:r>
              <a:rPr lang="ru-RU" sz="1400" dirty="0" err="1"/>
              <a:t>обладнання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складністю</a:t>
            </a:r>
            <a:r>
              <a:rPr lang="ru-RU" sz="1400" dirty="0"/>
              <a:t> </a:t>
            </a:r>
            <a:r>
              <a:rPr lang="ru-RU" sz="1400" dirty="0" err="1"/>
              <a:t>впровадження</a:t>
            </a:r>
            <a:r>
              <a:rPr lang="ru-RU" sz="1400" dirty="0"/>
              <a:t> </a:t>
            </a:r>
            <a:r>
              <a:rPr lang="ru-RU" sz="1400" dirty="0" err="1"/>
              <a:t>нових</a:t>
            </a:r>
            <a:r>
              <a:rPr lang="ru-RU" sz="1400" dirty="0"/>
              <a:t> </a:t>
            </a:r>
            <a:r>
              <a:rPr lang="ru-RU" sz="1400" dirty="0" err="1"/>
              <a:t>рішень</a:t>
            </a:r>
            <a:r>
              <a:rPr lang="ru-RU" sz="1400" dirty="0"/>
              <a:t>. Для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мінімізації</a:t>
            </a:r>
            <a:r>
              <a:rPr lang="ru-RU" sz="1400" dirty="0"/>
              <a:t> </a:t>
            </a:r>
            <a:r>
              <a:rPr lang="ru-RU" sz="1400" dirty="0" err="1"/>
              <a:t>передбачено</a:t>
            </a:r>
            <a:r>
              <a:rPr lang="ru-RU" sz="1400" dirty="0"/>
              <a:t> </a:t>
            </a:r>
            <a:r>
              <a:rPr lang="ru-RU" sz="1400" dirty="0" err="1"/>
              <a:t>страхування</a:t>
            </a:r>
            <a:r>
              <a:rPr lang="ru-RU" sz="1400" dirty="0"/>
              <a:t> </a:t>
            </a:r>
            <a:r>
              <a:rPr lang="ru-RU" sz="1400" dirty="0" err="1"/>
              <a:t>обладнання</a:t>
            </a:r>
            <a:r>
              <a:rPr lang="ru-RU" sz="1400" dirty="0"/>
              <a:t> та </a:t>
            </a:r>
            <a:r>
              <a:rPr lang="ru-RU" sz="1400" dirty="0" err="1"/>
              <a:t>дублювання</a:t>
            </a:r>
            <a:r>
              <a:rPr lang="ru-RU" sz="1400" dirty="0"/>
              <a:t> </a:t>
            </a:r>
            <a:r>
              <a:rPr lang="ru-RU" sz="1400" dirty="0" err="1"/>
              <a:t>критичних</a:t>
            </a:r>
            <a:r>
              <a:rPr lang="ru-RU" sz="1400" dirty="0"/>
              <a:t> систем.</a:t>
            </a:r>
            <a:endParaRPr lang="en-US" sz="1600" dirty="0">
              <a:latin typeface="Inter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143857" y="4086344"/>
            <a:ext cx="4342567" cy="2395657"/>
          </a:xfrm>
          <a:prstGeom prst="rect">
            <a:avLst/>
          </a:prstGeom>
          <a:solidFill>
            <a:srgbClr val="DADBF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Shape 7"/>
          <p:cNvSpPr/>
          <p:nvPr/>
        </p:nvSpPr>
        <p:spPr>
          <a:xfrm>
            <a:off x="5143857" y="4086344"/>
            <a:ext cx="30480" cy="2395657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0" name="Text 8"/>
          <p:cNvSpPr/>
          <p:nvPr/>
        </p:nvSpPr>
        <p:spPr>
          <a:xfrm>
            <a:off x="5710833" y="43131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Ринкові Ризики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427345" y="4590832"/>
            <a:ext cx="3745111" cy="1891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400" dirty="0" err="1"/>
              <a:t>Ринкові</a:t>
            </a:r>
            <a:r>
              <a:rPr lang="ru-RU" sz="1400" dirty="0"/>
              <a:t> </a:t>
            </a:r>
            <a:r>
              <a:rPr lang="ru-RU" sz="1400" dirty="0" err="1"/>
              <a:t>ризики</a:t>
            </a:r>
            <a:r>
              <a:rPr lang="ru-RU" sz="1400" dirty="0"/>
              <a:t> </a:t>
            </a:r>
            <a:r>
              <a:rPr lang="ru-RU" sz="1400" dirty="0" err="1"/>
              <a:t>стосуються</a:t>
            </a:r>
            <a:r>
              <a:rPr lang="ru-RU" sz="1400" dirty="0"/>
              <a:t> </a:t>
            </a:r>
            <a:r>
              <a:rPr lang="ru-RU" sz="1400" dirty="0" err="1"/>
              <a:t>стабільного</a:t>
            </a:r>
            <a:r>
              <a:rPr lang="ru-RU" sz="1400" dirty="0"/>
              <a:t> </a:t>
            </a:r>
            <a:r>
              <a:rPr lang="ru-RU" sz="1400" dirty="0" err="1"/>
              <a:t>попиту</a:t>
            </a:r>
            <a:r>
              <a:rPr lang="ru-RU" sz="1400" dirty="0"/>
              <a:t> на </a:t>
            </a:r>
            <a:r>
              <a:rPr lang="ru-RU" sz="1400" dirty="0" err="1"/>
              <a:t>послуги</a:t>
            </a:r>
            <a:r>
              <a:rPr lang="ru-RU" sz="1400" dirty="0"/>
              <a:t> </a:t>
            </a:r>
            <a:r>
              <a:rPr lang="ru-RU" sz="1400" dirty="0" err="1"/>
              <a:t>зберігання</a:t>
            </a:r>
            <a:r>
              <a:rPr lang="ru-RU" sz="1400" dirty="0"/>
              <a:t> та заморозки.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зменшити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ризики</a:t>
            </a:r>
            <a:r>
              <a:rPr lang="ru-RU" sz="1400" dirty="0"/>
              <a:t>, </a:t>
            </a:r>
            <a:r>
              <a:rPr lang="ru-RU" sz="1400" dirty="0" err="1"/>
              <a:t>проєкт</a:t>
            </a:r>
            <a:r>
              <a:rPr lang="ru-RU" sz="1400" dirty="0"/>
              <a:t> </a:t>
            </a:r>
            <a:r>
              <a:rPr lang="ru-RU" sz="1400" dirty="0" err="1"/>
              <a:t>орієнтується</a:t>
            </a:r>
            <a:r>
              <a:rPr lang="ru-RU" sz="1400" dirty="0"/>
              <a:t> на </a:t>
            </a:r>
            <a:r>
              <a:rPr lang="ru-RU" sz="1400" dirty="0" err="1"/>
              <a:t>довгострокові</a:t>
            </a:r>
            <a:r>
              <a:rPr lang="ru-RU" sz="1400" dirty="0"/>
              <a:t> </a:t>
            </a:r>
            <a:r>
              <a:rPr lang="ru-RU" sz="1400" dirty="0" err="1"/>
              <a:t>контракти</a:t>
            </a:r>
            <a:r>
              <a:rPr lang="ru-RU" sz="1400" dirty="0"/>
              <a:t> з </a:t>
            </a:r>
            <a:r>
              <a:rPr lang="ru-RU" sz="1400" dirty="0" err="1"/>
              <a:t>фермерськими</a:t>
            </a:r>
            <a:r>
              <a:rPr lang="ru-RU" sz="1400" dirty="0"/>
              <a:t> господарствами.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860369" y="5000625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1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054" y="5106948"/>
            <a:ext cx="283488" cy="354330"/>
          </a:xfrm>
          <a:prstGeom prst="rect">
            <a:avLst/>
          </a:prstGeom>
        </p:spPr>
      </p:pic>
      <p:sp>
        <p:nvSpPr>
          <p:cNvPr id="14" name="Shape 11"/>
          <p:cNvSpPr/>
          <p:nvPr/>
        </p:nvSpPr>
        <p:spPr>
          <a:xfrm>
            <a:off x="9486424" y="4086344"/>
            <a:ext cx="4342567" cy="2395657"/>
          </a:xfrm>
          <a:prstGeom prst="rect">
            <a:avLst/>
          </a:prstGeom>
          <a:solidFill>
            <a:srgbClr val="DADBF1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5" name="Shape 12"/>
          <p:cNvSpPr/>
          <p:nvPr/>
        </p:nvSpPr>
        <p:spPr>
          <a:xfrm>
            <a:off x="9486424" y="4086344"/>
            <a:ext cx="30480" cy="2395657"/>
          </a:xfrm>
          <a:prstGeom prst="roundRect">
            <a:avLst>
              <a:gd name="adj" fmla="val 312558"/>
            </a:avLst>
          </a:prstGeom>
          <a:solidFill>
            <a:srgbClr val="C0C1D7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6" name="Text 13"/>
          <p:cNvSpPr/>
          <p:nvPr/>
        </p:nvSpPr>
        <p:spPr>
          <a:xfrm>
            <a:off x="10053399" y="43131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Регуляторні Ризики</a:t>
            </a:r>
            <a:endParaRPr lang="en-US" sz="2200" dirty="0"/>
          </a:p>
        </p:txBody>
      </p:sp>
      <p:sp>
        <p:nvSpPr>
          <p:cNvPr id="17" name="Text 14"/>
          <p:cNvSpPr/>
          <p:nvPr/>
        </p:nvSpPr>
        <p:spPr>
          <a:xfrm>
            <a:off x="9911597" y="4667488"/>
            <a:ext cx="3481506" cy="15876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400" dirty="0" err="1"/>
              <a:t>Регуляторні</a:t>
            </a:r>
            <a:r>
              <a:rPr lang="ru-RU" sz="1400" dirty="0"/>
              <a:t> </a:t>
            </a:r>
            <a:r>
              <a:rPr lang="ru-RU" sz="1400" dirty="0" err="1"/>
              <a:t>ризики</a:t>
            </a:r>
            <a:r>
              <a:rPr lang="ru-RU" sz="1400" dirty="0"/>
              <a:t> </a:t>
            </a:r>
            <a:r>
              <a:rPr lang="ru-RU" sz="1400" dirty="0" err="1"/>
              <a:t>можуть</a:t>
            </a:r>
            <a:r>
              <a:rPr lang="ru-RU" sz="1400" dirty="0"/>
              <a:t> </a:t>
            </a:r>
            <a:r>
              <a:rPr lang="ru-RU" sz="1400" dirty="0" err="1"/>
              <a:t>виникати</a:t>
            </a:r>
            <a:r>
              <a:rPr lang="ru-RU" sz="1400" dirty="0"/>
              <a:t> через потребу в дозволах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/>
              <a:t>спеціальному</a:t>
            </a:r>
            <a:r>
              <a:rPr lang="ru-RU" sz="1400" dirty="0"/>
              <a:t> </a:t>
            </a:r>
            <a:r>
              <a:rPr lang="ru-RU" sz="1400" dirty="0" err="1"/>
              <a:t>статусі</a:t>
            </a:r>
            <a:r>
              <a:rPr lang="ru-RU" sz="1400" dirty="0"/>
              <a:t>. Для </a:t>
            </a:r>
            <a:r>
              <a:rPr lang="ru-RU" sz="1400" dirty="0" err="1"/>
              <a:t>їх</a:t>
            </a:r>
            <a:r>
              <a:rPr lang="ru-RU" sz="1400" dirty="0"/>
              <a:t> </a:t>
            </a:r>
            <a:r>
              <a:rPr lang="ru-RU" sz="1400" dirty="0" err="1"/>
              <a:t>вирішення</a:t>
            </a:r>
            <a:r>
              <a:rPr lang="ru-RU" sz="1400" dirty="0"/>
              <a:t> </a:t>
            </a:r>
            <a:r>
              <a:rPr lang="ru-RU" sz="1400" dirty="0" err="1"/>
              <a:t>пропонується</a:t>
            </a:r>
            <a:r>
              <a:rPr lang="ru-RU" sz="1400" dirty="0"/>
              <a:t> </a:t>
            </a:r>
            <a:r>
              <a:rPr lang="ru-RU" sz="1400" dirty="0" err="1"/>
              <a:t>отримання</a:t>
            </a:r>
            <a:r>
              <a:rPr lang="ru-RU" sz="1400" dirty="0"/>
              <a:t> статусу </a:t>
            </a:r>
            <a:r>
              <a:rPr lang="ru-RU" sz="1400" dirty="0" err="1"/>
              <a:t>пілотного</a:t>
            </a:r>
            <a:r>
              <a:rPr lang="ru-RU" sz="1400" dirty="0"/>
              <a:t> </a:t>
            </a:r>
            <a:r>
              <a:rPr lang="ru-RU" sz="1400" dirty="0" err="1"/>
              <a:t>AgTech-проєкту</a:t>
            </a:r>
            <a:r>
              <a:rPr lang="ru-RU" sz="1400" dirty="0"/>
              <a:t>.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9202936" y="5000625"/>
            <a:ext cx="566976" cy="566976"/>
          </a:xfrm>
          <a:prstGeom prst="roundRect">
            <a:avLst>
              <a:gd name="adj" fmla="val 16803"/>
            </a:avLst>
          </a:prstGeom>
          <a:solidFill>
            <a:srgbClr val="FFFFFF"/>
          </a:solidFill>
          <a:ln w="3048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ru-RU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4620" y="5106948"/>
            <a:ext cx="283488" cy="3543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  <p:txBody>
          <a:bodyPr/>
          <a:lstStyle/>
          <a:p>
            <a:endParaRPr lang="uk-UA" noProof="0" dirty="0"/>
          </a:p>
        </p:txBody>
      </p:sp>
      <p:sp>
        <p:nvSpPr>
          <p:cNvPr id="4" name="Text 1"/>
          <p:cNvSpPr/>
          <p:nvPr/>
        </p:nvSpPr>
        <p:spPr>
          <a:xfrm>
            <a:off x="6280190" y="1410728"/>
            <a:ext cx="8033423" cy="883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uk-UA" sz="4450" b="1" noProof="0" dirty="0">
                <a:solidFill>
                  <a:srgbClr val="0064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Майбутнє</a:t>
            </a:r>
            <a:r>
              <a:rPr lang="uk-UA" sz="4450" b="1" noProof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Починається Сьогодні</a:t>
            </a:r>
            <a:endParaRPr lang="uk-UA" sz="4450" noProof="0" dirty="0"/>
          </a:p>
        </p:txBody>
      </p:sp>
      <p:sp>
        <p:nvSpPr>
          <p:cNvPr id="5" name="Text 2"/>
          <p:cNvSpPr/>
          <p:nvPr/>
        </p:nvSpPr>
        <p:spPr>
          <a:xfrm>
            <a:off x="6620351" y="2687861"/>
            <a:ext cx="7004209" cy="20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uk-UA" sz="2000" noProof="0" dirty="0"/>
              <a:t>«Розумний Агро-Хаб» — це не просто інфраструктурний об’єкт. Це модель майбутнього для українського агросектору.</a:t>
            </a:r>
            <a:br>
              <a:rPr lang="uk-UA" sz="2000" noProof="0" dirty="0"/>
            </a:br>
            <a:endParaRPr lang="uk-UA" sz="2000" noProof="0" dirty="0"/>
          </a:p>
          <a:p>
            <a:r>
              <a:rPr lang="uk-UA" sz="2000" noProof="0" dirty="0"/>
              <a:t>Проєкт поєднує зберігання, переробку, енергетичну автономність, цифрові технології, науку, освіту та екологічний підхід.</a:t>
            </a:r>
          </a:p>
        </p:txBody>
      </p:sp>
      <p:sp>
        <p:nvSpPr>
          <p:cNvPr id="6" name="Shape 3"/>
          <p:cNvSpPr/>
          <p:nvPr/>
        </p:nvSpPr>
        <p:spPr>
          <a:xfrm>
            <a:off x="6280190" y="2654737"/>
            <a:ext cx="30480" cy="2324814"/>
          </a:xfrm>
          <a:prstGeom prst="rect">
            <a:avLst/>
          </a:prstGeom>
          <a:solidFill>
            <a:srgbClr val="4950BC"/>
          </a:solidFill>
          <a:ln/>
        </p:spPr>
        <p:txBody>
          <a:bodyPr/>
          <a:lstStyle/>
          <a:p>
            <a:endParaRPr lang="uk-UA" noProof="0" dirty="0"/>
          </a:p>
        </p:txBody>
      </p:sp>
      <p:sp>
        <p:nvSpPr>
          <p:cNvPr id="7" name="Text 4"/>
          <p:cNvSpPr/>
          <p:nvPr/>
        </p:nvSpPr>
        <p:spPr>
          <a:xfrm>
            <a:off x="8428632" y="5138471"/>
            <a:ext cx="3160617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uk-UA" sz="2650" b="1" noProof="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Наші Наступні Кроки:</a:t>
            </a:r>
            <a:endParaRPr lang="uk-UA" sz="2650" noProof="0" dirty="0"/>
          </a:p>
        </p:txBody>
      </p:sp>
      <p:sp>
        <p:nvSpPr>
          <p:cNvPr id="10" name="Text 7"/>
          <p:cNvSpPr/>
          <p:nvPr/>
        </p:nvSpPr>
        <p:spPr>
          <a:xfrm>
            <a:off x="6280190" y="69695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uk-UA" sz="1750" noProof="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EA264B15-90D9-2AF0-63F4-872A49B748AA}"/>
              </a:ext>
            </a:extLst>
          </p:cNvPr>
          <p:cNvSpPr/>
          <p:nvPr/>
        </p:nvSpPr>
        <p:spPr>
          <a:xfrm>
            <a:off x="6391333" y="5774061"/>
            <a:ext cx="7004209" cy="20896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buNone/>
            </a:pPr>
            <a:r>
              <a:rPr lang="uk-UA" sz="1600" noProof="0" dirty="0"/>
              <a:t>Наступні кроки включають підготовку детального техніко-економічного обґрунтування, переговори з потенційними орендарями та партнерами, а також подання заявок на грантові програми ЄС, зокрема </a:t>
            </a:r>
            <a:r>
              <a:rPr lang="uk-UA" sz="1600" noProof="0" dirty="0" err="1"/>
              <a:t>Horizon</a:t>
            </a:r>
            <a:r>
              <a:rPr lang="uk-UA" sz="1600" noProof="0" dirty="0"/>
              <a:t> </a:t>
            </a:r>
            <a:r>
              <a:rPr lang="uk-UA" sz="1600" noProof="0" dirty="0" err="1"/>
              <a:t>Europe</a:t>
            </a:r>
            <a:r>
              <a:rPr lang="uk-UA" sz="1600" noProof="0" dirty="0"/>
              <a:t> та </a:t>
            </a:r>
            <a:r>
              <a:rPr lang="uk-UA" sz="1600" noProof="0" dirty="0" err="1"/>
              <a:t>Green</a:t>
            </a:r>
            <a:r>
              <a:rPr lang="uk-UA" sz="1600" noProof="0" dirty="0"/>
              <a:t> </a:t>
            </a:r>
            <a:r>
              <a:rPr lang="uk-UA" sz="1600" noProof="0" dirty="0" err="1"/>
              <a:t>Deal</a:t>
            </a:r>
            <a:r>
              <a:rPr lang="uk-UA" sz="1600" noProof="0" dirty="0"/>
              <a:t>.</a:t>
            </a:r>
            <a:br>
              <a:rPr lang="uk-UA" sz="1600" noProof="0" dirty="0"/>
            </a:br>
            <a:endParaRPr lang="uk-UA" sz="1600" noProof="0" dirty="0"/>
          </a:p>
          <a:p>
            <a:pPr>
              <a:buNone/>
            </a:pPr>
            <a:r>
              <a:rPr lang="uk-UA" sz="1600" noProof="0" dirty="0"/>
              <a:t>У перспективі цей хаб може стати прикладом того, як Україна здатна не лише відновлювати стару інфраструктуру, а створювати нові технологічні рішення для аграрної галузі.</a:t>
            </a:r>
          </a:p>
          <a:p>
            <a:endParaRPr lang="uk-UA" sz="1600" noProof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699</Words>
  <Application>Microsoft Office PowerPoint</Application>
  <PresentationFormat>Произвольный</PresentationFormat>
  <Paragraphs>98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Inter</vt:lpstr>
      <vt:lpstr>Inter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Mike Nikulin</cp:lastModifiedBy>
  <cp:revision>6</cp:revision>
  <dcterms:created xsi:type="dcterms:W3CDTF">2025-09-14T11:15:40Z</dcterms:created>
  <dcterms:modified xsi:type="dcterms:W3CDTF">2026-06-17T20:47:19Z</dcterms:modified>
</cp:coreProperties>
</file>