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12192000"/>
  <p:embeddedFontLst>
    <p:embeddedFont>
      <p:font typeface="Funnel Sans" panose="020B0604020202020204" charset="0"/>
      <p:regular r:id="rId13"/>
    </p:embeddedFont>
    <p:embeddedFont>
      <p:font typeface="Mona Sans SemiBold" panose="020B0604020202020204" charset="0"/>
      <p:regular r:id="rId1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16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503" y="496391"/>
            <a:ext cx="10698689" cy="8139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Проєкт «Керований ШІ універсальний роботизований фруктоовочевий склад»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746503" y="1515467"/>
            <a:ext cx="10698689" cy="6983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2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Локація: Чернівецька область. Формат: сучасний агрологістичний комплекс площею приблизно 5 500 м². Проєкт поєднує холодильні потужності, шокову заморозку, сортування, фасування, логістику й цифровий моніторинг для забезпечення стабільного ланцюга зберігання і доставки продуктів від фермерів до ринків України та експорту.</a:t>
            </a:r>
            <a:endParaRPr lang="en-US" sz="1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03" y="2329160"/>
            <a:ext cx="1953668" cy="120739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828358" y="2329160"/>
            <a:ext cx="2190695" cy="203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Зберігання та охолодження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2828358" y="2594173"/>
            <a:ext cx="8616834" cy="18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Контроль температур і вологи, зонування для різних типів продукції, мінімізація втрат.</a:t>
            </a:r>
            <a:endParaRPr lang="en-US" sz="1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3" y="3741638"/>
            <a:ext cx="1953668" cy="120739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828358" y="3741638"/>
            <a:ext cx="1628040" cy="203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Шокова заморозка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2828358" y="4006652"/>
            <a:ext cx="8616834" cy="18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Низькотемпературна обробка для збереження якості ягід, овочів та напівфабрикатів.</a:t>
            </a:r>
            <a:endParaRPr lang="en-US" sz="1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03" y="5154116"/>
            <a:ext cx="1953668" cy="120739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828358" y="5154116"/>
            <a:ext cx="1896122" cy="203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Сортування і фасування</a:t>
            </a:r>
            <a:endParaRPr lang="en-US" sz="1250" dirty="0"/>
          </a:p>
        </p:txBody>
      </p:sp>
      <p:sp>
        <p:nvSpPr>
          <p:cNvPr id="12" name="Text 7"/>
          <p:cNvSpPr/>
          <p:nvPr/>
        </p:nvSpPr>
        <p:spPr>
          <a:xfrm>
            <a:off x="2828358" y="5419130"/>
            <a:ext cx="8616834" cy="18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Автоматизовані лінії калібрування та пакування для підвищення продуктивності та стандартів експорту.</a:t>
            </a:r>
            <a:endParaRPr lang="en-US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612973"/>
            <a:ext cx="5043262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Очікуваний результат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574" y="1460401"/>
            <a:ext cx="1086854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Проєкт створить сучасний агро-хаб, який підвищить ефективність агровиробництва в регіоні та стане каталізатором для місцевої економіки. Основні очікувані ефекти: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525" y="2175669"/>
            <a:ext cx="2060523" cy="33540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03066" y="2360017"/>
            <a:ext cx="1615638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Об’єднання фермерів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903066" y="2976166"/>
            <a:ext cx="161563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Кооперація, централізований доступ до інфраструктури та послуг з логістики й зберігання.</a:t>
            </a:r>
            <a:endParaRPr lang="en-US" sz="13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9293" y="2175669"/>
            <a:ext cx="2060523" cy="33540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109835" y="2360017"/>
            <a:ext cx="1615638" cy="775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Якісне зберігання і заморозка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3109835" y="3234630"/>
            <a:ext cx="161563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Зниження втрат, підвищення якості товару та відповідність стандартам експорту.</a:t>
            </a:r>
            <a:endParaRPr lang="en-US" sz="13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6061" y="2175669"/>
            <a:ext cx="2060523" cy="33540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316603" y="2360017"/>
            <a:ext cx="1615638" cy="775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Підвищення конкурентоспроможності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5316603" y="3234630"/>
            <a:ext cx="1615638" cy="18523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Нова інфраструктура підвищує привабливість продукції на внутрішньому та зовнішніх ринках.</a:t>
            </a:r>
            <a:endParaRPr lang="en-US" sz="13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829" y="2175669"/>
            <a:ext cx="2060523" cy="335409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23371" y="2360017"/>
            <a:ext cx="1615638" cy="775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Розширення експортних можливостей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7523371" y="3234630"/>
            <a:ext cx="1615638" cy="18523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Сертифіковані партії, стандартизоване пакування та логістика для виходу на міжнародні ринки.</a:t>
            </a:r>
            <a:endParaRPr lang="en-US" sz="13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597" y="2175669"/>
            <a:ext cx="2060523" cy="335409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9730139" y="2360017"/>
            <a:ext cx="1615638" cy="10338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Приклад енергонезалежної інфраструктури</a:t>
            </a:r>
            <a:endParaRPr lang="en-US" sz="1600" dirty="0"/>
          </a:p>
        </p:txBody>
      </p:sp>
      <p:sp>
        <p:nvSpPr>
          <p:cNvPr id="18" name="Text 11"/>
          <p:cNvSpPr/>
          <p:nvPr/>
        </p:nvSpPr>
        <p:spPr>
          <a:xfrm>
            <a:off x="9730139" y="3493095"/>
            <a:ext cx="1615638" cy="185231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Інтеграція СЕС, ESS та EMS робить комплекс стійким до енергетичних ризиків і знижує експлуатаційні витрати.</a:t>
            </a:r>
            <a:endParaRPr lang="en-US" sz="1300" dirty="0"/>
          </a:p>
        </p:txBody>
      </p:sp>
      <p:sp>
        <p:nvSpPr>
          <p:cNvPr id="19" name="Text 12"/>
          <p:cNvSpPr/>
          <p:nvPr/>
        </p:nvSpPr>
        <p:spPr>
          <a:xfrm>
            <a:off x="661574" y="5715794"/>
            <a:ext cx="1086854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 підсумку — сучасний агро-хаб стане каталізатором сталого розвитку агросектору Чернівецької області, зміцнить локальні ланцюги постачання та сприятиме зростанню експорту української продукції.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808633"/>
            <a:ext cx="4744323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Мета проєкту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574" y="1656060"/>
            <a:ext cx="1086854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Створити сучасний центр агрологістики, який одночасно вирішує операційні, економічні та екологічні завдання регіону. Конкретні цілі: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661574" y="2371328"/>
            <a:ext cx="2593116" cy="2547144"/>
          </a:xfrm>
          <a:prstGeom prst="roundRect">
            <a:avLst>
              <a:gd name="adj" fmla="val 2727"/>
            </a:avLst>
          </a:prstGeom>
          <a:solidFill>
            <a:srgbClr val="404040"/>
          </a:solidFill>
          <a:ln w="635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833218" y="2542977"/>
            <a:ext cx="2249828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Зменшення втрат врожаю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3218" y="3159125"/>
            <a:ext cx="224982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Оптимізовані умови зберігання та швидка обробка зменшують п процентні втрати під час зберігання і транспортування.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3419985" y="2371328"/>
            <a:ext cx="2593216" cy="2547144"/>
          </a:xfrm>
          <a:prstGeom prst="roundRect">
            <a:avLst>
              <a:gd name="adj" fmla="val 2727"/>
            </a:avLst>
          </a:prstGeom>
          <a:solidFill>
            <a:srgbClr val="404040"/>
          </a:solidFill>
          <a:ln w="635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 6"/>
          <p:cNvSpPr/>
          <p:nvPr/>
        </p:nvSpPr>
        <p:spPr>
          <a:xfrm>
            <a:off x="3591629" y="2542977"/>
            <a:ext cx="2249927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Підтримка фермерів і кооперативів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3591629" y="3159125"/>
            <a:ext cx="2249927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Доступ до логістики, зберігання та технологій для малих та середніх виробників.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6178495" y="2371328"/>
            <a:ext cx="2593116" cy="2547144"/>
          </a:xfrm>
          <a:prstGeom prst="roundRect">
            <a:avLst>
              <a:gd name="adj" fmla="val 2727"/>
            </a:avLst>
          </a:prstGeom>
          <a:solidFill>
            <a:srgbClr val="404040"/>
          </a:solidFill>
          <a:ln w="635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1" name="Text 9"/>
          <p:cNvSpPr/>
          <p:nvPr/>
        </p:nvSpPr>
        <p:spPr>
          <a:xfrm>
            <a:off x="6350139" y="2542977"/>
            <a:ext cx="2249828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Підвищення якості продукції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350139" y="3159125"/>
            <a:ext cx="2249828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Системи контролю якості, лабораторія та стандарти пакування відповідно до вимог експорту.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8936905" y="2371328"/>
            <a:ext cx="2593216" cy="2547144"/>
          </a:xfrm>
          <a:prstGeom prst="roundRect">
            <a:avLst>
              <a:gd name="adj" fmla="val 2727"/>
            </a:avLst>
          </a:prstGeom>
          <a:solidFill>
            <a:srgbClr val="404040"/>
          </a:solidFill>
          <a:ln w="635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12"/>
          <p:cNvSpPr/>
          <p:nvPr/>
        </p:nvSpPr>
        <p:spPr>
          <a:xfrm>
            <a:off x="9108549" y="2542977"/>
            <a:ext cx="2249927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Розвиток експорту і додана вартість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9108549" y="3159125"/>
            <a:ext cx="2249927" cy="13230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Переробка, упаковка й маркування дозволять вихід на нові ринки і формування продуктів з більшою вартістю.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661574" y="5083770"/>
            <a:ext cx="10868547" cy="965597"/>
          </a:xfrm>
          <a:prstGeom prst="roundRect">
            <a:avLst>
              <a:gd name="adj" fmla="val 7194"/>
            </a:avLst>
          </a:prstGeom>
          <a:solidFill>
            <a:srgbClr val="404040"/>
          </a:solidFill>
          <a:ln w="635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Text 15"/>
          <p:cNvSpPr/>
          <p:nvPr/>
        </p:nvSpPr>
        <p:spPr>
          <a:xfrm>
            <a:off x="833218" y="5255419"/>
            <a:ext cx="2686975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Енергетична незалежність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833218" y="5613102"/>
            <a:ext cx="10525259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Інтегровані відновлювані джерела та системи зберігання енергії забезпечать стабільну роботу у разі відключень.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503" y="502741"/>
            <a:ext cx="3865664" cy="406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Варіанти реалізації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746503" y="1114822"/>
            <a:ext cx="11308273" cy="18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Розглядаються два стратегічні шляхи запуску проєкту. Кожен варіант має свої переваги щодо термінів, витрат і майбутнього розвитку.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746503" y="5096570"/>
            <a:ext cx="2628537" cy="203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Варіант 1 — Реконструкція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746503" y="5402560"/>
            <a:ext cx="5190499" cy="5587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Використання існуючої будівлі колишнього сирзаводу. Переваги: швидший запуск, нижчі капітальні витрати, наявна інфраструктура й під’їзди. Ідеально для швидкого старту та підтвердження ринку.</a:t>
            </a:r>
            <a:endParaRPr lang="en-US" sz="1000" dirty="0"/>
          </a:p>
        </p:txBody>
      </p:sp>
      <p:sp>
        <p:nvSpPr>
          <p:cNvPr id="8" name="Text 4"/>
          <p:cNvSpPr/>
          <p:nvPr/>
        </p:nvSpPr>
        <p:spPr>
          <a:xfrm>
            <a:off x="6261043" y="4760317"/>
            <a:ext cx="2949303" cy="203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Варіант 2 — Нове будівництво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6261043" y="5066308"/>
            <a:ext cx="5190499" cy="5587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Комплекс проєктується з нуля під сучасні технології: максимальна енергоефективність, автоматизація, простір для масштабування та інтеграції відновлюваної енергетики.</a:t>
            </a:r>
            <a:endParaRPr lang="en-US" sz="1000" dirty="0"/>
          </a:p>
        </p:txBody>
      </p:sp>
      <p:sp>
        <p:nvSpPr>
          <p:cNvPr id="10" name="Text 6"/>
          <p:cNvSpPr/>
          <p:nvPr/>
        </p:nvSpPr>
        <p:spPr>
          <a:xfrm>
            <a:off x="746503" y="6168926"/>
            <a:ext cx="11308273" cy="18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Вибір залежить від часових рамок, доступного фінансування та довгострокової стратегії розвитку.</a:t>
            </a:r>
            <a:endParaRPr lang="en-US" sz="1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BDA3FA-E54D-26B2-E68E-6C53632E3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84" y="1673504"/>
            <a:ext cx="5274618" cy="29669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B2D9A3-9609-412B-3C6F-E5F6AFCD3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043" y="1581971"/>
            <a:ext cx="4622909" cy="30819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6262" y="458093"/>
            <a:ext cx="5239313" cy="418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Основні функціональні зони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916262" y="1093887"/>
            <a:ext cx="10968656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Кожна зона проєктована для ефективного технологічного потоку та стандартів безпеки харчових продуктів:</a:t>
            </a:r>
            <a:endParaRPr lang="en-US" sz="10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262" y="1409998"/>
            <a:ext cx="334954" cy="33496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16262" y="1880592"/>
            <a:ext cx="1756525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Приймання продукції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916262" y="2155031"/>
            <a:ext cx="5111721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Контроль якості при надходженні, розвантаження та первинна ревізія партій.</a:t>
            </a:r>
            <a:endParaRPr lang="en-US" sz="10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3612" y="1409998"/>
            <a:ext cx="334954" cy="3349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63612" y="1880592"/>
            <a:ext cx="2177003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Сортування і калібрування</a:t>
            </a:r>
            <a:endParaRPr lang="en-US" sz="1300" dirty="0"/>
          </a:p>
        </p:txBody>
      </p:sp>
      <p:sp>
        <p:nvSpPr>
          <p:cNvPr id="9" name="Text 5"/>
          <p:cNvSpPr/>
          <p:nvPr/>
        </p:nvSpPr>
        <p:spPr>
          <a:xfrm>
            <a:off x="6163612" y="2155031"/>
            <a:ext cx="5111721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Автоматизовані та ручні станції для сортування за розміром, вагою та якістю.</a:t>
            </a:r>
            <a:endParaRPr lang="en-US" sz="10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262" y="2566194"/>
            <a:ext cx="334954" cy="33496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16262" y="3036788"/>
            <a:ext cx="1916164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Холодильне зберігання</a:t>
            </a:r>
            <a:endParaRPr lang="en-US" sz="1300" dirty="0"/>
          </a:p>
        </p:txBody>
      </p:sp>
      <p:sp>
        <p:nvSpPr>
          <p:cNvPr id="12" name="Text 7"/>
          <p:cNvSpPr/>
          <p:nvPr/>
        </p:nvSpPr>
        <p:spPr>
          <a:xfrm>
            <a:off x="916262" y="3311227"/>
            <a:ext cx="5111721" cy="3881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Зони з різними температурами для оптимального зберігання овочів, фруктів і ягід.</a:t>
            </a:r>
            <a:endParaRPr lang="en-US" sz="10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3612" y="2566194"/>
            <a:ext cx="334954" cy="33496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163612" y="3036788"/>
            <a:ext cx="1674870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Шокова заморозка</a:t>
            </a:r>
            <a:endParaRPr lang="en-US" sz="1300" dirty="0"/>
          </a:p>
        </p:txBody>
      </p:sp>
      <p:sp>
        <p:nvSpPr>
          <p:cNvPr id="15" name="Text 9"/>
          <p:cNvSpPr/>
          <p:nvPr/>
        </p:nvSpPr>
        <p:spPr>
          <a:xfrm>
            <a:off x="6163612" y="3311227"/>
            <a:ext cx="5111721" cy="3881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Окремі камери для збереження структури та смакових властивостей продукту.</a:t>
            </a:r>
            <a:endParaRPr lang="en-US" sz="10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262" y="3916462"/>
            <a:ext cx="334954" cy="334963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916262" y="4387056"/>
            <a:ext cx="1989584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Фасування та пакування</a:t>
            </a:r>
            <a:endParaRPr lang="en-US" sz="1300" dirty="0"/>
          </a:p>
        </p:txBody>
      </p:sp>
      <p:sp>
        <p:nvSpPr>
          <p:cNvPr id="18" name="Text 11"/>
          <p:cNvSpPr/>
          <p:nvPr/>
        </p:nvSpPr>
        <p:spPr>
          <a:xfrm>
            <a:off x="916262" y="4661495"/>
            <a:ext cx="5111721" cy="3881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Гнучкі лінії для різних форматів упаковки — від оптових до кінцевих рітейл-упаковок.</a:t>
            </a:r>
            <a:endParaRPr lang="en-US" sz="105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3612" y="3916462"/>
            <a:ext cx="334954" cy="334963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6163612" y="4387056"/>
            <a:ext cx="1903960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Склад готової продукції</a:t>
            </a:r>
            <a:endParaRPr lang="en-US" sz="1300" dirty="0"/>
          </a:p>
        </p:txBody>
      </p:sp>
      <p:sp>
        <p:nvSpPr>
          <p:cNvPr id="21" name="Text 13"/>
          <p:cNvSpPr/>
          <p:nvPr/>
        </p:nvSpPr>
        <p:spPr>
          <a:xfrm>
            <a:off x="6163612" y="4661495"/>
            <a:ext cx="5111721" cy="3881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Організований простір для зберігання упакованих товарів перед відвантаженням.</a:t>
            </a:r>
            <a:endParaRPr lang="en-US" sz="1050" dirty="0"/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262" y="5266730"/>
            <a:ext cx="334954" cy="334963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916262" y="5737324"/>
            <a:ext cx="2386747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Лабораторія контролю якості</a:t>
            </a:r>
            <a:endParaRPr lang="en-US" sz="1300" dirty="0"/>
          </a:p>
        </p:txBody>
      </p:sp>
      <p:sp>
        <p:nvSpPr>
          <p:cNvPr id="24" name="Text 15"/>
          <p:cNvSpPr/>
          <p:nvPr/>
        </p:nvSpPr>
        <p:spPr>
          <a:xfrm>
            <a:off x="916262" y="6011763"/>
            <a:ext cx="5111721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Тестування безпеки, залишків пестицидів, сертифікація партій для експорту.</a:t>
            </a:r>
            <a:endParaRPr lang="en-US" sz="1050" dirty="0"/>
          </a:p>
        </p:txBody>
      </p:sp>
      <p:pic>
        <p:nvPicPr>
          <p:cNvPr id="25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63612" y="5266730"/>
            <a:ext cx="334954" cy="334963"/>
          </a:xfrm>
          <a:prstGeom prst="rect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6163612" y="5737324"/>
            <a:ext cx="1674870" cy="2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Енергетичний блок</a:t>
            </a:r>
            <a:endParaRPr lang="en-US" sz="1300" dirty="0"/>
          </a:p>
        </p:txBody>
      </p:sp>
      <p:sp>
        <p:nvSpPr>
          <p:cNvPr id="27" name="Text 17"/>
          <p:cNvSpPr/>
          <p:nvPr/>
        </p:nvSpPr>
        <p:spPr>
          <a:xfrm>
            <a:off x="6163612" y="6011763"/>
            <a:ext cx="5111721" cy="3881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Інтеграція СЕС, ESS і генераторів для безперебійного живлення та оптимізації витрат.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108174"/>
            <a:ext cx="4744323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chemeClr val="bg1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Продуктова модель</a:t>
            </a:r>
            <a:endParaRPr lang="en-US" sz="3250" dirty="0">
              <a:solidFill>
                <a:schemeClr val="bg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61574" y="1955602"/>
            <a:ext cx="11478132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Орієнтуємося на кілька ключових ліній продуктів, що забезпечують поєднання обсягу та доданої вартості:</a:t>
            </a: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2406253"/>
            <a:ext cx="1164799" cy="14560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1574" y="4068961"/>
            <a:ext cx="2008336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Овочі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370936" y="4426645"/>
            <a:ext cx="2372264" cy="13230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>
              <a:lnSpc>
                <a:spcPct val="133000"/>
              </a:lnSpc>
            </a:pPr>
            <a:r>
              <a:rPr lang="en-US" sz="105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Картопля, морква, цибуля, капуста — довготривале зберігання й постачання на </a:t>
            </a:r>
            <a:r>
              <a:rPr lang="en-US" sz="1050" dirty="0" err="1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ринок</a:t>
            </a:r>
            <a:r>
              <a:rPr lang="en-US" sz="105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r>
              <a:rPr lang="uk-UA" sz="105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ru-RU" sz="1050" dirty="0" err="1">
                <a:solidFill>
                  <a:schemeClr val="bg1"/>
                </a:solidFill>
              </a:rPr>
              <a:t>Окремий</a:t>
            </a:r>
            <a:r>
              <a:rPr lang="ru-RU" sz="1050" dirty="0">
                <a:solidFill>
                  <a:schemeClr val="bg1"/>
                </a:solidFill>
              </a:rPr>
              <a:t> </a:t>
            </a:r>
            <a:r>
              <a:rPr lang="ru-RU" sz="1050" dirty="0" err="1">
                <a:solidFill>
                  <a:schemeClr val="bg1"/>
                </a:solidFill>
              </a:rPr>
              <a:t>стратегічний</a:t>
            </a:r>
            <a:r>
              <a:rPr lang="ru-RU" sz="1050" dirty="0">
                <a:solidFill>
                  <a:schemeClr val="bg1"/>
                </a:solidFill>
              </a:rPr>
              <a:t> </a:t>
            </a:r>
            <a:r>
              <a:rPr lang="ru-RU" sz="1050" dirty="0" err="1">
                <a:solidFill>
                  <a:schemeClr val="bg1"/>
                </a:solidFill>
              </a:rPr>
              <a:t>напрямок</a:t>
            </a:r>
            <a:r>
              <a:rPr lang="ru-RU" sz="1050" dirty="0">
                <a:solidFill>
                  <a:schemeClr val="bg1"/>
                </a:solidFill>
              </a:rPr>
              <a:t> – </a:t>
            </a:r>
            <a:r>
              <a:rPr lang="ru-RU" sz="1050" dirty="0" err="1">
                <a:solidFill>
                  <a:schemeClr val="bg1"/>
                </a:solidFill>
              </a:rPr>
              <a:t>зберігання</a:t>
            </a:r>
            <a:r>
              <a:rPr lang="ru-RU" sz="1050" dirty="0">
                <a:solidFill>
                  <a:schemeClr val="bg1"/>
                </a:solidFill>
              </a:rPr>
              <a:t> </a:t>
            </a:r>
            <a:r>
              <a:rPr lang="ru-RU" sz="1050" dirty="0" err="1">
                <a:solidFill>
                  <a:schemeClr val="bg1"/>
                </a:solidFill>
              </a:rPr>
              <a:t>цибулі</a:t>
            </a:r>
            <a:r>
              <a:rPr lang="ru-RU" sz="1050" dirty="0">
                <a:solidFill>
                  <a:schemeClr val="bg1"/>
                </a:solidFill>
              </a:rPr>
              <a:t> та </a:t>
            </a:r>
            <a:r>
              <a:rPr lang="ru-RU" sz="1050" dirty="0" err="1">
                <a:solidFill>
                  <a:schemeClr val="bg1"/>
                </a:solidFill>
              </a:rPr>
              <a:t>її</a:t>
            </a:r>
            <a:r>
              <a:rPr lang="ru-RU" sz="1050" dirty="0">
                <a:solidFill>
                  <a:schemeClr val="bg1"/>
                </a:solidFill>
              </a:rPr>
              <a:t> </a:t>
            </a:r>
            <a:r>
              <a:rPr lang="ru-RU" sz="1050" dirty="0" err="1">
                <a:solidFill>
                  <a:schemeClr val="bg1"/>
                </a:solidFill>
              </a:rPr>
              <a:t>переробка</a:t>
            </a:r>
            <a:r>
              <a:rPr lang="ru-RU" sz="1050" dirty="0">
                <a:solidFill>
                  <a:schemeClr val="bg1"/>
                </a:solidFill>
              </a:rPr>
              <a:t> на </a:t>
            </a:r>
            <a:r>
              <a:rPr lang="ru-RU" sz="1050" dirty="0" err="1">
                <a:solidFill>
                  <a:schemeClr val="bg1"/>
                </a:solidFill>
              </a:rPr>
              <a:t>локшину</a:t>
            </a:r>
            <a:r>
              <a:rPr lang="ru-RU" sz="1050" dirty="0">
                <a:solidFill>
                  <a:schemeClr val="bg1"/>
                </a:solidFill>
              </a:rPr>
              <a:t> для </a:t>
            </a:r>
            <a:r>
              <a:rPr lang="ru-RU" sz="1050" dirty="0" err="1">
                <a:solidFill>
                  <a:schemeClr val="bg1"/>
                </a:solidFill>
              </a:rPr>
              <a:t>корейського</a:t>
            </a:r>
            <a:r>
              <a:rPr lang="ru-RU" sz="1050" dirty="0">
                <a:solidFill>
                  <a:schemeClr val="bg1"/>
                </a:solidFill>
              </a:rPr>
              <a:t> ринку рамен (</a:t>
            </a:r>
            <a:r>
              <a:rPr lang="ru-RU" sz="1050" dirty="0" err="1">
                <a:solidFill>
                  <a:schemeClr val="bg1"/>
                </a:solidFill>
              </a:rPr>
              <a:t>ramyeon</a:t>
            </a:r>
            <a:r>
              <a:rPr lang="ru-RU" sz="1050" dirty="0">
                <a:solidFill>
                  <a:schemeClr val="bg1"/>
                </a:solidFill>
              </a:rPr>
              <a:t>), де цибуля </a:t>
            </a:r>
            <a:r>
              <a:rPr lang="ru-RU" sz="1050" dirty="0" err="1">
                <a:solidFill>
                  <a:schemeClr val="bg1"/>
                </a:solidFill>
              </a:rPr>
              <a:t>виступає</a:t>
            </a:r>
            <a:r>
              <a:rPr lang="ru-RU" sz="1050" dirty="0">
                <a:solidFill>
                  <a:schemeClr val="bg1"/>
                </a:solidFill>
              </a:rPr>
              <a:t> </a:t>
            </a:r>
            <a:r>
              <a:rPr lang="ru-RU" sz="1050" dirty="0" err="1">
                <a:solidFill>
                  <a:schemeClr val="bg1"/>
                </a:solidFill>
              </a:rPr>
              <a:t>основним</a:t>
            </a:r>
            <a:r>
              <a:rPr lang="ru-RU" sz="1050" dirty="0">
                <a:solidFill>
                  <a:schemeClr val="bg1"/>
                </a:solidFill>
              </a:rPr>
              <a:t> </a:t>
            </a:r>
            <a:r>
              <a:rPr lang="ru-RU" sz="1050" dirty="0" err="1">
                <a:solidFill>
                  <a:schemeClr val="bg1"/>
                </a:solidFill>
              </a:rPr>
              <a:t>інгредієнтом</a:t>
            </a:r>
            <a:r>
              <a:rPr lang="ru-RU" sz="1050" dirty="0">
                <a:solidFill>
                  <a:schemeClr val="bg1"/>
                </a:solidFill>
              </a:rPr>
              <a:t>.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77" y="2406253"/>
            <a:ext cx="1164799" cy="14560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876577" y="4068961"/>
            <a:ext cx="2008336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Ягоди та фрукти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2876577" y="4426645"/>
            <a:ext cx="2008336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Полуниця, малина, яблука — бережлива обробка і швидка заморозка для експорту.</a:t>
            </a: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580" y="2406253"/>
            <a:ext cx="1164799" cy="145603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091580" y="4068961"/>
            <a:ext cx="2008435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Продукція для заморозки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 7"/>
          <p:cNvSpPr/>
          <p:nvPr/>
        </p:nvSpPr>
        <p:spPr>
          <a:xfrm>
            <a:off x="5091580" y="4685109"/>
            <a:ext cx="2008435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Броколі, горошок, гриби, перець — шокова заморозка для збереження якості.</a:t>
            </a: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683" y="2406253"/>
            <a:ext cx="1164799" cy="145603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306683" y="4068961"/>
            <a:ext cx="2008336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Готові суміші та напівфабрикати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7306683" y="4685109"/>
            <a:ext cx="2008336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Преміальні суміші для рітейлу і HoReCa — додана вартість на місці.</a:t>
            </a: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1686" y="2406253"/>
            <a:ext cx="1164799" cy="145603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9521686" y="4068961"/>
            <a:ext cx="2008435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Органічна та нішова продукція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 11"/>
          <p:cNvSpPr/>
          <p:nvPr/>
        </p:nvSpPr>
        <p:spPr>
          <a:xfrm>
            <a:off x="9521686" y="4685109"/>
            <a:ext cx="2008435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Сегмент високої маржі: сертифіковане органічне виробництво та локальні культури.</a:t>
            </a:r>
            <a:endParaRPr lang="en-US" sz="1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621" y="0"/>
            <a:ext cx="5029074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1196677"/>
            <a:ext cx="4744323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Технологічний цикл</a:t>
            </a:r>
            <a:endParaRPr lang="en-US" sz="32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75" y="1961455"/>
            <a:ext cx="6296860" cy="2719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64114" y="3773422"/>
            <a:ext cx="934945" cy="3405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Приймання &amp; КВ</a:t>
            </a:r>
            <a:endParaRPr lang="en-US" sz="1050" dirty="0"/>
          </a:p>
        </p:txBody>
      </p:sp>
      <p:sp>
        <p:nvSpPr>
          <p:cNvPr id="6" name="Text 2"/>
          <p:cNvSpPr/>
          <p:nvPr/>
        </p:nvSpPr>
        <p:spPr>
          <a:xfrm>
            <a:off x="2164114" y="4162433"/>
            <a:ext cx="934945" cy="272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Оцінка якості та прийом</a:t>
            </a:r>
            <a:endParaRPr lang="en-US" sz="850" dirty="0"/>
          </a:p>
        </p:txBody>
      </p:sp>
      <p:sp>
        <p:nvSpPr>
          <p:cNvPr id="7" name="Text 3"/>
          <p:cNvSpPr/>
          <p:nvPr/>
        </p:nvSpPr>
        <p:spPr>
          <a:xfrm>
            <a:off x="4564811" y="3637193"/>
            <a:ext cx="934944" cy="3405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0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Холоди/Пакування</a:t>
            </a:r>
            <a:endParaRPr lang="en-US" sz="1050" dirty="0"/>
          </a:p>
        </p:txBody>
      </p:sp>
      <p:sp>
        <p:nvSpPr>
          <p:cNvPr id="8" name="Text 4"/>
          <p:cNvSpPr/>
          <p:nvPr/>
        </p:nvSpPr>
        <p:spPr>
          <a:xfrm>
            <a:off x="4564811" y="4026203"/>
            <a:ext cx="934944" cy="4086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Охолодження, замороження, пакування</a:t>
            </a:r>
            <a:endParaRPr lang="en-US" sz="850" dirty="0"/>
          </a:p>
        </p:txBody>
      </p:sp>
      <p:sp>
        <p:nvSpPr>
          <p:cNvPr id="9" name="Text 5"/>
          <p:cNvSpPr/>
          <p:nvPr/>
        </p:nvSpPr>
        <p:spPr>
          <a:xfrm>
            <a:off x="966746" y="2206880"/>
            <a:ext cx="934944" cy="170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Фермери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966746" y="2425604"/>
            <a:ext cx="934944" cy="272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Збір сировини на полі</a:t>
            </a:r>
            <a:endParaRPr lang="en-US" sz="850" dirty="0"/>
          </a:p>
        </p:txBody>
      </p:sp>
      <p:sp>
        <p:nvSpPr>
          <p:cNvPr id="11" name="Text 7"/>
          <p:cNvSpPr/>
          <p:nvPr/>
        </p:nvSpPr>
        <p:spPr>
          <a:xfrm>
            <a:off x="5726515" y="2206880"/>
            <a:ext cx="934944" cy="170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Склад готової</a:t>
            </a:r>
            <a:endParaRPr lang="en-US" sz="1050" dirty="0"/>
          </a:p>
        </p:txBody>
      </p:sp>
      <p:sp>
        <p:nvSpPr>
          <p:cNvPr id="12" name="Text 8"/>
          <p:cNvSpPr/>
          <p:nvPr/>
        </p:nvSpPr>
        <p:spPr>
          <a:xfrm>
            <a:off x="5726515" y="2425604"/>
            <a:ext cx="934944" cy="4086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Зберігання перед відвантаженням</a:t>
            </a:r>
            <a:endParaRPr lang="en-US" sz="850" dirty="0"/>
          </a:p>
        </p:txBody>
      </p:sp>
      <p:sp>
        <p:nvSpPr>
          <p:cNvPr id="13" name="Text 9"/>
          <p:cNvSpPr/>
          <p:nvPr/>
        </p:nvSpPr>
        <p:spPr>
          <a:xfrm>
            <a:off x="3379362" y="2206880"/>
            <a:ext cx="934944" cy="170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0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Сортування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3379362" y="2425604"/>
            <a:ext cx="934944" cy="272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8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Відокремлення за категоріями</a:t>
            </a:r>
            <a:endParaRPr lang="en-US" sz="850" dirty="0"/>
          </a:p>
        </p:txBody>
      </p:sp>
      <p:sp>
        <p:nvSpPr>
          <p:cNvPr id="15" name="Text 11"/>
          <p:cNvSpPr/>
          <p:nvPr/>
        </p:nvSpPr>
        <p:spPr>
          <a:xfrm>
            <a:off x="661475" y="4867374"/>
            <a:ext cx="6296860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Послідовність процесів забезпечує мінімізацію часу від збору до зберігання, що зменшує втрати та підвищує якість кінцевого продукту. Ключовий результат — зростання доданої вартості та економічної віддачі для фермерів.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29074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455811"/>
            <a:ext cx="5844235" cy="500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1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Енергетична автономність</a:t>
            </a:r>
            <a:endParaRPr lang="en-US" sz="3150" dirty="0"/>
          </a:p>
        </p:txBody>
      </p:sp>
      <p:sp>
        <p:nvSpPr>
          <p:cNvPr id="4" name="Text 1"/>
          <p:cNvSpPr/>
          <p:nvPr/>
        </p:nvSpPr>
        <p:spPr>
          <a:xfrm>
            <a:off x="5233360" y="1189236"/>
            <a:ext cx="6296860" cy="10092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2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Для забезпечення безперебійної роботи холодильного комплексу передбачено комплексну енергетичну підсистему, що поєднує відновлювані джерела та резервні потужності. Це критично для збереження якості продуктів під час аварійних відключень мережі.</a:t>
            </a:r>
            <a:endParaRPr lang="en-US" sz="1250" dirty="0"/>
          </a:p>
        </p:txBody>
      </p:sp>
      <p:sp>
        <p:nvSpPr>
          <p:cNvPr id="5" name="Shape 2"/>
          <p:cNvSpPr/>
          <p:nvPr/>
        </p:nvSpPr>
        <p:spPr>
          <a:xfrm>
            <a:off x="5233360" y="2373015"/>
            <a:ext cx="1995438" cy="2692896"/>
          </a:xfrm>
          <a:prstGeom prst="roundRect">
            <a:avLst>
              <a:gd name="adj" fmla="val 3372"/>
            </a:avLst>
          </a:prstGeom>
          <a:solidFill>
            <a:srgbClr val="404040"/>
          </a:solidFill>
          <a:ln w="635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5399845" y="2539504"/>
            <a:ext cx="1662468" cy="5006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Сонячна електростанція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5399845" y="3133229"/>
            <a:ext cx="1662468" cy="17661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Потужність: 500 кВт — покриття базового навантаження, зниження операційних витрат та викидів CO₂.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7383972" y="2373015"/>
            <a:ext cx="1995537" cy="2692896"/>
          </a:xfrm>
          <a:prstGeom prst="roundRect">
            <a:avLst>
              <a:gd name="adj" fmla="val 3372"/>
            </a:avLst>
          </a:prstGeom>
          <a:solidFill>
            <a:srgbClr val="404040"/>
          </a:solidFill>
          <a:ln w="635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Text 6"/>
          <p:cNvSpPr/>
          <p:nvPr/>
        </p:nvSpPr>
        <p:spPr>
          <a:xfrm>
            <a:off x="7550457" y="2539504"/>
            <a:ext cx="1662567" cy="5006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Акумулятори (ESS)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550457" y="3133229"/>
            <a:ext cx="1662567" cy="10092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Ємність: 1 000 кВт·год — буфер для нічного режиму та пікових навантажень.</a:t>
            </a:r>
            <a:endParaRPr lang="en-US" sz="1250" dirty="0"/>
          </a:p>
        </p:txBody>
      </p:sp>
      <p:sp>
        <p:nvSpPr>
          <p:cNvPr id="11" name="Shape 8"/>
          <p:cNvSpPr/>
          <p:nvPr/>
        </p:nvSpPr>
        <p:spPr>
          <a:xfrm>
            <a:off x="9534683" y="2373015"/>
            <a:ext cx="1995537" cy="2692896"/>
          </a:xfrm>
          <a:prstGeom prst="roundRect">
            <a:avLst>
              <a:gd name="adj" fmla="val 3372"/>
            </a:avLst>
          </a:prstGeom>
          <a:solidFill>
            <a:srgbClr val="404040"/>
          </a:solidFill>
          <a:ln w="635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9"/>
          <p:cNvSpPr/>
          <p:nvPr/>
        </p:nvSpPr>
        <p:spPr>
          <a:xfrm>
            <a:off x="9701168" y="2539504"/>
            <a:ext cx="1662567" cy="5006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Резервний генератор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9701168" y="3133229"/>
            <a:ext cx="1662567" cy="10092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Потужність: 500 кВт — для аварійного живлення критичних систем.</a:t>
            </a:r>
            <a:endParaRPr lang="en-US" sz="1250" dirty="0"/>
          </a:p>
        </p:txBody>
      </p:sp>
      <p:sp>
        <p:nvSpPr>
          <p:cNvPr id="14" name="Shape 11"/>
          <p:cNvSpPr/>
          <p:nvPr/>
        </p:nvSpPr>
        <p:spPr>
          <a:xfrm>
            <a:off x="5233360" y="5221089"/>
            <a:ext cx="6296860" cy="1181001"/>
          </a:xfrm>
          <a:prstGeom prst="roundRect">
            <a:avLst>
              <a:gd name="adj" fmla="val 5698"/>
            </a:avLst>
          </a:prstGeom>
          <a:solidFill>
            <a:srgbClr val="404040"/>
          </a:solidFill>
          <a:ln w="6350">
            <a:solidFill>
              <a:srgbClr val="595959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Text 12"/>
          <p:cNvSpPr/>
          <p:nvPr/>
        </p:nvSpPr>
        <p:spPr>
          <a:xfrm>
            <a:off x="5399845" y="5387578"/>
            <a:ext cx="3517415" cy="250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EMS — система управління енергією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5399845" y="5730974"/>
            <a:ext cx="5963890" cy="5046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Автоматичне балансування джерел, оптимізація використання СЕС/ESS/генератора для гарантованої роботи холодильного обладнання.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621" y="0"/>
            <a:ext cx="5029074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1269405"/>
            <a:ext cx="6296860" cy="10334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Технічна схема енергозабезпечення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61475" y="2550914"/>
            <a:ext cx="6296860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Структура системи: СЕС 500 кВт → інвертори → EMS, який координує подачу енергії до ESS, генератора та споживачів. EMS автоматично перемикає джерела живлення, пріоритезуючи відновлювану енергію і резерви для підтримки температурних режимів холодильних камер.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42425" y="3795415"/>
            <a:ext cx="6334959" cy="381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661475" y="3998813"/>
            <a:ext cx="2103286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8F8F8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Ключові функції EMS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61475" y="4356497"/>
            <a:ext cx="6296860" cy="1231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Моніторинг споживання і генерації в реальному часі</a:t>
            </a:r>
            <a:endParaRPr lang="en-US" sz="13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Оптимізація заряду/розряду батарей</a:t>
            </a:r>
            <a:endParaRPr lang="en-US" sz="13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Пріоритет відновлюваної енергії</a:t>
            </a:r>
            <a:endParaRPr lang="en-US" sz="13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Автоматичний перехід на генератор при необхідності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3" y="571651"/>
            <a:ext cx="4744323" cy="516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DDDDDD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Бюджет проєкту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573" y="1142109"/>
            <a:ext cx="11478132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Орієнтовна структурна калькуляція вартості проєкту, сформована для попереднього фінансування та планування: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661574" y="2861766"/>
            <a:ext cx="10868547" cy="1452662"/>
          </a:xfrm>
          <a:prstGeom prst="roundRect">
            <a:avLst>
              <a:gd name="adj" fmla="val 4782"/>
            </a:avLst>
          </a:prstGeom>
          <a:noFill/>
          <a:ln w="635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1" name="Text 9"/>
          <p:cNvSpPr/>
          <p:nvPr/>
        </p:nvSpPr>
        <p:spPr>
          <a:xfrm>
            <a:off x="661574" y="4500463"/>
            <a:ext cx="10868547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3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Вартісні оцінки включають будівельні роботи, холодильне обладнання, автоматизацію, енергетичні системи та початкові операційні витрати. Точний кошторис формується після вибору варіанту реалізації (реконструкція або нове будівництво) та детального інженерного проєкту.</a:t>
            </a:r>
            <a:endParaRPr lang="en-US" sz="1300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D77504CD-EBE4-A498-5367-196B501EC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919865"/>
              </p:ext>
            </p:extLst>
          </p:nvPr>
        </p:nvGraphicFramePr>
        <p:xfrm>
          <a:off x="661573" y="1592760"/>
          <a:ext cx="10868547" cy="2907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626">
                  <a:extLst>
                    <a:ext uri="{9D8B030D-6E8A-4147-A177-3AD203B41FA5}">
                      <a16:colId xmlns:a16="http://schemas.microsoft.com/office/drawing/2014/main" val="1951894227"/>
                    </a:ext>
                  </a:extLst>
                </a:gridCol>
                <a:gridCol w="3009752">
                  <a:extLst>
                    <a:ext uri="{9D8B030D-6E8A-4147-A177-3AD203B41FA5}">
                      <a16:colId xmlns:a16="http://schemas.microsoft.com/office/drawing/2014/main" val="2893043742"/>
                    </a:ext>
                  </a:extLst>
                </a:gridCol>
                <a:gridCol w="1839292">
                  <a:extLst>
                    <a:ext uri="{9D8B030D-6E8A-4147-A177-3AD203B41FA5}">
                      <a16:colId xmlns:a16="http://schemas.microsoft.com/office/drawing/2014/main" val="2968659969"/>
                    </a:ext>
                  </a:extLst>
                </a:gridCol>
                <a:gridCol w="5517877">
                  <a:extLst>
                    <a:ext uri="{9D8B030D-6E8A-4147-A177-3AD203B41FA5}">
                      <a16:colId xmlns:a16="http://schemas.microsoft.com/office/drawing/2014/main" val="1837038020"/>
                    </a:ext>
                  </a:extLst>
                </a:gridCol>
              </a:tblGrid>
              <a:tr h="484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 dirty="0" err="1">
                          <a:effectLst/>
                        </a:rPr>
                        <a:t>Будівництво</a:t>
                      </a:r>
                      <a:r>
                        <a:rPr lang="en-US" sz="900" dirty="0">
                          <a:effectLst/>
                        </a:rPr>
                        <a:t> / </a:t>
                      </a:r>
                      <a:r>
                        <a:rPr lang="en-US" sz="900" dirty="0" err="1">
                          <a:effectLst/>
                        </a:rPr>
                        <a:t>реконструкція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основного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комплексу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$11,9 млн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Будівля, холодильні камери, шокова заморозка, логістика, промислові підлоги, фасад, покрівля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1842099"/>
                  </a:ext>
                </a:extLst>
              </a:tr>
              <a:tr h="484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Енергетична автономність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$3,1–3,2 млн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СЕС 500 кВт, ESS 1000 кВт·год, генератор 500 кВт, EMS, доставка, монтаж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3493714"/>
                  </a:ext>
                </a:extLst>
              </a:tr>
              <a:tr h="484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AI, автоматизація та цифровий контур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$1,2–1,5 млн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WMS, TMS, SCADA, AI-аналітика, Digital Twin, датчики, інтеграція обладнання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6742645"/>
                  </a:ext>
                </a:extLst>
              </a:tr>
              <a:tr h="484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Цибулевий напрямок для ramyeon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$1,8–2,4 млн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Окремі камери зберігання цибулі, лінія очищення, нарізання, сушіння, пакування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3482871"/>
                  </a:ext>
                </a:extLst>
              </a:tr>
              <a:tr h="484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Корейський EPC / інтеграційний пакет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$0,7–1,0 млн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Проєктування, технічний супровід, навчання, пусконалагодження, сервіс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3109025"/>
                  </a:ext>
                </a:extLst>
              </a:tr>
              <a:tr h="484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 dirty="0" err="1">
                          <a:effectLst/>
                        </a:rPr>
                        <a:t>Резерв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на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ризики</a:t>
                      </a:r>
                      <a:r>
                        <a:rPr lang="en-US" sz="900" dirty="0">
                          <a:effectLst/>
                        </a:rPr>
                        <a:t> і </a:t>
                      </a:r>
                      <a:r>
                        <a:rPr lang="en-US" sz="900" dirty="0" err="1">
                          <a:effectLst/>
                        </a:rPr>
                        <a:t>доопрацювання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$1,5–2,0 млн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900" dirty="0" err="1">
                          <a:effectLst/>
                        </a:rPr>
                        <a:t>Коливання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цін</a:t>
                      </a:r>
                      <a:r>
                        <a:rPr lang="en-US" sz="900" dirty="0">
                          <a:effectLst/>
                        </a:rPr>
                        <a:t>, </a:t>
                      </a:r>
                      <a:r>
                        <a:rPr lang="en-US" sz="900" dirty="0" err="1">
                          <a:effectLst/>
                        </a:rPr>
                        <a:t>логістика</a:t>
                      </a:r>
                      <a:r>
                        <a:rPr lang="en-US" sz="900" dirty="0">
                          <a:effectLst/>
                        </a:rPr>
                        <a:t>, </a:t>
                      </a:r>
                      <a:r>
                        <a:rPr lang="en-US" sz="900" dirty="0" err="1">
                          <a:effectLst/>
                        </a:rPr>
                        <a:t>курс</a:t>
                      </a:r>
                      <a:r>
                        <a:rPr lang="en-US" sz="900" dirty="0">
                          <a:effectLst/>
                        </a:rPr>
                        <a:t>, </a:t>
                      </a:r>
                      <a:r>
                        <a:rPr lang="en-US" sz="900" dirty="0" err="1">
                          <a:effectLst/>
                        </a:rPr>
                        <a:t>додаткові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будівельні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роботи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42573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1113</Words>
  <Application>Microsoft Office PowerPoint</Application>
  <PresentationFormat>Широкоэкранный</PresentationFormat>
  <Paragraphs>136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Funnel Sans</vt:lpstr>
      <vt:lpstr>Mona Sans SemiBold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Timofey Nikulin</dc:creator>
  <cp:lastModifiedBy>Mike Nikulin</cp:lastModifiedBy>
  <cp:revision>3</cp:revision>
  <dcterms:created xsi:type="dcterms:W3CDTF">2026-06-17T21:31:27Z</dcterms:created>
  <dcterms:modified xsi:type="dcterms:W3CDTF">2026-06-17T21:58:13Z</dcterms:modified>
</cp:coreProperties>
</file>