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embeddedFontLst>
    <p:embeddedFont>
      <p:font typeface="Hubot Sans Bold" panose="020B0604020202020204" charset="0"/>
      <p:regular r:id="rId9"/>
    </p:embeddedFont>
    <p:embeddedFont>
      <p:font typeface="Roboto" panose="02000000000000000000" pitchFamily="2" charset="0"/>
      <p:regular r:id="rId10"/>
    </p:embeddedFont>
    <p:embeddedFont>
      <p:font typeface="Roboto Condensed" panose="02000000000000000000" pitchFamily="2" charset="0"/>
      <p:regular r:id="rId1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65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D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8E8E3"/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123057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LANGUAGE COLLEGE 4.0 — ОСВІТА БЕЗ КОРДОНІВ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587823"/>
            <a:ext cx="6296860" cy="3147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Language College 4.0</a:t>
            </a: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— це не просто мовні курси. Це сучасний освітній хаб у Чернівцях, який поєднує живе навчання, онлайн-платформи, штучний інтелект, міжнародних викладачів та інклюзивні технології.</a:t>
            </a:r>
            <a:endParaRPr lang="en-US" sz="1450" dirty="0"/>
          </a:p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Ідея проєкту полягає в тому, щоб зробити якісну мовну освіту доступною для всіх: дітей, студентів, фахівців, мешканців віддалених громад, іноземців та людей з обмеженими можливостями.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Це модель освіти нового покоління, де мова стає не лише предметом навчання, а інструментом міжнародної співпраці, професійного розвитку та відбудови України.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94432"/>
            <a:ext cx="5952877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ХТО СТОЇТЬ ЗА ПРОЄКТОМ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61475" y="1401266"/>
            <a:ext cx="6296860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" panose="02000000000000000000" pitchFamily="2" charset="0"/>
                <a:ea typeface="Roboto" panose="02000000000000000000" pitchFamily="2" charset="0"/>
                <a:cs typeface="Roboto Condensed" pitchFamily="34" charset="-120"/>
              </a:rPr>
              <a:t>Проєкт реалізує </a:t>
            </a:r>
            <a:r>
              <a:rPr lang="en-US" sz="1250" b="1" dirty="0">
                <a:latin typeface="Roboto" panose="02000000000000000000" pitchFamily="2" charset="0"/>
                <a:ea typeface="Roboto" panose="02000000000000000000" pitchFamily="2" charset="0"/>
                <a:cs typeface="Roboto Condensed" pitchFamily="34" charset="-120"/>
              </a:rPr>
              <a:t>ПП «Мовний коледж Пріоритет»</a:t>
            </a:r>
            <a:r>
              <a:rPr lang="en-US" sz="1250" dirty="0">
                <a:latin typeface="Roboto" panose="02000000000000000000" pitchFamily="2" charset="0"/>
                <a:ea typeface="Roboto" panose="02000000000000000000" pitchFamily="2" charset="0"/>
                <a:cs typeface="Roboto Condensed" pitchFamily="34" charset="-120"/>
              </a:rPr>
              <a:t> — мовний центр із Чернівців, який працює понад 20 років.</a:t>
            </a:r>
            <a:endParaRPr lang="en-US" sz="125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" panose="02000000000000000000" pitchFamily="2" charset="0"/>
                <a:ea typeface="Roboto" panose="02000000000000000000" pitchFamily="2" charset="0"/>
                <a:cs typeface="Roboto Condensed" pitchFamily="34" charset="-120"/>
              </a:rPr>
              <a:t>Коледж має досвід у трьох важливих напрямах:</a:t>
            </a:r>
            <a:endParaRPr lang="en-US" sz="12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61475" y="2421632"/>
            <a:ext cx="3080169" cy="1129605"/>
          </a:xfrm>
          <a:prstGeom prst="roundRect">
            <a:avLst>
              <a:gd name="adj" fmla="val 2133"/>
            </a:avLst>
          </a:prstGeom>
          <a:solidFill>
            <a:srgbClr val="C8CAC1">
              <a:alpha val="5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822106" y="2582267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ДИТЯЧА ОСВІТА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22106" y="2915146"/>
            <a:ext cx="275890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Навчання дітей з дошкільного віку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878165" y="2421632"/>
            <a:ext cx="3080169" cy="1129605"/>
          </a:xfrm>
          <a:prstGeom prst="roundRect">
            <a:avLst>
              <a:gd name="adj" fmla="val 2133"/>
            </a:avLst>
          </a:prstGeom>
          <a:solidFill>
            <a:srgbClr val="C8CAC1">
              <a:alpha val="5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6"/>
          <p:cNvSpPr/>
          <p:nvPr/>
        </p:nvSpPr>
        <p:spPr>
          <a:xfrm>
            <a:off x="4038797" y="2582267"/>
            <a:ext cx="222214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МІЖНАРОДНІ ІСПИТИ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038797" y="2915146"/>
            <a:ext cx="2758907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Підготовка студентів до міжнародних іспитів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61475" y="3687762"/>
            <a:ext cx="6296860" cy="891877"/>
          </a:xfrm>
          <a:prstGeom prst="roundRect">
            <a:avLst>
              <a:gd name="adj" fmla="val 2702"/>
            </a:avLst>
          </a:prstGeom>
          <a:solidFill>
            <a:srgbClr val="C8CAC1">
              <a:alpha val="5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9"/>
          <p:cNvSpPr/>
          <p:nvPr/>
        </p:nvSpPr>
        <p:spPr>
          <a:xfrm>
            <a:off x="822106" y="3848398"/>
            <a:ext cx="202966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ПРОФЕСІЙНА МОВА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22106" y="4181277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Мовне навчання для медиків, інженерів, виробничників і діячів культури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61475" y="4733230"/>
            <a:ext cx="6296860" cy="1276747"/>
          </a:xfrm>
          <a:prstGeom prst="roundRect">
            <a:avLst>
              <a:gd name="adj" fmla="val 188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06" y="4952107"/>
            <a:ext cx="200814" cy="160635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83551" y="4896148"/>
            <a:ext cx="5614153" cy="950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Особливість коледжу в тому, що він формує повний освітній шлях: від перших кроків у вивченні мови до професійного володіння нею. Саме тому Language College 4.0 може стати не просто локальним освітнім проєктом, а пілотною моделлю для інших регіонів України.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74328"/>
            <a:ext cx="646394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УНІКАЛЬНІСТЬ ПРОЄКТУ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43001"/>
            <a:ext cx="1147813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Language College 4.0 вирізняється тим, що поєднує традиційну освіту з сучасними технологіями.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574" y="2647057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МОВИ НАВЧАННЯ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574" y="3131344"/>
            <a:ext cx="581328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У межах проєкту планується навчання таких мов: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61574" y="3603823"/>
            <a:ext cx="5203695" cy="21449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Англійська</a:t>
            </a:r>
            <a:endParaRPr lang="en-US" sz="14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Німецька</a:t>
            </a:r>
            <a:endParaRPr lang="en-US" sz="14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Французька</a:t>
            </a:r>
            <a:endParaRPr lang="en-US" sz="14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Іспанська</a:t>
            </a:r>
            <a:endParaRPr lang="en-US" sz="14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Корейська</a:t>
            </a:r>
            <a:endParaRPr lang="en-US" sz="14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Українська для іноземців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196651" y="2458045"/>
            <a:ext cx="5475944" cy="3425627"/>
          </a:xfrm>
          <a:prstGeom prst="roundRect">
            <a:avLst>
              <a:gd name="adj" fmla="val 828"/>
            </a:avLst>
          </a:prstGeom>
          <a:solidFill>
            <a:srgbClr val="1E1E1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6385658" y="2647057"/>
            <a:ext cx="509793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chemeClr val="bg1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КОРЕЙСЬКА МОВА — ОСОБЛИВИЙ НАПРЯМ</a:t>
            </a:r>
            <a:endParaRPr lang="en-US" sz="1850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385658" y="3426619"/>
            <a:ext cx="5097930" cy="2286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Особливе місце займає </a:t>
            </a:r>
            <a:r>
              <a:rPr lang="en-US" sz="1450" b="1" dirty="0">
                <a:solidFill>
                  <a:schemeClr val="bg1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корейська мова</a:t>
            </a:r>
            <a:r>
              <a:rPr lang="en-US" sz="1450" dirty="0">
                <a:solidFill>
                  <a:schemeClr val="bg1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 адже вона відкриває нові можливості для українсько-корейської співпраці. Через дистанційний формат коледж може залучати викладачів-носіїв мови безпосередньо з Республіки Корея.</a:t>
            </a:r>
            <a:endParaRPr lang="en-US" sz="1450" dirty="0">
              <a:solidFill>
                <a:schemeClr val="bg1"/>
              </a:solidFill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Це робить проєкт ексклюзивним: студенти з Чернівців та інших громад зможуть отримати доступ до міжнародного рівня навчання, не виїжджаючи за межі України.</a:t>
            </a:r>
            <a:endParaRPr lang="en-US" sz="14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565944"/>
            <a:ext cx="10095553" cy="58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ІНКЛЮЗИВНІСТЬ ЯК ГОЛОВНА ЦІННІСТЬ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6503" y="1513681"/>
            <a:ext cx="10698689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Одна з найважливіших ідей Language College 4.0 — освіта має бути доступною для кожного. Проєкт передбачає створення інклюзивної </a:t>
            </a:r>
            <a:r>
              <a:rPr lang="en-US" sz="14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освітньої</a:t>
            </a: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4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системи</a:t>
            </a: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для людей із різними потребами: з порушеннями слуху, зору, опорно-рухового апарату та іншими функціональними обмеженнями.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746503" y="2788642"/>
            <a:ext cx="3537060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ТЕХНОЛОГІЧНІ РІШЕННЯ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6503" y="3262511"/>
            <a:ext cx="5122437" cy="20921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Субтитрування занять у реальному часі</a:t>
            </a:r>
            <a:endParaRPr lang="en-US" sz="14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Аудіодескрипція навчальних матеріалів</a:t>
            </a:r>
            <a:endParaRPr lang="en-US" sz="14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Сумісність платформи зі скрінридерами</a:t>
            </a:r>
            <a:endParaRPr lang="en-US" sz="14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Дисплеї Брайля</a:t>
            </a:r>
            <a:endParaRPr lang="en-US" sz="14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Спеціалізовані клавіатури</a:t>
            </a:r>
            <a:endParaRPr lang="en-US" sz="14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FM-системи для людей із порушеннями слуху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868940" y="3656708"/>
            <a:ext cx="5122437" cy="1603573"/>
          </a:xfrm>
          <a:prstGeom prst="roundRect">
            <a:avLst>
              <a:gd name="adj" fmla="val 1740"/>
            </a:avLst>
          </a:prstGeom>
          <a:solidFill>
            <a:srgbClr val="DBDBD6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970" y="3935909"/>
            <a:ext cx="232563" cy="18603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73564" y="3867944"/>
            <a:ext cx="4331782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Це не просто технічне рішення. Це підхід, у якому людина не має «підлаштовуватись» під систему — навпаки, система створюється так, щоб кожен міг навчатися комфортно.</a:t>
            </a:r>
            <a:endParaRPr lang="en-US" sz="14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BDD43C-BAFB-F3EC-9F18-E0668BEB6CEA}"/>
              </a:ext>
            </a:extLst>
          </p:cNvPr>
          <p:cNvSpPr txBox="1"/>
          <p:nvPr/>
        </p:nvSpPr>
        <p:spPr>
          <a:xfrm>
            <a:off x="5868940" y="2543175"/>
            <a:ext cx="4484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Roboto" panose="02000000000000000000" pitchFamily="2" charset="0"/>
                <a:ea typeface="Roboto" panose="02000000000000000000" pitchFamily="2" charset="0"/>
              </a:rPr>
              <a:t>Система буде підлаштована для тих, хто фізично не може бути присутнім в аудиторії для навчання, але має бажання навчатися.</a:t>
            </a:r>
            <a:endParaRPr lang="ru-RU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4627" y="799554"/>
            <a:ext cx="10673091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en-US" sz="31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ТЕХНОЛОГІЇ, ЯКІ РОБЛЯТЬ НАВЧАННЯ СУЧАСНИМ</a:t>
            </a:r>
            <a:endParaRPr lang="en-US" sz="3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1984871"/>
            <a:ext cx="401627" cy="4016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2557165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LMS-ПЛАТФОРМА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61574" y="2890044"/>
            <a:ext cx="534894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Онлайн-навчання, відеоконференції та записи занять</a:t>
            </a:r>
            <a:endParaRPr lang="en-US" sz="12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1173" y="1984871"/>
            <a:ext cx="401627" cy="4016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81173" y="2557165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AI-АСИСТЕНТИ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6181173" y="2890044"/>
            <a:ext cx="5348947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Тренування мови за допомогою штучного інтелекту, інтерактивні тести з автоматичною перевіркою</a:t>
            </a:r>
            <a:endParaRPr lang="en-US" sz="12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574" y="3638550"/>
            <a:ext cx="401627" cy="4016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61574" y="4210844"/>
            <a:ext cx="2259353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VR/AR-КОМПОНЕНТИ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661574" y="4543723"/>
            <a:ext cx="534894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VR-сценарії для професійних сфер: медицина, інженерія, виробництво</a:t>
            </a:r>
            <a:endParaRPr lang="en-US" sz="12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81173" y="3638550"/>
            <a:ext cx="401627" cy="40163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81173" y="4210844"/>
            <a:ext cx="3027684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ІНТЕРАКТИВНЕ ОБЛАДНАННЯ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6181173" y="4543723"/>
            <a:ext cx="5348947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Інтерактивні панелі, планшети, ноутбуки, цифрові вправи та симуляційні діалоги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661574" y="5172770"/>
            <a:ext cx="10868547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spcAft>
                <a:spcPts val="1200"/>
              </a:spcAft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Особливо цікавим є використання VR-сценаріїв для професійних сфер, наприклад медицини, інженерії та виробництва. Це дозволить не просто вивчати слова, а тренувати реальні ситуації спілкування.</a:t>
            </a:r>
            <a:endParaRPr lang="en-US" sz="1250" dirty="0"/>
          </a:p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Така модель робить мову практичним інструментом, який можна одразу застосовувати в роботі, навчанні та міжнародній співпраці.</a:t>
            </a:r>
            <a:endParaRPr lang="en-US" sz="12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A60A38-3315-180E-5A52-9D757A8C8599}"/>
              </a:ext>
            </a:extLst>
          </p:cNvPr>
          <p:cNvSpPr txBox="1"/>
          <p:nvPr/>
        </p:nvSpPr>
        <p:spPr>
          <a:xfrm>
            <a:off x="533400" y="1301601"/>
            <a:ext cx="1086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/>
              <a:t>Керуючись</a:t>
            </a:r>
            <a:r>
              <a:rPr lang="ru-RU" sz="1600" dirty="0"/>
              <a:t> принципом Smart-</a:t>
            </a:r>
            <a:r>
              <a:rPr lang="ru-RU" sz="1600" dirty="0" err="1"/>
              <a:t>відбудови</a:t>
            </a:r>
            <a:r>
              <a:rPr lang="ru-RU" sz="1600" dirty="0"/>
              <a:t> та </a:t>
            </a:r>
            <a:r>
              <a:rPr lang="ru-RU" sz="1600" dirty="0" err="1"/>
              <a:t>враховуючи</a:t>
            </a:r>
            <a:r>
              <a:rPr lang="ru-RU" sz="1600" dirty="0"/>
              <a:t> </a:t>
            </a:r>
            <a:r>
              <a:rPr lang="ru-RU" sz="1600" dirty="0" err="1"/>
              <a:t>гострий</a:t>
            </a:r>
            <a:r>
              <a:rPr lang="ru-RU" sz="1600" dirty="0"/>
              <a:t> </a:t>
            </a:r>
            <a:r>
              <a:rPr lang="ru-RU" sz="1600" dirty="0" err="1"/>
              <a:t>дефіцит</a:t>
            </a:r>
            <a:r>
              <a:rPr lang="ru-RU" sz="1600" dirty="0"/>
              <a:t> </a:t>
            </a:r>
            <a:r>
              <a:rPr lang="ru-RU" sz="1600" dirty="0" err="1"/>
              <a:t>професійних</a:t>
            </a:r>
            <a:r>
              <a:rPr lang="ru-RU" sz="1600" dirty="0"/>
              <a:t> </a:t>
            </a:r>
            <a:r>
              <a:rPr lang="ru-RU" sz="1600" dirty="0" err="1"/>
              <a:t>викладачів</a:t>
            </a:r>
            <a:r>
              <a:rPr lang="ru-RU" sz="1600" dirty="0"/>
              <a:t> в </a:t>
            </a:r>
            <a:r>
              <a:rPr lang="ru-RU" sz="1600" dirty="0" err="1"/>
              <a:t>Україні</a:t>
            </a:r>
            <a:r>
              <a:rPr lang="ru-RU" sz="1600" dirty="0"/>
              <a:t>, ми </a:t>
            </a:r>
            <a:r>
              <a:rPr lang="ru-RU" sz="1600" dirty="0" err="1"/>
              <a:t>розпочали</a:t>
            </a:r>
            <a:r>
              <a:rPr lang="ru-RU" sz="1600" dirty="0"/>
              <a:t> </a:t>
            </a:r>
            <a:r>
              <a:rPr lang="ru-RU" sz="1600" dirty="0" err="1"/>
              <a:t>впровадження</a:t>
            </a:r>
            <a:r>
              <a:rPr lang="ru-RU" sz="1600" dirty="0"/>
              <a:t> </a:t>
            </a:r>
            <a:r>
              <a:rPr lang="ru-RU" sz="1600" dirty="0" err="1"/>
              <a:t>гібридної</a:t>
            </a:r>
            <a:r>
              <a:rPr lang="ru-RU" sz="1600" dirty="0"/>
              <a:t> </a:t>
            </a:r>
            <a:r>
              <a:rPr lang="ru-RU" sz="1600" dirty="0" err="1"/>
              <a:t>моделі</a:t>
            </a:r>
            <a:r>
              <a:rPr lang="ru-RU" sz="1600" dirty="0"/>
              <a:t> </a:t>
            </a:r>
            <a:r>
              <a:rPr lang="ru-RU" sz="1600" dirty="0" err="1"/>
              <a:t>навчання</a:t>
            </a:r>
            <a:r>
              <a:rPr lang="ru-RU" sz="1600" dirty="0"/>
              <a:t>, яка </a:t>
            </a:r>
            <a:r>
              <a:rPr lang="ru-RU" sz="1600" dirty="0" err="1"/>
              <a:t>поєднує</a:t>
            </a:r>
            <a:r>
              <a:rPr lang="ru-RU" sz="1600" dirty="0"/>
              <a:t>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55278"/>
            <a:ext cx="10868547" cy="1004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УКРАЇНСЬКО-КОРЕЙСЬКА СПІВПРАЦЯ ТА МАЙБУТНІЙ РЕЗУЛЬТАТ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61574" y="2232422"/>
            <a:ext cx="10868547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Проєкт Language College 4.0 пов'язаний із розвитком українсько-корейської співпраці в межах ідей Сеульської декларації. Коледж пропонує корейським партнерам пілотний майданчик в Україні для тестування освітніх технологій, EdTech-рішень, AI-інструментів, VR-навчання та інклюзивних рішень.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61574" y="2997994"/>
            <a:ext cx="309009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ОЧІКУВАНА ПІДТРИМКА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61574" y="3385542"/>
            <a:ext cx="5238321" cy="1379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Обладнання та програмне забезпечення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Викладачі корейської мови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Навчальні матеріали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Грантове фінансування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Можливості для студентських обмінів і стажувань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298149" y="2997994"/>
            <a:ext cx="4987403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ОЧІКУВАНИЙ РЕЗУЛЬТАТ ДО 18-ГО МІСЯЦЯ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6298149" y="3385542"/>
            <a:ext cx="5238321" cy="161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Запуск повноцінної гібридної платформи з 7 мовами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Навчання не менше </a:t>
            </a:r>
            <a:r>
              <a:rPr lang="en-US" sz="1250" b="1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300 студентів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Підготовлені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кадри для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майбутніх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Смарт-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сіл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(</a:t>
            </a: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Smart Villages) 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Буковині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зі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знанням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англійської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корейської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та </a:t>
            </a:r>
            <a:r>
              <a:rPr lang="ru-RU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інших</a:t>
            </a:r>
            <a:r>
              <a:rPr lang="ru-RU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мов.</a:t>
            </a:r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 err="1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Навчання</a:t>
            </a: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не менше </a:t>
            </a:r>
            <a:r>
              <a:rPr lang="en-US" sz="1250" b="1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50 осіб</a:t>
            </a: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з обмеженими можливостями</a:t>
            </a:r>
            <a:endParaRPr lang="en-US" sz="1250" dirty="0"/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Створення освітньої моделі, яку можна масштабувати на інші області України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61574" y="5204123"/>
            <a:ext cx="19050" cy="544909"/>
          </a:xfrm>
          <a:prstGeom prst="roundRect">
            <a:avLst>
              <a:gd name="adj" fmla="val 59999"/>
            </a:avLst>
          </a:prstGeom>
          <a:solidFill>
            <a:srgbClr val="1E1E1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902570" y="5357713"/>
            <a:ext cx="11237135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Language College 4.0 — це проєкт про майбутнє, де освіта стає доступною, технологічною, міжнародною та справді людяною.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681</Words>
  <Application>Microsoft Office PowerPoint</Application>
  <PresentationFormat>Широкоэкранный</PresentationFormat>
  <Paragraphs>71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Roboto Condensed</vt:lpstr>
      <vt:lpstr>Arial</vt:lpstr>
      <vt:lpstr>Hubot Sans Bold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Mike Nikulin</cp:lastModifiedBy>
  <cp:revision>4</cp:revision>
  <dcterms:created xsi:type="dcterms:W3CDTF">2026-06-17T15:11:47Z</dcterms:created>
  <dcterms:modified xsi:type="dcterms:W3CDTF">2026-06-17T18:07:19Z</dcterms:modified>
</cp:coreProperties>
</file>