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12192000"/>
  <p:embeddedFontLst>
    <p:embeddedFont>
      <p:font typeface="Hubot Sans Bold" panose="020B0604020202020204" charset="0"/>
      <p:regular r:id="rId9"/>
    </p:embeddedFont>
    <p:embeddedFont>
      <p:font typeface="Roboto" panose="02000000000000000000" pitchFamily="2" charset="0"/>
      <p:regular r:id="rId10"/>
    </p:embeddedFont>
    <p:embeddedFont>
      <p:font typeface="Roboto Condensed" panose="02000000000000000000" pitchFamily="2" charset="0"/>
      <p:regular r:id="rId11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9" d="100"/>
          <a:sy n="99" d="100"/>
        </p:scale>
        <p:origin x="9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5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0C0D0F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E8E8E3"/>
          </a:solidFill>
          <a:ln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809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75" y="1123057"/>
            <a:ext cx="6296860" cy="11812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LANGUAGE COLLEGE 4.0 — ОСВІТА БЕЗ КОРДОНІВ</a:t>
            </a:r>
            <a:endParaRPr lang="en-US" sz="3700" dirty="0"/>
          </a:p>
        </p:txBody>
      </p:sp>
      <p:sp>
        <p:nvSpPr>
          <p:cNvPr id="4" name="Text 1"/>
          <p:cNvSpPr/>
          <p:nvPr/>
        </p:nvSpPr>
        <p:spPr>
          <a:xfrm>
            <a:off x="661475" y="2587823"/>
            <a:ext cx="6296860" cy="314702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b="1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Language College 4.0</a:t>
            </a: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— це не просто мовні курси. Це сучасний освітній хаб у Чернівцях, який поєднує живе навчання, онлайн-платформи, штучний інтелект, міжнародних викладачів та інклюзивні технології.</a:t>
            </a:r>
            <a:endParaRPr lang="en-US" sz="1450" dirty="0"/>
          </a:p>
          <a:p>
            <a:pPr marL="0" indent="0" algn="l">
              <a:lnSpc>
                <a:spcPct val="133000"/>
              </a:lnSpc>
              <a:spcAft>
                <a:spcPts val="1650"/>
              </a:spcAft>
              <a:buNone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Ідея проєкту полягає в тому, щоб зробити якісну мовну освіту доступною для всіх: дітей, студентів, фахівців, мешканців віддалених громад, іноземців та людей з обмеженими можливостями.</a:t>
            </a:r>
            <a:endParaRPr lang="en-US" sz="1450" dirty="0"/>
          </a:p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Це модель освіти нового покоління, де мова стає не лише предметом навчання, а інструментом міжнародної співпраці, професійного розвитку та відбудови України.</a:t>
            </a:r>
            <a:endParaRPr lang="en-US" sz="1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809" y="0"/>
            <a:ext cx="4571886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61475" y="694432"/>
            <a:ext cx="5952877" cy="50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150" b="1" dirty="0">
                <a:solidFill>
                  <a:srgbClr val="0C0D0F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ХТО СТОЇТЬ ЗА ПРОЄКТОМ</a:t>
            </a:r>
            <a:endParaRPr lang="en-US" sz="3150" dirty="0"/>
          </a:p>
        </p:txBody>
      </p:sp>
      <p:sp>
        <p:nvSpPr>
          <p:cNvPr id="4" name="Text 1"/>
          <p:cNvSpPr/>
          <p:nvPr/>
        </p:nvSpPr>
        <p:spPr>
          <a:xfrm>
            <a:off x="661475" y="1401266"/>
            <a:ext cx="6296860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" panose="02000000000000000000" pitchFamily="2" charset="0"/>
                <a:ea typeface="Roboto" panose="02000000000000000000" pitchFamily="2" charset="0"/>
                <a:cs typeface="Roboto Condensed" pitchFamily="34" charset="-120"/>
              </a:rPr>
              <a:t>Проєкт реалізує </a:t>
            </a:r>
            <a:r>
              <a:rPr lang="en-US" sz="1250" b="1" dirty="0">
                <a:latin typeface="Roboto" panose="02000000000000000000" pitchFamily="2" charset="0"/>
                <a:ea typeface="Roboto" panose="02000000000000000000" pitchFamily="2" charset="0"/>
                <a:cs typeface="Roboto Condensed" pitchFamily="34" charset="-120"/>
              </a:rPr>
              <a:t>ПП «Мовний коледж Пріоритет»</a:t>
            </a:r>
            <a:r>
              <a:rPr lang="en-US" sz="1250" dirty="0">
                <a:latin typeface="Roboto" panose="02000000000000000000" pitchFamily="2" charset="0"/>
                <a:ea typeface="Roboto" panose="02000000000000000000" pitchFamily="2" charset="0"/>
                <a:cs typeface="Roboto Condensed" pitchFamily="34" charset="-120"/>
              </a:rPr>
              <a:t> — мовний центр із Чернівців, який працює понад 20 років.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" panose="02000000000000000000" pitchFamily="2" charset="0"/>
                <a:ea typeface="Roboto" panose="02000000000000000000" pitchFamily="2" charset="0"/>
                <a:cs typeface="Roboto Condensed" pitchFamily="34" charset="-120"/>
              </a:rPr>
              <a:t>Коледж має досвід у трьох важливих напрямах:</a:t>
            </a:r>
            <a:endParaRPr lang="en-US" sz="125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61475" y="2421632"/>
            <a:ext cx="3080169" cy="1129605"/>
          </a:xfrm>
          <a:prstGeom prst="roundRect">
            <a:avLst>
              <a:gd name="adj" fmla="val 2133"/>
            </a:avLst>
          </a:prstGeom>
          <a:solidFill>
            <a:srgbClr val="C8CAC1">
              <a:alpha val="50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6" name="Text 3"/>
          <p:cNvSpPr/>
          <p:nvPr/>
        </p:nvSpPr>
        <p:spPr>
          <a:xfrm>
            <a:off x="822106" y="2582267"/>
            <a:ext cx="2008236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ДИТЯЧА ОСВІТА</a:t>
            </a: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822106" y="2915146"/>
            <a:ext cx="2758907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Навчання дітей з дошкільного віку</a:t>
            </a:r>
            <a:endParaRPr lang="en-US" sz="1250" dirty="0"/>
          </a:p>
        </p:txBody>
      </p:sp>
      <p:sp>
        <p:nvSpPr>
          <p:cNvPr id="8" name="Shape 5"/>
          <p:cNvSpPr/>
          <p:nvPr/>
        </p:nvSpPr>
        <p:spPr>
          <a:xfrm>
            <a:off x="3878165" y="2421632"/>
            <a:ext cx="3080169" cy="1129605"/>
          </a:xfrm>
          <a:prstGeom prst="roundRect">
            <a:avLst>
              <a:gd name="adj" fmla="val 2133"/>
            </a:avLst>
          </a:prstGeom>
          <a:solidFill>
            <a:srgbClr val="C8CAC1">
              <a:alpha val="50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6"/>
          <p:cNvSpPr/>
          <p:nvPr/>
        </p:nvSpPr>
        <p:spPr>
          <a:xfrm>
            <a:off x="4038797" y="2582267"/>
            <a:ext cx="2222147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МІЖНАРОДНІ ІСПИТИ</a:t>
            </a:r>
            <a:endParaRPr lang="en-US" sz="1550" dirty="0"/>
          </a:p>
        </p:txBody>
      </p:sp>
      <p:sp>
        <p:nvSpPr>
          <p:cNvPr id="10" name="Text 7"/>
          <p:cNvSpPr/>
          <p:nvPr/>
        </p:nvSpPr>
        <p:spPr>
          <a:xfrm>
            <a:off x="4038797" y="2915146"/>
            <a:ext cx="2758907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Підготовка студентів до міжнародних іспитів</a:t>
            </a:r>
            <a:endParaRPr lang="en-US" sz="1250" dirty="0"/>
          </a:p>
        </p:txBody>
      </p:sp>
      <p:sp>
        <p:nvSpPr>
          <p:cNvPr id="11" name="Shape 8"/>
          <p:cNvSpPr/>
          <p:nvPr/>
        </p:nvSpPr>
        <p:spPr>
          <a:xfrm>
            <a:off x="661475" y="3687762"/>
            <a:ext cx="6296860" cy="891877"/>
          </a:xfrm>
          <a:prstGeom prst="roundRect">
            <a:avLst>
              <a:gd name="adj" fmla="val 2702"/>
            </a:avLst>
          </a:prstGeom>
          <a:solidFill>
            <a:srgbClr val="C8CAC1">
              <a:alpha val="50000"/>
            </a:srgbClr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12" name="Text 9"/>
          <p:cNvSpPr/>
          <p:nvPr/>
        </p:nvSpPr>
        <p:spPr>
          <a:xfrm>
            <a:off x="822106" y="3848398"/>
            <a:ext cx="2029667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solidFill>
                  <a:srgbClr val="000000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ПРОФЕСІЙНА МОВА</a:t>
            </a:r>
            <a:endParaRPr lang="en-US" sz="1550" dirty="0"/>
          </a:p>
        </p:txBody>
      </p:sp>
      <p:sp>
        <p:nvSpPr>
          <p:cNvPr id="13" name="Text 10"/>
          <p:cNvSpPr/>
          <p:nvPr/>
        </p:nvSpPr>
        <p:spPr>
          <a:xfrm>
            <a:off x="822106" y="4181277"/>
            <a:ext cx="5975597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Мовне навчання для медиків, інженерів, виробничників і діячів культури</a:t>
            </a:r>
            <a:endParaRPr lang="en-US" sz="1250" dirty="0"/>
          </a:p>
        </p:txBody>
      </p:sp>
      <p:sp>
        <p:nvSpPr>
          <p:cNvPr id="14" name="Shape 11"/>
          <p:cNvSpPr/>
          <p:nvPr/>
        </p:nvSpPr>
        <p:spPr>
          <a:xfrm>
            <a:off x="661475" y="4733230"/>
            <a:ext cx="6296860" cy="1276747"/>
          </a:xfrm>
          <a:prstGeom prst="roundRect">
            <a:avLst>
              <a:gd name="adj" fmla="val 1888"/>
            </a:avLst>
          </a:prstGeom>
          <a:solidFill>
            <a:srgbClr val="B6D6FC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106" y="4952107"/>
            <a:ext cx="200814" cy="160635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183551" y="4896148"/>
            <a:ext cx="5614153" cy="95091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solidFill>
                  <a:srgbClr val="000000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Особливість коледжу в тому, що він формує повний освітній шлях: від перших кроків у вивченні мови до професійного володіння нею. Саме тому Language College 4.0 може стати не просто локальним освітнім проєктом, а пілотною моделлю для інших регіонів України.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974328"/>
            <a:ext cx="6463940" cy="5906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70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УНІКАЛЬНІСТЬ ПРОЄКТУ</a:t>
            </a:r>
            <a:endParaRPr lang="en-US" sz="3700" dirty="0"/>
          </a:p>
        </p:txBody>
      </p:sp>
      <p:sp>
        <p:nvSpPr>
          <p:cNvPr id="3" name="Text 1"/>
          <p:cNvSpPr/>
          <p:nvPr/>
        </p:nvSpPr>
        <p:spPr>
          <a:xfrm>
            <a:off x="661574" y="1943001"/>
            <a:ext cx="11478132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Language College 4.0 вирізняється тим, що поєднує традиційну освіту з сучасними технологіями.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661574" y="2647057"/>
            <a:ext cx="2972222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МОВИ НАВЧАННЯ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661574" y="3131344"/>
            <a:ext cx="5813280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У межах проєкту планується навчання таких мов:</a:t>
            </a:r>
            <a:endParaRPr lang="en-US" sz="1450" dirty="0"/>
          </a:p>
        </p:txBody>
      </p:sp>
      <p:sp>
        <p:nvSpPr>
          <p:cNvPr id="6" name="Text 4"/>
          <p:cNvSpPr/>
          <p:nvPr/>
        </p:nvSpPr>
        <p:spPr>
          <a:xfrm>
            <a:off x="661574" y="3603823"/>
            <a:ext cx="5203695" cy="214491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Англійська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Німецька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Французька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Іспанська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Корейська</a:t>
            </a:r>
            <a:endParaRPr lang="en-US" sz="1450" dirty="0"/>
          </a:p>
          <a:p>
            <a:pPr marL="342900" indent="-342900" algn="l">
              <a:lnSpc>
                <a:spcPct val="133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Українська для іноземців</a:t>
            </a:r>
            <a:endParaRPr lang="en-US" sz="1450" dirty="0"/>
          </a:p>
        </p:txBody>
      </p:sp>
      <p:sp>
        <p:nvSpPr>
          <p:cNvPr id="7" name="Shape 5"/>
          <p:cNvSpPr/>
          <p:nvPr/>
        </p:nvSpPr>
        <p:spPr>
          <a:xfrm>
            <a:off x="6196651" y="2458045"/>
            <a:ext cx="5475944" cy="3425627"/>
          </a:xfrm>
          <a:prstGeom prst="roundRect">
            <a:avLst>
              <a:gd name="adj" fmla="val 828"/>
            </a:avLst>
          </a:prstGeom>
          <a:solidFill>
            <a:srgbClr val="1E1E1A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8" name="Text 6"/>
          <p:cNvSpPr/>
          <p:nvPr/>
        </p:nvSpPr>
        <p:spPr>
          <a:xfrm>
            <a:off x="6385658" y="2647057"/>
            <a:ext cx="5097930" cy="59055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50" b="1" dirty="0">
                <a:solidFill>
                  <a:schemeClr val="bg1"/>
                </a:solidFill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КОРЕЙСЬКА МОВА — ОСОБЛИВИЙ НАПРЯМ</a:t>
            </a:r>
            <a:endParaRPr lang="en-US" sz="1850" dirty="0">
              <a:solidFill>
                <a:schemeClr val="bg1"/>
              </a:solidFill>
            </a:endParaRPr>
          </a:p>
        </p:txBody>
      </p:sp>
      <p:sp>
        <p:nvSpPr>
          <p:cNvPr id="9" name="Text 7"/>
          <p:cNvSpPr/>
          <p:nvPr/>
        </p:nvSpPr>
        <p:spPr>
          <a:xfrm>
            <a:off x="6385658" y="3426619"/>
            <a:ext cx="5097930" cy="22869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Особливе місце займає </a:t>
            </a:r>
            <a:r>
              <a:rPr lang="en-US" sz="1450" b="1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корейська мова</a:t>
            </a:r>
            <a:r>
              <a:rPr lang="en-US" sz="145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, адже вона відкриває нові можливості для українсько-корейської співпраці. Через дистанційний формат коледж може залучати викладачів-носіїв мови безпосередньо з Республіки Корея.</a:t>
            </a:r>
            <a:endParaRPr lang="en-US" sz="1450" dirty="0">
              <a:solidFill>
                <a:schemeClr val="bg1"/>
              </a:solidFill>
            </a:endParaRPr>
          </a:p>
          <a:p>
            <a:pPr marL="0" indent="0" algn="l">
              <a:lnSpc>
                <a:spcPct val="133000"/>
              </a:lnSpc>
              <a:buNone/>
            </a:pPr>
            <a:r>
              <a:rPr lang="en-US" sz="1450" dirty="0">
                <a:solidFill>
                  <a:schemeClr val="bg1"/>
                </a:solidFill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Це робить проєкт ексклюзивним: студенти з Чернівців та інших громад зможуть отримати доступ до міжнародного рівня навчання, не виїжджаючи за межі України.</a:t>
            </a:r>
            <a:endParaRPr lang="en-US" sz="145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503" y="565944"/>
            <a:ext cx="10095553" cy="5814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6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ІНКЛЮЗИВНІСТЬ ЯК ГОЛОВНА ЦІННІСТЬ</a:t>
            </a:r>
            <a:endParaRPr lang="en-US" sz="3650" dirty="0"/>
          </a:p>
        </p:txBody>
      </p:sp>
      <p:sp>
        <p:nvSpPr>
          <p:cNvPr id="3" name="Text 1"/>
          <p:cNvSpPr/>
          <p:nvPr/>
        </p:nvSpPr>
        <p:spPr>
          <a:xfrm>
            <a:off x="746503" y="1513681"/>
            <a:ext cx="10698689" cy="8858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Одна з найважливіших ідей Language College 4.0 — освіта має бути доступною для кожного. Проєкт передбачає створення інклюзивної </a:t>
            </a:r>
            <a:r>
              <a:rPr lang="en-US" sz="14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освітньої</a:t>
            </a: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en-US" sz="14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системи</a:t>
            </a: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для людей із різними потребами: з порушеннями слуху, зору, опорно-рухового апарату та іншими функціональними обмеженнями.</a:t>
            </a:r>
            <a:endParaRPr lang="en-US" sz="1450" dirty="0"/>
          </a:p>
        </p:txBody>
      </p:sp>
      <p:sp>
        <p:nvSpPr>
          <p:cNvPr id="4" name="Text 2"/>
          <p:cNvSpPr/>
          <p:nvPr/>
        </p:nvSpPr>
        <p:spPr>
          <a:xfrm>
            <a:off x="746503" y="2788642"/>
            <a:ext cx="3537060" cy="29071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80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ТЕХНОЛОГІЧНІ РІШЕННЯ</a:t>
            </a:r>
            <a:endParaRPr lang="en-US" sz="1800" dirty="0"/>
          </a:p>
        </p:txBody>
      </p:sp>
      <p:sp>
        <p:nvSpPr>
          <p:cNvPr id="5" name="Text 3"/>
          <p:cNvSpPr/>
          <p:nvPr/>
        </p:nvSpPr>
        <p:spPr>
          <a:xfrm>
            <a:off x="746503" y="3262511"/>
            <a:ext cx="5122437" cy="209212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Субтитрування занять у реальному часі</a:t>
            </a:r>
            <a:endParaRPr lang="en-US" sz="14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Аудіодескрипція навчальних матеріалів</a:t>
            </a:r>
            <a:endParaRPr lang="en-US" sz="14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Сумісність платформи зі скрінридерами</a:t>
            </a:r>
            <a:endParaRPr lang="en-US" sz="14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Дисплеї Брайля</a:t>
            </a:r>
            <a:endParaRPr lang="en-US" sz="14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Спеціалізовані клавіатури</a:t>
            </a:r>
            <a:endParaRPr lang="en-US" sz="1450" dirty="0"/>
          </a:p>
          <a:p>
            <a:pPr marL="342900" indent="-342900" algn="l">
              <a:lnSpc>
                <a:spcPct val="132000"/>
              </a:lnSpc>
              <a:buSzPct val="100000"/>
              <a:buChar char="•"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FM-системи для людей із порушеннями слуху</a:t>
            </a:r>
            <a:endParaRPr lang="en-US" sz="1450" dirty="0"/>
          </a:p>
        </p:txBody>
      </p:sp>
      <p:sp>
        <p:nvSpPr>
          <p:cNvPr id="8" name="Shape 6"/>
          <p:cNvSpPr/>
          <p:nvPr/>
        </p:nvSpPr>
        <p:spPr>
          <a:xfrm>
            <a:off x="5868940" y="3656708"/>
            <a:ext cx="5122437" cy="1603573"/>
          </a:xfrm>
          <a:prstGeom prst="roundRect">
            <a:avLst>
              <a:gd name="adj" fmla="val 1740"/>
            </a:avLst>
          </a:prstGeom>
          <a:solidFill>
            <a:srgbClr val="DBDBD6"/>
          </a:solidFill>
          <a:ln/>
        </p:spPr>
        <p:txBody>
          <a:bodyPr/>
          <a:lstStyle/>
          <a:p>
            <a:endParaRPr lang="ru-RU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4970" y="3935909"/>
            <a:ext cx="232563" cy="186035"/>
          </a:xfrm>
          <a:prstGeom prst="rect">
            <a:avLst/>
          </a:prstGeom>
        </p:spPr>
      </p:pic>
      <p:sp>
        <p:nvSpPr>
          <p:cNvPr id="10" name="Text 7"/>
          <p:cNvSpPr/>
          <p:nvPr/>
        </p:nvSpPr>
        <p:spPr>
          <a:xfrm>
            <a:off x="6473564" y="3867944"/>
            <a:ext cx="4331782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32000"/>
              </a:lnSpc>
              <a:buNone/>
            </a:pPr>
            <a:r>
              <a:rPr lang="en-US" sz="14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Це не просто технічне рішення. Це підхід, у якому людина не має «підлаштовуватись» під систему — навпаки, система створюється так, щоб кожен міг навчатися комфортно.</a:t>
            </a:r>
            <a:endParaRPr lang="en-US" sz="145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BDD43C-BAFB-F3EC-9F18-E0668BEB6CEA}"/>
              </a:ext>
            </a:extLst>
          </p:cNvPr>
          <p:cNvSpPr txBox="1"/>
          <p:nvPr/>
        </p:nvSpPr>
        <p:spPr>
          <a:xfrm>
            <a:off x="5868940" y="2543175"/>
            <a:ext cx="4484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latin typeface="Roboto" panose="02000000000000000000" pitchFamily="2" charset="0"/>
                <a:ea typeface="Roboto" panose="02000000000000000000" pitchFamily="2" charset="0"/>
              </a:rPr>
              <a:t>Система буде підлаштована для тих, хто фізично не може бути присутнім в аудиторії для навчання, але має бажання навчатися.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44627" y="799554"/>
            <a:ext cx="10673091" cy="5020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 rtl="1">
              <a:lnSpc>
                <a:spcPct val="104000"/>
              </a:lnSpc>
              <a:buNone/>
            </a:pPr>
            <a:r>
              <a:rPr lang="en-US" sz="31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ТЕХНОЛОГІЇ, ЯКІ РОБЛЯТЬ НАВЧАННЯ СУЧАСНИМ</a:t>
            </a:r>
            <a:endParaRPr lang="en-US" sz="31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1574" y="1984871"/>
            <a:ext cx="401627" cy="40163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61574" y="2557165"/>
            <a:ext cx="2008236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LMS-ПЛАТФОРМА</a:t>
            </a:r>
            <a:endParaRPr lang="en-US" sz="1550" dirty="0"/>
          </a:p>
        </p:txBody>
      </p:sp>
      <p:sp>
        <p:nvSpPr>
          <p:cNvPr id="6" name="Text 3"/>
          <p:cNvSpPr/>
          <p:nvPr/>
        </p:nvSpPr>
        <p:spPr>
          <a:xfrm>
            <a:off x="661574" y="2890044"/>
            <a:ext cx="5348947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Онлайн-навчання, відеоконференції та записи занять</a:t>
            </a:r>
            <a:endParaRPr lang="en-US" sz="12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1173" y="1984871"/>
            <a:ext cx="401627" cy="40163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181173" y="2557165"/>
            <a:ext cx="2008236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AI-АСИСТЕНТИ</a:t>
            </a:r>
            <a:endParaRPr lang="en-US" sz="1550" dirty="0"/>
          </a:p>
        </p:txBody>
      </p:sp>
      <p:sp>
        <p:nvSpPr>
          <p:cNvPr id="9" name="Text 5"/>
          <p:cNvSpPr/>
          <p:nvPr/>
        </p:nvSpPr>
        <p:spPr>
          <a:xfrm>
            <a:off x="6181173" y="2890044"/>
            <a:ext cx="5348947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Тренування мови за допомогою штучного інтелекту, інтерактивні тести з автоматичною перевіркою</a:t>
            </a:r>
            <a:endParaRPr lang="en-US" sz="12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1574" y="3638550"/>
            <a:ext cx="401627" cy="40163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61574" y="4210844"/>
            <a:ext cx="2259353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VR/AR-КОМПОНЕНТИ</a:t>
            </a:r>
            <a:endParaRPr lang="en-US" sz="1550" dirty="0"/>
          </a:p>
        </p:txBody>
      </p:sp>
      <p:sp>
        <p:nvSpPr>
          <p:cNvPr id="12" name="Text 7"/>
          <p:cNvSpPr/>
          <p:nvPr/>
        </p:nvSpPr>
        <p:spPr>
          <a:xfrm>
            <a:off x="661574" y="4543723"/>
            <a:ext cx="5348947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VR-сценарії для професійних сфер: медицина, інженерія, виробництво</a:t>
            </a:r>
            <a:endParaRPr lang="en-US" sz="12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1173" y="3638550"/>
            <a:ext cx="401627" cy="401638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6181173" y="4210844"/>
            <a:ext cx="3027684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ІНТЕРАКТИВНЕ ОБЛАДНАННЯ</a:t>
            </a:r>
            <a:endParaRPr lang="en-US" sz="1550" dirty="0"/>
          </a:p>
        </p:txBody>
      </p:sp>
      <p:sp>
        <p:nvSpPr>
          <p:cNvPr id="15" name="Text 9"/>
          <p:cNvSpPr/>
          <p:nvPr/>
        </p:nvSpPr>
        <p:spPr>
          <a:xfrm>
            <a:off x="6181173" y="4543723"/>
            <a:ext cx="5348947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Інтерактивні панелі, планшети, ноутбуки, цифрові вправи та симуляційні діалоги</a:t>
            </a:r>
            <a:endParaRPr lang="en-US" sz="1250" dirty="0"/>
          </a:p>
        </p:txBody>
      </p:sp>
      <p:sp>
        <p:nvSpPr>
          <p:cNvPr id="16" name="Text 10"/>
          <p:cNvSpPr/>
          <p:nvPr/>
        </p:nvSpPr>
        <p:spPr>
          <a:xfrm>
            <a:off x="661574" y="5172770"/>
            <a:ext cx="10868547" cy="86677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spcAft>
                <a:spcPts val="1200"/>
              </a:spcAft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Особливо цікавим є використання VR-сценаріїв для професійних сфер, наприклад медицини, інженерії та виробництва. Це дозволить не просто вивчати слова, а тренувати реальні ситуації спілкування.</a:t>
            </a:r>
            <a:endParaRPr lang="en-US" sz="1250" dirty="0"/>
          </a:p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Така модель робить мову практичним інструментом, який можна одразу застосовувати в роботі, навчанні та міжнародній співпраці.</a:t>
            </a:r>
            <a:endParaRPr lang="en-US" sz="12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60A38-3315-180E-5A52-9D757A8C8599}"/>
              </a:ext>
            </a:extLst>
          </p:cNvPr>
          <p:cNvSpPr txBox="1"/>
          <p:nvPr/>
        </p:nvSpPr>
        <p:spPr>
          <a:xfrm>
            <a:off x="533400" y="1301601"/>
            <a:ext cx="108685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/>
              <a:t>Керуючись</a:t>
            </a:r>
            <a:r>
              <a:rPr lang="ru-RU" sz="1600" dirty="0"/>
              <a:t> принципом Smart-</a:t>
            </a:r>
            <a:r>
              <a:rPr lang="ru-RU" sz="1600" dirty="0" err="1"/>
              <a:t>відбудови</a:t>
            </a:r>
            <a:r>
              <a:rPr lang="ru-RU" sz="1600" dirty="0"/>
              <a:t> та </a:t>
            </a:r>
            <a:r>
              <a:rPr lang="ru-RU" sz="1600" dirty="0" err="1"/>
              <a:t>враховуючи</a:t>
            </a:r>
            <a:r>
              <a:rPr lang="ru-RU" sz="1600" dirty="0"/>
              <a:t> </a:t>
            </a:r>
            <a:r>
              <a:rPr lang="ru-RU" sz="1600" dirty="0" err="1"/>
              <a:t>гострий</a:t>
            </a:r>
            <a:r>
              <a:rPr lang="ru-RU" sz="1600" dirty="0"/>
              <a:t> </a:t>
            </a:r>
            <a:r>
              <a:rPr lang="ru-RU" sz="1600" dirty="0" err="1"/>
              <a:t>дефіцит</a:t>
            </a:r>
            <a:r>
              <a:rPr lang="ru-RU" sz="1600" dirty="0"/>
              <a:t> </a:t>
            </a:r>
            <a:r>
              <a:rPr lang="ru-RU" sz="1600" dirty="0" err="1"/>
              <a:t>професійних</a:t>
            </a:r>
            <a:r>
              <a:rPr lang="ru-RU" sz="1600" dirty="0"/>
              <a:t> </a:t>
            </a:r>
            <a:r>
              <a:rPr lang="ru-RU" sz="1600" dirty="0" err="1"/>
              <a:t>викладачів</a:t>
            </a:r>
            <a:r>
              <a:rPr lang="ru-RU" sz="1600" dirty="0"/>
              <a:t> в </a:t>
            </a:r>
            <a:r>
              <a:rPr lang="ru-RU" sz="1600" dirty="0" err="1"/>
              <a:t>Україні</a:t>
            </a:r>
            <a:r>
              <a:rPr lang="ru-RU" sz="1600" dirty="0"/>
              <a:t>, ми </a:t>
            </a:r>
            <a:r>
              <a:rPr lang="ru-RU" sz="1600" dirty="0" err="1"/>
              <a:t>розпочали</a:t>
            </a:r>
            <a:r>
              <a:rPr lang="ru-RU" sz="1600" dirty="0"/>
              <a:t> </a:t>
            </a:r>
            <a:r>
              <a:rPr lang="ru-RU" sz="1600" dirty="0" err="1"/>
              <a:t>впровадження</a:t>
            </a:r>
            <a:r>
              <a:rPr lang="ru-RU" sz="1600" dirty="0"/>
              <a:t> </a:t>
            </a:r>
            <a:r>
              <a:rPr lang="ru-RU" sz="1600" dirty="0" err="1"/>
              <a:t>гібридної</a:t>
            </a:r>
            <a:r>
              <a:rPr lang="ru-RU" sz="1600" dirty="0"/>
              <a:t> </a:t>
            </a:r>
            <a:r>
              <a:rPr lang="ru-RU" sz="1600" dirty="0" err="1"/>
              <a:t>моделі</a:t>
            </a:r>
            <a:r>
              <a:rPr lang="ru-RU" sz="1600" dirty="0"/>
              <a:t> </a:t>
            </a:r>
            <a:r>
              <a:rPr lang="ru-RU" sz="1600" dirty="0" err="1"/>
              <a:t>навчання</a:t>
            </a:r>
            <a:r>
              <a:rPr lang="ru-RU" sz="1600" dirty="0"/>
              <a:t>, яка </a:t>
            </a:r>
            <a:r>
              <a:rPr lang="ru-RU" sz="1600" dirty="0" err="1"/>
              <a:t>поєднує</a:t>
            </a:r>
            <a:r>
              <a:rPr lang="ru-RU" sz="1600" dirty="0"/>
              <a:t>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1574" y="955278"/>
            <a:ext cx="10868547" cy="100409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31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УКРАЇНСЬКО-КОРЕЙСЬКА СПІВПРАЦЯ ТА МАЙБУТНІЙ РЕЗУЛЬТАТ</a:t>
            </a:r>
            <a:endParaRPr lang="en-US" sz="3150" dirty="0"/>
          </a:p>
        </p:txBody>
      </p:sp>
      <p:sp>
        <p:nvSpPr>
          <p:cNvPr id="3" name="Text 1"/>
          <p:cNvSpPr/>
          <p:nvPr/>
        </p:nvSpPr>
        <p:spPr>
          <a:xfrm>
            <a:off x="661574" y="2232422"/>
            <a:ext cx="10868547" cy="4754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Проєкт Language College 4.0 пов'язаний із розвитком українсько-корейської співпраці в межах ідей Сеульської декларації. Коледж пропонує корейським партнерам пілотний майданчик в Україні для тестування освітніх технологій, EdTech-рішень, AI-інструментів, VR-навчання та інклюзивних рішень.</a:t>
            </a:r>
            <a:endParaRPr lang="en-US" sz="1250" dirty="0"/>
          </a:p>
        </p:txBody>
      </p:sp>
      <p:sp>
        <p:nvSpPr>
          <p:cNvPr id="4" name="Text 2"/>
          <p:cNvSpPr/>
          <p:nvPr/>
        </p:nvSpPr>
        <p:spPr>
          <a:xfrm>
            <a:off x="661574" y="2997994"/>
            <a:ext cx="3090091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ОЧІКУВАНА ПІДТРИМКА</a:t>
            </a:r>
            <a:endParaRPr lang="en-US" sz="1550" dirty="0"/>
          </a:p>
        </p:txBody>
      </p:sp>
      <p:sp>
        <p:nvSpPr>
          <p:cNvPr id="5" name="Text 3"/>
          <p:cNvSpPr/>
          <p:nvPr/>
        </p:nvSpPr>
        <p:spPr>
          <a:xfrm>
            <a:off x="661574" y="3385542"/>
            <a:ext cx="5238321" cy="13795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Обладнання та програмне забезпечення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Викладачі корейської мови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Навчальні матеріали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Грантове фінансування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Можливості для студентських обмінів і стажувань</a:t>
            </a:r>
            <a:endParaRPr lang="en-US" sz="1250" dirty="0"/>
          </a:p>
        </p:txBody>
      </p:sp>
      <p:sp>
        <p:nvSpPr>
          <p:cNvPr id="6" name="Text 4"/>
          <p:cNvSpPr/>
          <p:nvPr/>
        </p:nvSpPr>
        <p:spPr>
          <a:xfrm>
            <a:off x="6298149" y="2997994"/>
            <a:ext cx="4987403" cy="25102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04000"/>
              </a:lnSpc>
              <a:buNone/>
            </a:pPr>
            <a:r>
              <a:rPr lang="en-US" sz="1550" b="1" dirty="0">
                <a:latin typeface="Hubot Sans Bold" pitchFamily="34" charset="0"/>
                <a:ea typeface="Hubot Sans Bold" pitchFamily="34" charset="-122"/>
                <a:cs typeface="Hubot Sans Bold" pitchFamily="34" charset="-120"/>
              </a:rPr>
              <a:t>ОЧІКУВАНИЙ РЕЗУЛЬТАТ ДО 18-ГО МІСЯЦЯ</a:t>
            </a:r>
            <a:endParaRPr lang="en-US" sz="1550" dirty="0"/>
          </a:p>
        </p:txBody>
      </p:sp>
      <p:sp>
        <p:nvSpPr>
          <p:cNvPr id="7" name="Text 5"/>
          <p:cNvSpPr/>
          <p:nvPr/>
        </p:nvSpPr>
        <p:spPr>
          <a:xfrm>
            <a:off x="6298149" y="3385542"/>
            <a:ext cx="5238321" cy="16172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 lnSpcReduction="10000"/>
          </a:bodyPr>
          <a:lstStyle/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Запуск повноцінної гібридної платформи з 7 мовами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Навчання не менше </a:t>
            </a:r>
            <a:r>
              <a:rPr lang="en-US" sz="1250" b="1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300 студентів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Підготовлені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кадри для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майбутніх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Смарт-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сіл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(</a:t>
            </a: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Smart Villages) 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на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Буковині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зі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знанням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англійської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,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корейської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та </a:t>
            </a:r>
            <a:r>
              <a:rPr lang="ru-RU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інших</a:t>
            </a:r>
            <a:r>
              <a:rPr lang="ru-RU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мов.</a:t>
            </a:r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 err="1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Навчання</a:t>
            </a: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не менше </a:t>
            </a:r>
            <a:r>
              <a:rPr lang="en-US" sz="1250" b="1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50 осіб</a:t>
            </a: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 з обмеженими можливостями</a:t>
            </a:r>
            <a:endParaRPr lang="en-US" sz="1250" dirty="0"/>
          </a:p>
          <a:p>
            <a:pPr marL="342900" indent="-342900" algn="l">
              <a:lnSpc>
                <a:spcPct val="123000"/>
              </a:lnSpc>
              <a:buSzPct val="100000"/>
              <a:buChar char="•"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Створення освітньої моделі, яку можна масштабувати на інші області України</a:t>
            </a:r>
            <a:endParaRPr lang="en-US" sz="1250" dirty="0"/>
          </a:p>
        </p:txBody>
      </p:sp>
      <p:sp>
        <p:nvSpPr>
          <p:cNvPr id="8" name="Shape 6"/>
          <p:cNvSpPr/>
          <p:nvPr/>
        </p:nvSpPr>
        <p:spPr>
          <a:xfrm>
            <a:off x="661574" y="5204123"/>
            <a:ext cx="19050" cy="544909"/>
          </a:xfrm>
          <a:prstGeom prst="roundRect">
            <a:avLst>
              <a:gd name="adj" fmla="val 59999"/>
            </a:avLst>
          </a:prstGeom>
          <a:solidFill>
            <a:srgbClr val="1E1E1A"/>
          </a:solidFill>
          <a:ln/>
        </p:spPr>
        <p:txBody>
          <a:bodyPr/>
          <a:lstStyle/>
          <a:p>
            <a:endParaRPr lang="ru-RU"/>
          </a:p>
        </p:txBody>
      </p:sp>
      <p:sp>
        <p:nvSpPr>
          <p:cNvPr id="9" name="Text 7"/>
          <p:cNvSpPr/>
          <p:nvPr/>
        </p:nvSpPr>
        <p:spPr>
          <a:xfrm>
            <a:off x="902570" y="5357713"/>
            <a:ext cx="11237135" cy="2377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ct val="123000"/>
              </a:lnSpc>
              <a:buNone/>
            </a:pPr>
            <a:r>
              <a:rPr lang="en-US" sz="1250" dirty="0">
                <a:latin typeface="Roboto Condensed" pitchFamily="34" charset="0"/>
                <a:ea typeface="Roboto Condensed" pitchFamily="34" charset="-122"/>
                <a:cs typeface="Roboto Condensed" pitchFamily="34" charset="-120"/>
              </a:rPr>
              <a:t>Language College 4.0 — це проєкт про майбутнє, де освіта стає доступною, технологічною, міжнародною та справді людяною.</a:t>
            </a:r>
            <a:endParaRPr lang="en-US" sz="12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681</Words>
  <Application>Microsoft Office PowerPoint</Application>
  <PresentationFormat>Широкоэкранный</PresentationFormat>
  <Paragraphs>71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Roboto Condensed</vt:lpstr>
      <vt:lpstr>Arial</vt:lpstr>
      <vt:lpstr>Hubot Sans Bold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>Mike Nikulin</cp:lastModifiedBy>
  <cp:revision>4</cp:revision>
  <dcterms:created xsi:type="dcterms:W3CDTF">2026-06-17T15:11:47Z</dcterms:created>
  <dcterms:modified xsi:type="dcterms:W3CDTF">2026-06-17T18:07:19Z</dcterms:modified>
</cp:coreProperties>
</file>