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8"/>
  </p:notesMasterIdLst>
  <p:sldIdLst>
    <p:sldId id="256" r:id="rId2"/>
    <p:sldId id="257" r:id="rId3"/>
    <p:sldId id="258" r:id="rId4"/>
    <p:sldId id="259" r:id="rId5"/>
    <p:sldId id="260" r:id="rId6"/>
    <p:sldId id="261" r:id="rId7"/>
  </p:sldIdLst>
  <p:sldSz cx="12192000" cy="6858000"/>
  <p:notesSz cx="6858000" cy="12192000"/>
  <p:embeddedFontLst>
    <p:embeddedFont>
      <p:font typeface="EB Garamond SemiBold" panose="00000700000000000000" pitchFamily="2" charset="0"/>
      <p:regular r:id="rId9"/>
    </p:embeddedFont>
    <p:embeddedFont>
      <p:font typeface="Raleway" pitchFamily="2" charset="-52"/>
      <p:regular r:id="rId10"/>
      <p:bold r:id="rId11"/>
    </p:embeddedFont>
  </p:embeddedFont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B9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11" d="100"/>
          <a:sy n="111" d="100"/>
        </p:scale>
        <p:origin x="55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font" Target="fonts/font1.fntdata"/><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36394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ru-RU"/>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ru-RU"/>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ru-RU"/>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ru-RU"/>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ru-RU"/>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ru-RU"/>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master 1">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1695" cy="6858000"/>
          </a:xfrm>
          <a:prstGeom prst="rect">
            <a:avLst/>
          </a:prstGeom>
        </p:spPr>
      </p:pic>
      <p:sp>
        <p:nvSpPr>
          <p:cNvPr id="3" name="Shape 0"/>
          <p:cNvSpPr/>
          <p:nvPr/>
        </p:nvSpPr>
        <p:spPr>
          <a:xfrm>
            <a:off x="0" y="0"/>
            <a:ext cx="12191695" cy="6858000"/>
          </a:xfrm>
          <a:prstGeom prst="rect">
            <a:avLst/>
          </a:prstGeom>
          <a:solidFill>
            <a:srgbClr val="1B1C1D"/>
          </a:solidFill>
          <a:ln/>
        </p:spPr>
        <p:txBody>
          <a:bodyPr/>
          <a:lstStyle/>
          <a:p>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svg"/><Relationship Id="rId5" Type="http://schemas.openxmlformats.org/officeDocument/2006/relationships/image" Target="../media/image13.svg"/><Relationship Id="rId4" Type="http://schemas.openxmlformats.org/officeDocument/2006/relationships/image" Target="../media/image12.sv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sp>
        <p:nvSpPr>
          <p:cNvPr id="3" name="Text 0"/>
          <p:cNvSpPr/>
          <p:nvPr/>
        </p:nvSpPr>
        <p:spPr>
          <a:xfrm>
            <a:off x="3198110" y="1284946"/>
            <a:ext cx="4801869" cy="523379"/>
          </a:xfrm>
          <a:prstGeom prst="rect">
            <a:avLst/>
          </a:prstGeom>
          <a:noFill/>
          <a:ln/>
        </p:spPr>
        <p:txBody>
          <a:bodyPr wrap="none" lIns="0" tIns="0" rIns="0" bIns="0" rtlCol="0" anchor="t"/>
          <a:lstStyle/>
          <a:p>
            <a:pPr algn="ctr">
              <a:lnSpc>
                <a:spcPct val="104000"/>
              </a:lnSpc>
            </a:pPr>
            <a:r>
              <a:rPr lang="en-US" sz="3250" b="1" dirty="0" err="1">
                <a:solidFill>
                  <a:srgbClr val="F2E782"/>
                </a:solidFill>
                <a:latin typeface="EB Garamond SemiBold" pitchFamily="34" charset="0"/>
                <a:ea typeface="EB Garamond SemiBold" pitchFamily="34" charset="-122"/>
                <a:cs typeface="EB Garamond SemiBold" pitchFamily="34" charset="-120"/>
              </a:rPr>
              <a:t>EcoMulcher</a:t>
            </a:r>
            <a:r>
              <a:rPr lang="en-US" sz="3250" b="1" dirty="0">
                <a:solidFill>
                  <a:srgbClr val="F2E782"/>
                </a:solidFill>
                <a:latin typeface="EB Garamond SemiBold" pitchFamily="34" charset="0"/>
                <a:ea typeface="EB Garamond SemiBold" pitchFamily="34" charset="-122"/>
                <a:cs typeface="EB Garamond SemiBold" pitchFamily="34" charset="-120"/>
              </a:rPr>
              <a:t> of Bukovina</a:t>
            </a:r>
            <a:endParaRPr lang="uk-UA" sz="3250" noProof="0" dirty="0"/>
          </a:p>
        </p:txBody>
      </p:sp>
      <p:sp>
        <p:nvSpPr>
          <p:cNvPr id="4" name="Text 1"/>
          <p:cNvSpPr/>
          <p:nvPr/>
        </p:nvSpPr>
        <p:spPr>
          <a:xfrm>
            <a:off x="5132285" y="2498050"/>
            <a:ext cx="6296860" cy="1084561"/>
          </a:xfrm>
          <a:prstGeom prst="rect">
            <a:avLst/>
          </a:prstGeom>
          <a:noFill/>
          <a:ln/>
        </p:spPr>
        <p:txBody>
          <a:bodyPr wrap="square" lIns="0" tIns="0" rIns="0" bIns="0" rtlCol="0" anchor="t">
            <a:normAutofit fontScale="92500" lnSpcReduction="10000"/>
          </a:bodyPr>
          <a:lstStyle/>
          <a:p>
            <a:pPr>
              <a:lnSpc>
                <a:spcPct val="126000"/>
              </a:lnSpc>
            </a:pPr>
            <a:r>
              <a:rPr lang="en-US" sz="1300">
                <a:solidFill>
                  <a:srgbClr val="CFCBBF"/>
                </a:solidFill>
                <a:latin typeface="Raleway" pitchFamily="34" charset="0"/>
                <a:ea typeface="Raleway" pitchFamily="34" charset="-122"/>
                <a:cs typeface="Raleway" pitchFamily="34" charset="-120"/>
              </a:rPr>
              <a:t>The initiator of the project is ECO PERSPECTIVE LLC. The company proposes to implement an investment project for the purchase of a self-propelled mulcher and other necessary equipment for clearing agricultural land, old gardens, shrubs and cluttered lands in the Chernivtsi region, which are currently not used for their intended purpose, which will be used in cooperation with Korean companies.</a:t>
            </a:r>
            <a:endParaRPr lang="uk-UA" sz="1300" noProof="0" dirty="0"/>
          </a:p>
        </p:txBody>
      </p:sp>
      <p:sp>
        <p:nvSpPr>
          <p:cNvPr id="5" name="Shape 2"/>
          <p:cNvSpPr/>
          <p:nvPr/>
        </p:nvSpPr>
        <p:spPr>
          <a:xfrm>
            <a:off x="5093141" y="3657986"/>
            <a:ext cx="3074216" cy="1190625"/>
          </a:xfrm>
          <a:prstGeom prst="roundRect">
            <a:avLst>
              <a:gd name="adj" fmla="val 2110"/>
            </a:avLst>
          </a:prstGeom>
          <a:solidFill>
            <a:srgbClr val="3A3B3C"/>
          </a:solidFill>
          <a:ln/>
        </p:spPr>
        <p:txBody>
          <a:bodyPr/>
          <a:lstStyle/>
          <a:p>
            <a:endParaRPr lang="uk-UA" noProof="0" dirty="0"/>
          </a:p>
        </p:txBody>
      </p:sp>
      <p:sp>
        <p:nvSpPr>
          <p:cNvPr id="6" name="Text 3"/>
          <p:cNvSpPr/>
          <p:nvPr/>
        </p:nvSpPr>
        <p:spPr>
          <a:xfrm>
            <a:off x="5260519" y="3938503"/>
            <a:ext cx="2093166" cy="261640"/>
          </a:xfrm>
          <a:prstGeom prst="rect">
            <a:avLst/>
          </a:prstGeom>
          <a:noFill/>
          <a:ln/>
        </p:spPr>
        <p:txBody>
          <a:bodyPr wrap="none" lIns="0" tIns="0" rIns="0" bIns="0" rtlCol="0" anchor="t"/>
          <a:lstStyle/>
          <a:p>
            <a:pPr>
              <a:lnSpc>
                <a:spcPct val="104000"/>
              </a:lnSpc>
            </a:pPr>
            <a:r>
              <a:rPr lang="en-US" sz="1600">
                <a:solidFill>
                  <a:srgbClr val="BDB9AF"/>
                </a:solidFill>
                <a:latin typeface="EB Garamond SemiBold" pitchFamily="34" charset="0"/>
                <a:ea typeface="EB Garamond SemiBold" pitchFamily="34" charset="-122"/>
                <a:cs typeface="EB Garamond SemiBold" pitchFamily="34" charset="-120"/>
              </a:rPr>
              <a:t>Head</a:t>
            </a:r>
            <a:endParaRPr lang="uk-UA" sz="1600" noProof="0" dirty="0">
              <a:solidFill>
                <a:srgbClr val="BDB9AF"/>
              </a:solidFill>
            </a:endParaRPr>
          </a:p>
        </p:txBody>
      </p:sp>
      <p:sp>
        <p:nvSpPr>
          <p:cNvPr id="7" name="Text 4"/>
          <p:cNvSpPr/>
          <p:nvPr/>
        </p:nvSpPr>
        <p:spPr>
          <a:xfrm>
            <a:off x="5260519" y="4253299"/>
            <a:ext cx="2739460" cy="252611"/>
          </a:xfrm>
          <a:prstGeom prst="rect">
            <a:avLst/>
          </a:prstGeom>
          <a:noFill/>
          <a:ln/>
        </p:spPr>
        <p:txBody>
          <a:bodyPr wrap="none" lIns="0" tIns="0" rIns="0" bIns="0" rtlCol="0" anchor="t"/>
          <a:lstStyle/>
          <a:p>
            <a:pPr>
              <a:lnSpc>
                <a:spcPct val="126000"/>
              </a:lnSpc>
            </a:pPr>
            <a:r>
              <a:rPr lang="en-US" sz="1300" dirty="0" err="1">
                <a:solidFill>
                  <a:srgbClr val="CFCBBF"/>
                </a:solidFill>
                <a:latin typeface="Raleway" pitchFamily="34" charset="0"/>
                <a:ea typeface="Raleway" pitchFamily="34" charset="-122"/>
                <a:cs typeface="Raleway" pitchFamily="34" charset="-120"/>
              </a:rPr>
              <a:t>Vizniuk</a:t>
            </a:r>
            <a:r>
              <a:rPr lang="en-US" sz="1300" dirty="0">
                <a:solidFill>
                  <a:srgbClr val="CFCBBF"/>
                </a:solidFill>
                <a:latin typeface="Raleway" pitchFamily="34" charset="0"/>
                <a:ea typeface="Raleway" pitchFamily="34" charset="-122"/>
                <a:cs typeface="Raleway" pitchFamily="34" charset="-120"/>
              </a:rPr>
              <a:t> Maria</a:t>
            </a:r>
            <a:r>
              <a:rPr lang="uk-UA" sz="1300" dirty="0">
                <a:solidFill>
                  <a:srgbClr val="CFCBBF"/>
                </a:solidFill>
                <a:latin typeface="Raleway" pitchFamily="34" charset="0"/>
                <a:ea typeface="Raleway" pitchFamily="34" charset="-122"/>
                <a:cs typeface="Raleway" pitchFamily="34" charset="-120"/>
              </a:rPr>
              <a:t> </a:t>
            </a:r>
            <a:r>
              <a:rPr lang="en-US" sz="1300">
                <a:solidFill>
                  <a:srgbClr val="CFCBBF"/>
                </a:solidFill>
                <a:latin typeface="Raleway" pitchFamily="34" charset="0"/>
                <a:ea typeface="Raleway" pitchFamily="34" charset="-122"/>
                <a:cs typeface="Raleway" pitchFamily="34" charset="-120"/>
              </a:rPr>
              <a:t>Yuryivna</a:t>
            </a:r>
            <a:endParaRPr lang="uk-UA" sz="1300" noProof="0" dirty="0"/>
          </a:p>
        </p:txBody>
      </p:sp>
      <p:sp>
        <p:nvSpPr>
          <p:cNvPr id="8" name="Shape 5"/>
          <p:cNvSpPr/>
          <p:nvPr/>
        </p:nvSpPr>
        <p:spPr>
          <a:xfrm>
            <a:off x="8455904" y="3665518"/>
            <a:ext cx="3074315" cy="1190625"/>
          </a:xfrm>
          <a:prstGeom prst="roundRect">
            <a:avLst>
              <a:gd name="adj" fmla="val 2110"/>
            </a:avLst>
          </a:prstGeom>
          <a:solidFill>
            <a:srgbClr val="3A3B3C"/>
          </a:solidFill>
          <a:ln/>
        </p:spPr>
        <p:txBody>
          <a:bodyPr/>
          <a:lstStyle/>
          <a:p>
            <a:endParaRPr lang="uk-UA" noProof="0" dirty="0"/>
          </a:p>
        </p:txBody>
      </p:sp>
      <p:sp>
        <p:nvSpPr>
          <p:cNvPr id="9" name="Text 6"/>
          <p:cNvSpPr/>
          <p:nvPr/>
        </p:nvSpPr>
        <p:spPr>
          <a:xfrm>
            <a:off x="8689585" y="3751057"/>
            <a:ext cx="2093166" cy="261640"/>
          </a:xfrm>
          <a:prstGeom prst="rect">
            <a:avLst/>
          </a:prstGeom>
          <a:noFill/>
          <a:ln/>
        </p:spPr>
        <p:txBody>
          <a:bodyPr wrap="none" lIns="0" tIns="0" rIns="0" bIns="0" rtlCol="0" anchor="t"/>
          <a:lstStyle/>
          <a:p>
            <a:pPr>
              <a:lnSpc>
                <a:spcPct val="104000"/>
              </a:lnSpc>
            </a:pPr>
            <a:r>
              <a:rPr lang="en-US" sz="1600">
                <a:solidFill>
                  <a:srgbClr val="CFCBBF"/>
                </a:solidFill>
                <a:latin typeface="EB Garamond SemiBold" pitchFamily="34" charset="0"/>
                <a:ea typeface="EB Garamond SemiBold" pitchFamily="34" charset="-122"/>
                <a:cs typeface="EB Garamond SemiBold" pitchFamily="34" charset="-120"/>
              </a:rPr>
              <a:t>Legal address</a:t>
            </a:r>
            <a:endParaRPr lang="uk-UA" sz="1600" noProof="0" dirty="0"/>
          </a:p>
        </p:txBody>
      </p:sp>
      <p:sp>
        <p:nvSpPr>
          <p:cNvPr id="10" name="Text 7"/>
          <p:cNvSpPr/>
          <p:nvPr/>
        </p:nvSpPr>
        <p:spPr>
          <a:xfrm>
            <a:off x="8689585" y="4101696"/>
            <a:ext cx="2739560" cy="505222"/>
          </a:xfrm>
          <a:prstGeom prst="rect">
            <a:avLst/>
          </a:prstGeom>
          <a:noFill/>
          <a:ln/>
        </p:spPr>
        <p:txBody>
          <a:bodyPr wrap="square" lIns="0" tIns="0" rIns="0" bIns="0" rtlCol="0" anchor="t">
            <a:normAutofit/>
          </a:bodyPr>
          <a:lstStyle/>
          <a:p>
            <a:pPr>
              <a:lnSpc>
                <a:spcPct val="126000"/>
              </a:lnSpc>
            </a:pPr>
            <a:r>
              <a:rPr lang="en-US" sz="1300">
                <a:solidFill>
                  <a:srgbClr val="CFCBBF"/>
                </a:solidFill>
                <a:latin typeface="Raleway" pitchFamily="34" charset="0"/>
                <a:ea typeface="Raleway" pitchFamily="34" charset="-122"/>
                <a:cs typeface="Raleway" pitchFamily="34" charset="-120"/>
              </a:rPr>
              <a:t>Chernivtsi region, Kitsman district, Shishkivtsi village</a:t>
            </a:r>
            <a:endParaRPr lang="uk-UA" sz="1300" noProof="0" dirty="0"/>
          </a:p>
        </p:txBody>
      </p:sp>
      <p:pic>
        <p:nvPicPr>
          <p:cNvPr id="19" name="Рисунок 18">
            <a:extLst>
              <a:ext uri="{FF2B5EF4-FFF2-40B4-BE49-F238E27FC236}">
                <a16:creationId xmlns:a16="http://schemas.microsoft.com/office/drawing/2014/main" id="{9FD55CBA-F9BD-EAA5-B6C6-E7E84B221221}"/>
              </a:ext>
            </a:extLst>
          </p:cNvPr>
          <p:cNvPicPr>
            <a:picLocks noChangeAspect="1"/>
          </p:cNvPicPr>
          <p:nvPr/>
        </p:nvPicPr>
        <p:blipFill>
          <a:blip r:embed="rId3"/>
          <a:stretch>
            <a:fillRect/>
          </a:stretch>
        </p:blipFill>
        <p:spPr>
          <a:xfrm>
            <a:off x="466916" y="2566529"/>
            <a:ext cx="4253170" cy="236905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3" name="Text 0"/>
          <p:cNvSpPr/>
          <p:nvPr/>
        </p:nvSpPr>
        <p:spPr>
          <a:xfrm>
            <a:off x="5233360" y="349052"/>
            <a:ext cx="6296860" cy="1181298"/>
          </a:xfrm>
          <a:prstGeom prst="rect">
            <a:avLst/>
          </a:prstGeom>
          <a:noFill/>
          <a:ln/>
        </p:spPr>
        <p:txBody>
          <a:bodyPr wrap="square" lIns="0" tIns="0" rIns="0" bIns="0" rtlCol="0" anchor="t">
            <a:normAutofit/>
          </a:bodyPr>
          <a:lstStyle/>
          <a:p>
            <a:pPr>
              <a:lnSpc>
                <a:spcPct val="104000"/>
              </a:lnSpc>
            </a:pPr>
            <a:r>
              <a:rPr lang="en-US" sz="3700">
                <a:solidFill>
                  <a:srgbClr val="F2E782"/>
                </a:solidFill>
                <a:latin typeface="EB Garamond SemiBold" pitchFamily="34" charset="0"/>
                <a:ea typeface="EB Garamond SemiBold" pitchFamily="34" charset="-122"/>
                <a:cs typeface="EB Garamond SemiBold" pitchFamily="34" charset="-120"/>
              </a:rPr>
              <a:t>Brief history and idea of the project</a:t>
            </a:r>
            <a:endParaRPr lang="uk-UA" sz="3700" noProof="0" dirty="0"/>
          </a:p>
        </p:txBody>
      </p:sp>
      <p:sp>
        <p:nvSpPr>
          <p:cNvPr id="4" name="Text 1"/>
          <p:cNvSpPr/>
          <p:nvPr/>
        </p:nvSpPr>
        <p:spPr>
          <a:xfrm>
            <a:off x="5233360" y="1553120"/>
            <a:ext cx="6296860" cy="1424326"/>
          </a:xfrm>
          <a:prstGeom prst="rect">
            <a:avLst/>
          </a:prstGeom>
          <a:noFill/>
          <a:ln/>
        </p:spPr>
        <p:txBody>
          <a:bodyPr wrap="square" lIns="0" tIns="0" rIns="0" bIns="0" rtlCol="0" anchor="t">
            <a:normAutofit lnSpcReduction="10000"/>
          </a:bodyPr>
          <a:lstStyle/>
          <a:p>
            <a:pPr>
              <a:lnSpc>
                <a:spcPct val="133000"/>
              </a:lnSpc>
            </a:pPr>
            <a:r>
              <a:rPr lang="en-US" sz="1450">
                <a:solidFill>
                  <a:srgbClr val="CFCBBF"/>
                </a:solidFill>
                <a:latin typeface="Raleway" pitchFamily="34" charset="0"/>
                <a:ea typeface="Raleway" pitchFamily="34" charset="-122"/>
                <a:cs typeface="Raleway" pitchFamily="34" charset="-120"/>
              </a:rPr>
              <a:t>The EcoMulcher of Bukovyna project arose as a response to the problem of abandoned agricultural land in the Chernivtsi region.
There are many plots of agricultural land in the region that are not used and are gradually overgrown with shrubs. Because of this, land loses economic value, and communities lose possible income.</a:t>
            </a:r>
            <a:endParaRPr lang="uk-UA" sz="1450" noProof="0" dirty="0"/>
          </a:p>
        </p:txBody>
      </p:sp>
      <p:sp>
        <p:nvSpPr>
          <p:cNvPr id="5" name="Shape 2"/>
          <p:cNvSpPr/>
          <p:nvPr/>
        </p:nvSpPr>
        <p:spPr>
          <a:xfrm>
            <a:off x="5233360" y="5167114"/>
            <a:ext cx="6296860" cy="1341834"/>
          </a:xfrm>
          <a:prstGeom prst="roundRect">
            <a:avLst>
              <a:gd name="adj" fmla="val 2113"/>
            </a:avLst>
          </a:prstGeom>
          <a:solidFill>
            <a:srgbClr val="022349"/>
          </a:solidFill>
          <a:ln/>
        </p:spPr>
        <p:txBody>
          <a:bodyPr/>
          <a:lstStyle/>
          <a:p>
            <a:endParaRPr lang="uk-UA" noProof="0" dirty="0"/>
          </a:p>
        </p:txBody>
      </p:sp>
      <p:pic>
        <p:nvPicPr>
          <p:cNvPr id="6" name="Image 1" descr="preencoded.png"/>
          <p:cNvPicPr>
            <a:picLocks noChangeAspect="1"/>
          </p:cNvPicPr>
          <p:nvPr/>
        </p:nvPicPr>
        <p:blipFill>
          <a:blip r:embed="rId3"/>
          <a:stretch>
            <a:fillRect/>
          </a:stretch>
        </p:blipFill>
        <p:spPr>
          <a:xfrm>
            <a:off x="5327864" y="5358884"/>
            <a:ext cx="236234" cy="189012"/>
          </a:xfrm>
          <a:prstGeom prst="rect">
            <a:avLst/>
          </a:prstGeom>
        </p:spPr>
      </p:pic>
      <p:sp>
        <p:nvSpPr>
          <p:cNvPr id="7" name="Text 3"/>
          <p:cNvSpPr/>
          <p:nvPr/>
        </p:nvSpPr>
        <p:spPr>
          <a:xfrm>
            <a:off x="5658601" y="5384403"/>
            <a:ext cx="5493605" cy="907256"/>
          </a:xfrm>
          <a:prstGeom prst="rect">
            <a:avLst/>
          </a:prstGeom>
          <a:noFill/>
          <a:ln/>
        </p:spPr>
        <p:txBody>
          <a:bodyPr wrap="square" lIns="0" tIns="0" rIns="0" bIns="0" rtlCol="0" anchor="t">
            <a:normAutofit/>
          </a:bodyPr>
          <a:lstStyle/>
          <a:p>
            <a:pPr>
              <a:lnSpc>
                <a:spcPct val="133000"/>
              </a:lnSpc>
            </a:pPr>
            <a:r>
              <a:rPr lang="en-US" sz="1450">
                <a:solidFill>
                  <a:srgbClr val="FFFFFF"/>
                </a:solidFill>
                <a:latin typeface="Raleway" pitchFamily="34" charset="0"/>
                <a:ea typeface="Raleway" pitchFamily="34" charset="-122"/>
                <a:cs typeface="Raleway" pitchFamily="34" charset="-120"/>
              </a:rPr>
              <a:t>The first stage of work is planned in the Kitsman, Putilskyi, Vyzhnytskyi and Novoselytsia communities, and in the future — throughout the Chernivtsi region.</a:t>
            </a:r>
            <a:endParaRPr lang="uk-UA" sz="1450" noProof="0" dirty="0"/>
          </a:p>
        </p:txBody>
      </p:sp>
      <p:sp>
        <p:nvSpPr>
          <p:cNvPr id="8" name="Shape 8">
            <a:extLst>
              <a:ext uri="{FF2B5EF4-FFF2-40B4-BE49-F238E27FC236}">
                <a16:creationId xmlns:a16="http://schemas.microsoft.com/office/drawing/2014/main" id="{A3848BE2-4F95-A134-698B-4A504348BE3E}"/>
              </a:ext>
            </a:extLst>
          </p:cNvPr>
          <p:cNvSpPr/>
          <p:nvPr/>
        </p:nvSpPr>
        <p:spPr>
          <a:xfrm>
            <a:off x="5233360" y="3066739"/>
            <a:ext cx="6296860" cy="2067889"/>
          </a:xfrm>
          <a:prstGeom prst="roundRect">
            <a:avLst>
              <a:gd name="adj" fmla="val 1021"/>
            </a:avLst>
          </a:prstGeom>
          <a:solidFill>
            <a:srgbClr val="3A3B3C"/>
          </a:solidFill>
          <a:ln/>
        </p:spPr>
        <p:txBody>
          <a:bodyPr/>
          <a:lstStyle/>
          <a:p>
            <a:endParaRPr lang="uk-UA" noProof="0" dirty="0"/>
          </a:p>
        </p:txBody>
      </p:sp>
      <p:sp>
        <p:nvSpPr>
          <p:cNvPr id="10" name="Text 9">
            <a:extLst>
              <a:ext uri="{FF2B5EF4-FFF2-40B4-BE49-F238E27FC236}">
                <a16:creationId xmlns:a16="http://schemas.microsoft.com/office/drawing/2014/main" id="{7B7A4B15-1806-2CC6-03F9-29810B0536E8}"/>
              </a:ext>
            </a:extLst>
          </p:cNvPr>
          <p:cNvSpPr/>
          <p:nvPr/>
        </p:nvSpPr>
        <p:spPr>
          <a:xfrm>
            <a:off x="5376812" y="3086090"/>
            <a:ext cx="4978639" cy="191750"/>
          </a:xfrm>
          <a:prstGeom prst="rect">
            <a:avLst/>
          </a:prstGeom>
          <a:noFill/>
          <a:ln/>
        </p:spPr>
        <p:txBody>
          <a:bodyPr wrap="none" lIns="0" tIns="0" rIns="0" bIns="0" rtlCol="0" anchor="t"/>
          <a:lstStyle/>
          <a:p>
            <a:pPr>
              <a:lnSpc>
                <a:spcPct val="126000"/>
              </a:lnSpc>
            </a:pPr>
            <a:r>
              <a:rPr lang="en-US" sz="1300" b="1">
                <a:solidFill>
                  <a:srgbClr val="CFCBBF"/>
                </a:solidFill>
                <a:latin typeface="Raleway" pitchFamily="34" charset="0"/>
                <a:ea typeface="Raleway" pitchFamily="34" charset="-122"/>
                <a:cs typeface="Raleway" pitchFamily="34" charset="-120"/>
              </a:rPr>
              <a:t>Project Team</a:t>
            </a:r>
            <a:endParaRPr lang="uk-UA" sz="1300" noProof="0" dirty="0"/>
          </a:p>
        </p:txBody>
      </p:sp>
      <p:sp>
        <p:nvSpPr>
          <p:cNvPr id="12" name="Text 10">
            <a:extLst>
              <a:ext uri="{FF2B5EF4-FFF2-40B4-BE49-F238E27FC236}">
                <a16:creationId xmlns:a16="http://schemas.microsoft.com/office/drawing/2014/main" id="{9BE707F4-7A87-FD1E-AB28-13E01BCAA91F}"/>
              </a:ext>
            </a:extLst>
          </p:cNvPr>
          <p:cNvSpPr/>
          <p:nvPr/>
        </p:nvSpPr>
        <p:spPr>
          <a:xfrm>
            <a:off x="5379993" y="3385501"/>
            <a:ext cx="6003593" cy="1564324"/>
          </a:xfrm>
          <a:prstGeom prst="rect">
            <a:avLst/>
          </a:prstGeom>
          <a:noFill/>
          <a:ln/>
        </p:spPr>
        <p:txBody>
          <a:bodyPr wrap="square" lIns="0" tIns="0" rIns="0" bIns="0" rtlCol="0" anchor="t">
            <a:normAutofit/>
          </a:bodyPr>
          <a:lstStyle/>
          <a:p>
            <a:pPr>
              <a:lnSpc>
                <a:spcPct val="126000"/>
              </a:lnSpc>
              <a:spcAft>
                <a:spcPts val="700"/>
              </a:spcAft>
            </a:pPr>
            <a:r>
              <a:rPr lang="en-US" sz="1200">
                <a:solidFill>
                  <a:srgbClr val="CFCBBF"/>
                </a:solidFill>
                <a:latin typeface="Raleway" pitchFamily="34" charset="0"/>
                <a:ea typeface="Raleway" pitchFamily="34" charset="-122"/>
                <a:cs typeface="Raleway" pitchFamily="34" charset="-120"/>
              </a:rPr>
              <a:t>Chief specialist (hiring) – site assessment, work planning, reclamation quality control.
Mulcher operators (2 people) – equipment management, daily maintenance.
Driver – repair, maintenance, logistics.
Accountant-coordinator (part-time) – financial statements, preparation of documents for grantors</a:t>
            </a:r>
            <a:endParaRPr lang="uk-UA" sz="1200" noProof="0" dirty="0"/>
          </a:p>
        </p:txBody>
      </p:sp>
      <p:pic>
        <p:nvPicPr>
          <p:cNvPr id="13" name="Рисунок 12" descr="Сад на сельскохозяйственной земле - можно ли сажать на огороде и поле ...">
            <a:extLst>
              <a:ext uri="{FF2B5EF4-FFF2-40B4-BE49-F238E27FC236}">
                <a16:creationId xmlns:a16="http://schemas.microsoft.com/office/drawing/2014/main" id="{FCB549DA-CDF6-7219-53DD-4BB45E9D6C9B}"/>
              </a:ext>
            </a:extLst>
          </p:cNvPr>
          <p:cNvPicPr>
            <a:picLocks noChangeAspect="1"/>
          </p:cNvPicPr>
          <p:nvPr/>
        </p:nvPicPr>
        <p:blipFill>
          <a:blip r:embed="rId4"/>
          <a:stretch>
            <a:fillRect/>
          </a:stretch>
        </p:blipFill>
        <p:spPr>
          <a:xfrm>
            <a:off x="300663" y="349052"/>
            <a:ext cx="4428860" cy="3022502"/>
          </a:xfrm>
          <a:prstGeom prst="rect">
            <a:avLst/>
          </a:prstGeom>
        </p:spPr>
      </p:pic>
      <p:pic>
        <p:nvPicPr>
          <p:cNvPr id="14" name="Рисунок 13" descr="Продается земельный участок сельскохозяйственного назначения у деревни Иванчиково Зарайского района Московской области | Озерская база недвижимости">
            <a:extLst>
              <a:ext uri="{FF2B5EF4-FFF2-40B4-BE49-F238E27FC236}">
                <a16:creationId xmlns:a16="http://schemas.microsoft.com/office/drawing/2014/main" id="{17B47766-D575-0841-5858-E9A4642A0A30}"/>
              </a:ext>
            </a:extLst>
          </p:cNvPr>
          <p:cNvPicPr>
            <a:picLocks noChangeAspect="1"/>
          </p:cNvPicPr>
          <p:nvPr/>
        </p:nvPicPr>
        <p:blipFill>
          <a:blip r:embed="rId5"/>
          <a:stretch>
            <a:fillRect/>
          </a:stretch>
        </p:blipFill>
        <p:spPr>
          <a:xfrm>
            <a:off x="300663" y="3486446"/>
            <a:ext cx="4428860" cy="302250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661574" y="712093"/>
            <a:ext cx="5250426" cy="383977"/>
          </a:xfrm>
          <a:prstGeom prst="rect">
            <a:avLst/>
          </a:prstGeom>
          <a:noFill/>
          <a:ln/>
        </p:spPr>
        <p:txBody>
          <a:bodyPr wrap="none" lIns="0" tIns="0" rIns="0" bIns="0" rtlCol="0" anchor="t"/>
          <a:lstStyle/>
          <a:p>
            <a:pPr>
              <a:lnSpc>
                <a:spcPct val="104000"/>
              </a:lnSpc>
            </a:pPr>
            <a:r>
              <a:rPr lang="en-US" sz="2400">
                <a:solidFill>
                  <a:srgbClr val="F2E782"/>
                </a:solidFill>
                <a:latin typeface="EB Garamond SemiBold" pitchFamily="34" charset="0"/>
                <a:ea typeface="EB Garamond SemiBold" pitchFamily="34" charset="-122"/>
                <a:cs typeface="EB Garamond SemiBold" pitchFamily="34" charset="-120"/>
              </a:rPr>
              <a:t>The problem that the cooperative solves</a:t>
            </a:r>
            <a:endParaRPr lang="uk-UA" sz="2400" noProof="0" dirty="0"/>
          </a:p>
        </p:txBody>
      </p:sp>
      <p:sp>
        <p:nvSpPr>
          <p:cNvPr id="3" name="Text 1"/>
          <p:cNvSpPr/>
          <p:nvPr/>
        </p:nvSpPr>
        <p:spPr>
          <a:xfrm>
            <a:off x="661574" y="1215827"/>
            <a:ext cx="10868547" cy="697905"/>
          </a:xfrm>
          <a:prstGeom prst="rect">
            <a:avLst/>
          </a:prstGeom>
          <a:noFill/>
          <a:ln/>
        </p:spPr>
        <p:txBody>
          <a:bodyPr wrap="square" lIns="0" tIns="0" rIns="0" bIns="0" rtlCol="0" anchor="t">
            <a:normAutofit/>
          </a:bodyPr>
          <a:lstStyle/>
          <a:p>
            <a:pPr>
              <a:lnSpc>
                <a:spcPct val="110000"/>
              </a:lnSpc>
            </a:pPr>
            <a:r>
              <a:rPr lang="en-US" sz="1200">
                <a:solidFill>
                  <a:srgbClr val="CFCBBF"/>
                </a:solidFill>
                <a:latin typeface="Raleway" pitchFamily="34" charset="0"/>
                <a:ea typeface="Raleway" pitchFamily="34" charset="-122"/>
                <a:cs typeface="Raleway" pitchFamily="34" charset="-120"/>
              </a:rPr>
              <a:t>In the three target communities, the area of cluttered land is more than 1,500 hectares. In total, there may be 5,000 hectares or more of such land in the Chernivtsi region.
According to calculations, each hectare of cluttered land annually does not give the community about UAH 25,000 in net profit.</a:t>
            </a:r>
            <a:endParaRPr lang="uk-UA" sz="1200" noProof="0" dirty="0"/>
          </a:p>
        </p:txBody>
      </p:sp>
      <p:sp>
        <p:nvSpPr>
          <p:cNvPr id="4" name="Text 2"/>
          <p:cNvSpPr/>
          <p:nvPr/>
        </p:nvSpPr>
        <p:spPr>
          <a:xfrm>
            <a:off x="661574" y="2033488"/>
            <a:ext cx="3066775" cy="307181"/>
          </a:xfrm>
          <a:prstGeom prst="rect">
            <a:avLst/>
          </a:prstGeom>
          <a:noFill/>
          <a:ln/>
        </p:spPr>
        <p:txBody>
          <a:bodyPr wrap="none" lIns="0" tIns="0" rIns="0" bIns="0" rtlCol="0" anchor="t"/>
          <a:lstStyle/>
          <a:p>
            <a:pPr>
              <a:lnSpc>
                <a:spcPct val="104000"/>
              </a:lnSpc>
            </a:pPr>
            <a:r>
              <a:rPr lang="en-US" sz="1900">
                <a:solidFill>
                  <a:srgbClr val="F2E782"/>
                </a:solidFill>
                <a:latin typeface="EB Garamond SemiBold" pitchFamily="34" charset="0"/>
                <a:ea typeface="EB Garamond SemiBold" pitchFamily="34" charset="-122"/>
                <a:cs typeface="EB Garamond SemiBold" pitchFamily="34" charset="-120"/>
              </a:rPr>
              <a:t>Main problems</a:t>
            </a:r>
            <a:endParaRPr lang="uk-UA" sz="1900" noProof="0" dirty="0"/>
          </a:p>
        </p:txBody>
      </p:sp>
      <p:pic>
        <p:nvPicPr>
          <p:cNvPr id="5" name="Image 0" descr="preencoded.png"/>
          <p:cNvPicPr>
            <a:picLocks noChangeAspect="1"/>
          </p:cNvPicPr>
          <p:nvPr/>
        </p:nvPicPr>
        <p:blipFill>
          <a:blip r:embed="rId3"/>
          <a:stretch>
            <a:fillRect/>
          </a:stretch>
        </p:blipFill>
        <p:spPr>
          <a:xfrm>
            <a:off x="661574" y="2460427"/>
            <a:ext cx="614248" cy="737096"/>
          </a:xfrm>
          <a:prstGeom prst="rect">
            <a:avLst/>
          </a:prstGeom>
        </p:spPr>
      </p:pic>
      <p:sp>
        <p:nvSpPr>
          <p:cNvPr id="6" name="Text 3"/>
          <p:cNvSpPr/>
          <p:nvPr/>
        </p:nvSpPr>
        <p:spPr>
          <a:xfrm>
            <a:off x="1355591" y="4201815"/>
            <a:ext cx="10174529" cy="202704"/>
          </a:xfrm>
          <a:prstGeom prst="rect">
            <a:avLst/>
          </a:prstGeom>
          <a:noFill/>
          <a:ln/>
        </p:spPr>
        <p:txBody>
          <a:bodyPr wrap="none" lIns="0" tIns="0" rIns="0" bIns="0" rtlCol="0" anchor="t"/>
          <a:lstStyle/>
          <a:p>
            <a:pPr>
              <a:lnSpc>
                <a:spcPct val="110000"/>
              </a:lnSpc>
            </a:pPr>
            <a:r>
              <a:rPr lang="en-US" sz="1200">
                <a:solidFill>
                  <a:srgbClr val="CFCBBF"/>
                </a:solidFill>
                <a:latin typeface="Raleway" pitchFamily="34" charset="0"/>
                <a:ea typeface="Raleway" pitchFamily="34" charset="-122"/>
                <a:cs typeface="Raleway" pitchFamily="34" charset="-120"/>
              </a:rPr>
              <a:t>Spread of pests and diseases in old gardens</a:t>
            </a:r>
            <a:endParaRPr lang="uk-UA" sz="1200" noProof="0" dirty="0"/>
          </a:p>
        </p:txBody>
      </p:sp>
      <p:pic>
        <p:nvPicPr>
          <p:cNvPr id="7" name="Image 1" descr="preencoded.png"/>
          <p:cNvPicPr>
            <a:picLocks noChangeAspect="1"/>
          </p:cNvPicPr>
          <p:nvPr/>
        </p:nvPicPr>
        <p:blipFill>
          <a:blip r:embed="rId3"/>
          <a:stretch>
            <a:fillRect/>
          </a:stretch>
        </p:blipFill>
        <p:spPr>
          <a:xfrm>
            <a:off x="661574" y="3197523"/>
            <a:ext cx="614248" cy="737096"/>
          </a:xfrm>
          <a:prstGeom prst="rect">
            <a:avLst/>
          </a:prstGeom>
        </p:spPr>
      </p:pic>
      <p:sp>
        <p:nvSpPr>
          <p:cNvPr id="8" name="Text 4"/>
          <p:cNvSpPr/>
          <p:nvPr/>
        </p:nvSpPr>
        <p:spPr>
          <a:xfrm>
            <a:off x="1355592" y="3464719"/>
            <a:ext cx="10174529" cy="202704"/>
          </a:xfrm>
          <a:prstGeom prst="rect">
            <a:avLst/>
          </a:prstGeom>
          <a:noFill/>
          <a:ln/>
        </p:spPr>
        <p:txBody>
          <a:bodyPr wrap="none" lIns="0" tIns="0" rIns="0" bIns="0" rtlCol="0" anchor="t"/>
          <a:lstStyle/>
          <a:p>
            <a:pPr>
              <a:lnSpc>
                <a:spcPct val="110000"/>
              </a:lnSpc>
            </a:pPr>
            <a:r>
              <a:rPr lang="en-US" sz="1200">
                <a:solidFill>
                  <a:srgbClr val="CFCBBF"/>
                </a:solidFill>
                <a:latin typeface="Raleway" pitchFamily="34" charset="0"/>
                <a:ea typeface="Raleway" pitchFamily="34" charset="-122"/>
                <a:cs typeface="Raleway" pitchFamily="34" charset="-120"/>
              </a:rPr>
              <a:t>Increased risk of fires due to dead wood and shrubs</a:t>
            </a:r>
            <a:endParaRPr lang="uk-UA" sz="1200" noProof="0" dirty="0"/>
          </a:p>
        </p:txBody>
      </p:sp>
      <p:pic>
        <p:nvPicPr>
          <p:cNvPr id="9" name="Image 2" descr="preencoded.png"/>
          <p:cNvPicPr>
            <a:picLocks noChangeAspect="1"/>
          </p:cNvPicPr>
          <p:nvPr/>
        </p:nvPicPr>
        <p:blipFill>
          <a:blip r:embed="rId3"/>
          <a:stretch>
            <a:fillRect/>
          </a:stretch>
        </p:blipFill>
        <p:spPr>
          <a:xfrm>
            <a:off x="661574" y="3934619"/>
            <a:ext cx="614248" cy="737096"/>
          </a:xfrm>
          <a:prstGeom prst="rect">
            <a:avLst/>
          </a:prstGeom>
        </p:spPr>
      </p:pic>
      <p:sp>
        <p:nvSpPr>
          <p:cNvPr id="10" name="Text 5"/>
          <p:cNvSpPr/>
          <p:nvPr/>
        </p:nvSpPr>
        <p:spPr>
          <a:xfrm>
            <a:off x="1355592" y="2723982"/>
            <a:ext cx="10174529" cy="202704"/>
          </a:xfrm>
          <a:prstGeom prst="rect">
            <a:avLst/>
          </a:prstGeom>
          <a:noFill/>
          <a:ln/>
        </p:spPr>
        <p:txBody>
          <a:bodyPr wrap="none" lIns="0" tIns="0" rIns="0" bIns="0" rtlCol="0" anchor="t"/>
          <a:lstStyle/>
          <a:p>
            <a:pPr>
              <a:lnSpc>
                <a:spcPct val="110000"/>
              </a:lnSpc>
            </a:pPr>
            <a:r>
              <a:rPr lang="en-US" sz="1200">
                <a:solidFill>
                  <a:srgbClr val="CFCBBF"/>
                </a:solidFill>
                <a:latin typeface="Raleway" pitchFamily="34" charset="0"/>
                <a:ea typeface="Raleway" pitchFamily="34" charset="-122"/>
                <a:cs typeface="Raleway" pitchFamily="34" charset="-120"/>
              </a:rPr>
              <a:t>Soil degradation and loss of fertility</a:t>
            </a:r>
            <a:endParaRPr lang="uk-UA" sz="1200" noProof="0" dirty="0"/>
          </a:p>
        </p:txBody>
      </p:sp>
      <p:pic>
        <p:nvPicPr>
          <p:cNvPr id="11" name="Image 3" descr="preencoded.png"/>
          <p:cNvPicPr>
            <a:picLocks noChangeAspect="1"/>
          </p:cNvPicPr>
          <p:nvPr/>
        </p:nvPicPr>
        <p:blipFill>
          <a:blip r:embed="rId3"/>
          <a:stretch>
            <a:fillRect/>
          </a:stretch>
        </p:blipFill>
        <p:spPr>
          <a:xfrm>
            <a:off x="661574" y="4671715"/>
            <a:ext cx="614248" cy="737096"/>
          </a:xfrm>
          <a:prstGeom prst="rect">
            <a:avLst/>
          </a:prstGeom>
        </p:spPr>
      </p:pic>
      <p:sp>
        <p:nvSpPr>
          <p:cNvPr id="12" name="Text 6"/>
          <p:cNvSpPr/>
          <p:nvPr/>
        </p:nvSpPr>
        <p:spPr>
          <a:xfrm>
            <a:off x="1355592" y="4794548"/>
            <a:ext cx="10174529" cy="202704"/>
          </a:xfrm>
          <a:prstGeom prst="rect">
            <a:avLst/>
          </a:prstGeom>
          <a:noFill/>
          <a:ln/>
        </p:spPr>
        <p:txBody>
          <a:bodyPr wrap="none" lIns="0" tIns="0" rIns="0" bIns="0" rtlCol="0" anchor="t"/>
          <a:lstStyle/>
          <a:p>
            <a:pPr>
              <a:lnSpc>
                <a:spcPct val="110000"/>
              </a:lnSpc>
            </a:pPr>
            <a:r>
              <a:rPr lang="en-US" sz="1200">
                <a:solidFill>
                  <a:srgbClr val="CFCBBF"/>
                </a:solidFill>
                <a:latin typeface="Raleway" pitchFamily="34" charset="0"/>
                <a:ea typeface="Raleway" pitchFamily="34" charset="-122"/>
                <a:cs typeface="Raleway" pitchFamily="34" charset="-120"/>
              </a:rPr>
              <a:t>Deterioration of the ecological state of coastal areas</a:t>
            </a:r>
            <a:endParaRPr lang="uk-UA" sz="1200" noProof="0" dirty="0"/>
          </a:p>
        </p:txBody>
      </p:sp>
      <p:pic>
        <p:nvPicPr>
          <p:cNvPr id="13" name="Image 4" descr="preencoded.png"/>
          <p:cNvPicPr>
            <a:picLocks noChangeAspect="1"/>
          </p:cNvPicPr>
          <p:nvPr/>
        </p:nvPicPr>
        <p:blipFill>
          <a:blip r:embed="rId3"/>
          <a:stretch>
            <a:fillRect/>
          </a:stretch>
        </p:blipFill>
        <p:spPr>
          <a:xfrm>
            <a:off x="661574" y="5408811"/>
            <a:ext cx="614248" cy="737096"/>
          </a:xfrm>
          <a:prstGeom prst="rect">
            <a:avLst/>
          </a:prstGeom>
        </p:spPr>
      </p:pic>
      <p:sp>
        <p:nvSpPr>
          <p:cNvPr id="14" name="Text 7"/>
          <p:cNvSpPr/>
          <p:nvPr/>
        </p:nvSpPr>
        <p:spPr>
          <a:xfrm>
            <a:off x="1355592" y="5531644"/>
            <a:ext cx="10174529" cy="202704"/>
          </a:xfrm>
          <a:prstGeom prst="rect">
            <a:avLst/>
          </a:prstGeom>
          <a:noFill/>
          <a:ln/>
        </p:spPr>
        <p:txBody>
          <a:bodyPr wrap="none" lIns="0" tIns="0" rIns="0" bIns="0" rtlCol="0" anchor="t"/>
          <a:lstStyle/>
          <a:p>
            <a:pPr>
              <a:lnSpc>
                <a:spcPct val="110000"/>
              </a:lnSpc>
            </a:pPr>
            <a:r>
              <a:rPr lang="en-US" sz="1200">
                <a:solidFill>
                  <a:srgbClr val="CFCBBF"/>
                </a:solidFill>
                <a:latin typeface="Raleway" pitchFamily="34" charset="0"/>
                <a:ea typeface="Raleway" pitchFamily="34" charset="-122"/>
                <a:cs typeface="Raleway" pitchFamily="34" charset="-120"/>
              </a:rPr>
              <a:t>Reduced opportunities for small farmers and communities</a:t>
            </a:r>
            <a:endParaRPr lang="uk-UA" sz="1200" noProof="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661574" y="521097"/>
            <a:ext cx="6355000" cy="561181"/>
          </a:xfrm>
          <a:prstGeom prst="rect">
            <a:avLst/>
          </a:prstGeom>
          <a:noFill/>
          <a:ln/>
        </p:spPr>
        <p:txBody>
          <a:bodyPr wrap="none" lIns="0" tIns="0" rIns="0" bIns="0" rtlCol="0" anchor="t"/>
          <a:lstStyle/>
          <a:p>
            <a:pPr>
              <a:lnSpc>
                <a:spcPct val="104000"/>
              </a:lnSpc>
            </a:pPr>
            <a:r>
              <a:rPr lang="en-US" sz="3500">
                <a:solidFill>
                  <a:srgbClr val="F2E782"/>
                </a:solidFill>
                <a:latin typeface="EB Garamond SemiBold" pitchFamily="34" charset="0"/>
                <a:ea typeface="EB Garamond SemiBold" pitchFamily="34" charset="-122"/>
                <a:cs typeface="EB Garamond SemiBold" pitchFamily="34" charset="-120"/>
              </a:rPr>
              <a:t>Solution: self-propelled mulcher</a:t>
            </a:r>
            <a:endParaRPr lang="uk-UA" sz="3500" noProof="0" dirty="0"/>
          </a:p>
        </p:txBody>
      </p:sp>
      <p:sp>
        <p:nvSpPr>
          <p:cNvPr id="3" name="Text 1"/>
          <p:cNvSpPr/>
          <p:nvPr/>
        </p:nvSpPr>
        <p:spPr>
          <a:xfrm>
            <a:off x="661574" y="1423392"/>
            <a:ext cx="10868547" cy="560189"/>
          </a:xfrm>
          <a:prstGeom prst="rect">
            <a:avLst/>
          </a:prstGeom>
          <a:noFill/>
          <a:ln/>
        </p:spPr>
        <p:txBody>
          <a:bodyPr wrap="square" lIns="0" tIns="0" rIns="0" bIns="0" rtlCol="0" anchor="t">
            <a:normAutofit/>
          </a:bodyPr>
          <a:lstStyle/>
          <a:p>
            <a:pPr>
              <a:lnSpc>
                <a:spcPct val="130000"/>
              </a:lnSpc>
            </a:pPr>
            <a:r>
              <a:rPr lang="en-US" sz="1400">
                <a:solidFill>
                  <a:srgbClr val="CFCBBF"/>
                </a:solidFill>
                <a:latin typeface="Raleway" pitchFamily="34" charset="0"/>
                <a:ea typeface="Raleway" pitchFamily="34" charset="-122"/>
                <a:cs typeface="Raleway" pitchFamily="34" charset="-120"/>
              </a:rPr>
              <a:t>To solve the problem, it is proposed to purchase a professional self-propelled tracked mulcher, such as the PRINOTH Raptor 300 or a similar model.</a:t>
            </a:r>
            <a:endParaRPr lang="uk-UA" sz="1400" noProof="0" dirty="0"/>
          </a:p>
        </p:txBody>
      </p:sp>
      <p:pic>
        <p:nvPicPr>
          <p:cNvPr id="4" name="Image 0" descr="preencoded.png"/>
          <p:cNvPicPr>
            <a:picLocks noChangeAspect="1"/>
          </p:cNvPicPr>
          <p:nvPr/>
        </p:nvPicPr>
        <p:blipFill>
          <a:blip r:embed="rId3"/>
          <a:stretch>
            <a:fillRect/>
          </a:stretch>
        </p:blipFill>
        <p:spPr>
          <a:xfrm>
            <a:off x="360930" y="2540013"/>
            <a:ext cx="2562889" cy="2334406"/>
          </a:xfrm>
          <a:prstGeom prst="rect">
            <a:avLst/>
          </a:prstGeom>
        </p:spPr>
      </p:pic>
      <p:sp>
        <p:nvSpPr>
          <p:cNvPr id="5" name="Text 2"/>
          <p:cNvSpPr/>
          <p:nvPr/>
        </p:nvSpPr>
        <p:spPr>
          <a:xfrm>
            <a:off x="5755933" y="2346027"/>
            <a:ext cx="2854154" cy="280491"/>
          </a:xfrm>
          <a:prstGeom prst="rect">
            <a:avLst/>
          </a:prstGeom>
          <a:noFill/>
          <a:ln/>
        </p:spPr>
        <p:txBody>
          <a:bodyPr wrap="none" lIns="0" tIns="0" rIns="0" bIns="0" rtlCol="0" anchor="t"/>
          <a:lstStyle/>
          <a:p>
            <a:pPr>
              <a:lnSpc>
                <a:spcPct val="104000"/>
              </a:lnSpc>
            </a:pPr>
            <a:r>
              <a:rPr lang="en-US" sz="1750">
                <a:solidFill>
                  <a:srgbClr val="F2E782"/>
                </a:solidFill>
                <a:latin typeface="EB Garamond SemiBold" pitchFamily="34" charset="0"/>
                <a:ea typeface="EB Garamond SemiBold" pitchFamily="34" charset="-122"/>
                <a:cs typeface="EB Garamond SemiBold" pitchFamily="34" charset="-120"/>
              </a:rPr>
              <a:t>Advantages of a mulcher</a:t>
            </a:r>
            <a:endParaRPr lang="uk-UA" sz="1750" noProof="0" dirty="0"/>
          </a:p>
        </p:txBody>
      </p:sp>
      <p:sp>
        <p:nvSpPr>
          <p:cNvPr id="6" name="Text 3"/>
          <p:cNvSpPr/>
          <p:nvPr/>
        </p:nvSpPr>
        <p:spPr>
          <a:xfrm>
            <a:off x="5755933" y="2797076"/>
            <a:ext cx="5780538" cy="1919089"/>
          </a:xfrm>
          <a:prstGeom prst="rect">
            <a:avLst/>
          </a:prstGeom>
          <a:noFill/>
          <a:ln/>
        </p:spPr>
        <p:txBody>
          <a:bodyPr wrap="square" lIns="0" tIns="0" rIns="0" bIns="0" rtlCol="0" anchor="t">
            <a:normAutofit/>
          </a:bodyPr>
          <a:lstStyle/>
          <a:p>
            <a:pPr marL="342900" indent="-342900">
              <a:lnSpc>
                <a:spcPct val="130000"/>
              </a:lnSpc>
              <a:buSzPct val="100000"/>
              <a:buChar char="•"/>
            </a:pPr>
            <a:r>
              <a:rPr lang="en-US" sz="1400">
                <a:solidFill>
                  <a:srgbClr val="CFCBBF"/>
                </a:solidFill>
                <a:latin typeface="Raleway" pitchFamily="34" charset="0"/>
                <a:ea typeface="Raleway" pitchFamily="34" charset="-122"/>
                <a:cs typeface="Raleway" pitchFamily="34" charset="-120"/>
              </a:rPr>
              <a:t>Can clear up to 3–5 hectares per day
Works on difficult areas, slopes and wet soils
Grinds trees, stumps and shrubs into mulch
Mulch stays in the field as organic fertilizer
The method is more environmentally friendly than burning or rough uprooting</a:t>
            </a:r>
            <a:endParaRPr lang="uk-UA" sz="1400" noProof="0" dirty="0"/>
          </a:p>
        </p:txBody>
      </p:sp>
      <p:sp>
        <p:nvSpPr>
          <p:cNvPr id="7" name="Shape 4"/>
          <p:cNvSpPr/>
          <p:nvPr/>
        </p:nvSpPr>
        <p:spPr>
          <a:xfrm>
            <a:off x="5755933" y="4908054"/>
            <a:ext cx="5780538" cy="1236960"/>
          </a:xfrm>
          <a:prstGeom prst="roundRect">
            <a:avLst>
              <a:gd name="adj" fmla="val 2178"/>
            </a:avLst>
          </a:prstGeom>
          <a:solidFill>
            <a:srgbClr val="183A13"/>
          </a:solidFill>
          <a:ln/>
        </p:spPr>
        <p:txBody>
          <a:bodyPr/>
          <a:lstStyle/>
          <a:p>
            <a:endParaRPr lang="uk-UA" noProof="0" dirty="0"/>
          </a:p>
        </p:txBody>
      </p:sp>
      <p:pic>
        <p:nvPicPr>
          <p:cNvPr id="8" name="Image 1" descr="preencoded.png"/>
          <p:cNvPicPr>
            <a:picLocks noChangeAspect="1"/>
          </p:cNvPicPr>
          <p:nvPr/>
        </p:nvPicPr>
        <p:blipFill>
          <a:blip r:embed="rId4"/>
          <a:stretch>
            <a:fillRect/>
          </a:stretch>
        </p:blipFill>
        <p:spPr>
          <a:xfrm>
            <a:off x="5935415" y="5178524"/>
            <a:ext cx="224427" cy="179487"/>
          </a:xfrm>
          <a:prstGeom prst="rect">
            <a:avLst/>
          </a:prstGeom>
        </p:spPr>
      </p:pic>
      <p:sp>
        <p:nvSpPr>
          <p:cNvPr id="9" name="Text 5"/>
          <p:cNvSpPr/>
          <p:nvPr/>
        </p:nvSpPr>
        <p:spPr>
          <a:xfrm>
            <a:off x="6339324" y="5106392"/>
            <a:ext cx="5017664" cy="840284"/>
          </a:xfrm>
          <a:prstGeom prst="rect">
            <a:avLst/>
          </a:prstGeom>
          <a:noFill/>
          <a:ln/>
        </p:spPr>
        <p:txBody>
          <a:bodyPr wrap="square" lIns="0" tIns="0" rIns="0" bIns="0" rtlCol="0" anchor="t">
            <a:normAutofit/>
          </a:bodyPr>
          <a:lstStyle/>
          <a:p>
            <a:pPr>
              <a:lnSpc>
                <a:spcPct val="130000"/>
              </a:lnSpc>
            </a:pPr>
            <a:r>
              <a:rPr lang="en-US" sz="1400">
                <a:solidFill>
                  <a:srgbClr val="FFFFFF"/>
                </a:solidFill>
                <a:latin typeface="Raleway" pitchFamily="34" charset="0"/>
                <a:ea typeface="Raleway" pitchFamily="34" charset="-122"/>
                <a:cs typeface="Raleway" pitchFamily="34" charset="-120"/>
              </a:rPr>
              <a:t>This technique allows not only to remove thickets, but to return the land to agricultural use.</a:t>
            </a:r>
            <a:endParaRPr lang="uk-UA" sz="1400" noProof="0" dirty="0"/>
          </a:p>
        </p:txBody>
      </p:sp>
      <p:pic>
        <p:nvPicPr>
          <p:cNvPr id="13" name="Рисунок 12">
            <a:extLst>
              <a:ext uri="{FF2B5EF4-FFF2-40B4-BE49-F238E27FC236}">
                <a16:creationId xmlns:a16="http://schemas.microsoft.com/office/drawing/2014/main" id="{2ED78A99-7DCD-A555-08F6-4E5DD7B053C1}"/>
              </a:ext>
            </a:extLst>
          </p:cNvPr>
          <p:cNvPicPr>
            <a:picLocks noChangeAspect="1"/>
          </p:cNvPicPr>
          <p:nvPr/>
        </p:nvPicPr>
        <p:blipFill>
          <a:blip r:embed="rId5"/>
          <a:stretch>
            <a:fillRect/>
          </a:stretch>
        </p:blipFill>
        <p:spPr>
          <a:xfrm>
            <a:off x="3013561" y="2540013"/>
            <a:ext cx="2562889" cy="233440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1765355" y="554534"/>
            <a:ext cx="3575754" cy="329505"/>
          </a:xfrm>
          <a:prstGeom prst="rect">
            <a:avLst/>
          </a:prstGeom>
          <a:noFill/>
          <a:ln/>
        </p:spPr>
        <p:txBody>
          <a:bodyPr wrap="none" lIns="0" tIns="0" rIns="0" bIns="0" rtlCol="0" anchor="t"/>
          <a:lstStyle/>
          <a:p>
            <a:pPr>
              <a:lnSpc>
                <a:spcPct val="104000"/>
              </a:lnSpc>
            </a:pPr>
            <a:r>
              <a:rPr lang="en-US" sz="2050">
                <a:solidFill>
                  <a:srgbClr val="F2E782"/>
                </a:solidFill>
                <a:latin typeface="EB Garamond SemiBold" pitchFamily="34" charset="0"/>
                <a:ea typeface="EB Garamond SemiBold" pitchFamily="34" charset="-122"/>
                <a:cs typeface="EB Garamond SemiBold" pitchFamily="34" charset="-120"/>
              </a:rPr>
              <a:t>Implementation plan and budget</a:t>
            </a:r>
            <a:endParaRPr lang="uk-UA" sz="2050" noProof="0" dirty="0"/>
          </a:p>
        </p:txBody>
      </p:sp>
      <p:sp>
        <p:nvSpPr>
          <p:cNvPr id="3" name="Text 1"/>
          <p:cNvSpPr/>
          <p:nvPr/>
        </p:nvSpPr>
        <p:spPr>
          <a:xfrm>
            <a:off x="1765355" y="925619"/>
            <a:ext cx="4367103" cy="207360"/>
          </a:xfrm>
          <a:prstGeom prst="rect">
            <a:avLst/>
          </a:prstGeom>
          <a:noFill/>
          <a:ln/>
        </p:spPr>
        <p:txBody>
          <a:bodyPr wrap="none" lIns="0" tIns="0" rIns="0" bIns="0" rtlCol="0" anchor="t"/>
          <a:lstStyle/>
          <a:p>
            <a:pPr>
              <a:lnSpc>
                <a:spcPct val="104000"/>
              </a:lnSpc>
            </a:pPr>
            <a:r>
              <a:rPr lang="en-US" sz="1100">
                <a:solidFill>
                  <a:srgbClr val="CFCBBF"/>
                </a:solidFill>
                <a:latin typeface="Raleway" pitchFamily="34" charset="0"/>
                <a:ea typeface="Raleway" pitchFamily="34" charset="-122"/>
                <a:cs typeface="Raleway" pitchFamily="34" charset="-120"/>
              </a:rPr>
              <a:t>The project is designed for a quick launch during the first year.</a:t>
            </a:r>
            <a:endParaRPr lang="uk-UA" sz="1100" noProof="0" dirty="0"/>
          </a:p>
        </p:txBody>
      </p:sp>
      <p:pic>
        <p:nvPicPr>
          <p:cNvPr id="4" name="Image 0" descr="preencoded.png"/>
          <p:cNvPicPr>
            <a:picLocks noChangeAspect="1"/>
          </p:cNvPicPr>
          <p:nvPr/>
        </p:nvPicPr>
        <p:blipFill>
          <a:blip r:embed="rId3"/>
          <a:stretch>
            <a:fillRect/>
          </a:stretch>
        </p:blipFill>
        <p:spPr>
          <a:xfrm>
            <a:off x="3064493" y="1199059"/>
            <a:ext cx="6062610" cy="2659459"/>
          </a:xfrm>
          <a:prstGeom prst="rect">
            <a:avLst/>
          </a:prstGeom>
        </p:spPr>
      </p:pic>
      <p:sp>
        <p:nvSpPr>
          <p:cNvPr id="5" name="Text 2"/>
          <p:cNvSpPr/>
          <p:nvPr/>
        </p:nvSpPr>
        <p:spPr>
          <a:xfrm>
            <a:off x="4901801" y="3204705"/>
            <a:ext cx="916283" cy="164066"/>
          </a:xfrm>
          <a:prstGeom prst="rect">
            <a:avLst/>
          </a:prstGeom>
          <a:noFill/>
          <a:ln/>
        </p:spPr>
        <p:txBody>
          <a:bodyPr wrap="none" lIns="0" tIns="0" rIns="0" bIns="0" rtlCol="0" anchor="t"/>
          <a:lstStyle/>
          <a:p>
            <a:pPr algn="ctr">
              <a:lnSpc>
                <a:spcPct val="104000"/>
              </a:lnSpc>
            </a:pPr>
            <a:r>
              <a:rPr lang="en-US" sz="1000">
                <a:solidFill>
                  <a:srgbClr val="F2E782"/>
                </a:solidFill>
                <a:latin typeface="EB Garamond SemiBold" pitchFamily="34" charset="0"/>
                <a:ea typeface="EB Garamond SemiBold" pitchFamily="34" charset="-122"/>
                <a:cs typeface="EB Garamond SemiBold" pitchFamily="34" charset="-120"/>
              </a:rPr>
              <a:t>Phase 2</a:t>
            </a:r>
            <a:endParaRPr lang="uk-UA" sz="1000" noProof="0" dirty="0"/>
          </a:p>
        </p:txBody>
      </p:sp>
      <p:sp>
        <p:nvSpPr>
          <p:cNvPr id="6" name="Text 3"/>
          <p:cNvSpPr/>
          <p:nvPr/>
        </p:nvSpPr>
        <p:spPr>
          <a:xfrm>
            <a:off x="4901801" y="3415438"/>
            <a:ext cx="916283" cy="204353"/>
          </a:xfrm>
          <a:prstGeom prst="rect">
            <a:avLst/>
          </a:prstGeom>
          <a:noFill/>
          <a:ln/>
        </p:spPr>
        <p:txBody>
          <a:bodyPr wrap="square" lIns="0" tIns="0" rIns="0" bIns="0" rtlCol="0" anchor="t">
            <a:normAutofit fontScale="77500" lnSpcReduction="20000"/>
          </a:bodyPr>
          <a:lstStyle/>
          <a:p>
            <a:pPr algn="ctr">
              <a:lnSpc>
                <a:spcPct val="81000"/>
              </a:lnSpc>
            </a:pPr>
            <a:r>
              <a:rPr lang="en-US" sz="900">
                <a:solidFill>
                  <a:srgbClr val="CFCBBF"/>
                </a:solidFill>
                <a:latin typeface="Raleway" pitchFamily="34" charset="0"/>
                <a:ea typeface="Raleway" pitchFamily="34" charset="-122"/>
                <a:cs typeface="Raleway" pitchFamily="34" charset="-120"/>
              </a:rPr>
              <a:t>Pilot launch; clearing 150 hectares</a:t>
            </a:r>
            <a:endParaRPr lang="uk-UA" sz="900" noProof="0" dirty="0"/>
          </a:p>
        </p:txBody>
      </p:sp>
      <p:sp>
        <p:nvSpPr>
          <p:cNvPr id="7" name="Text 4"/>
          <p:cNvSpPr/>
          <p:nvPr/>
        </p:nvSpPr>
        <p:spPr>
          <a:xfrm>
            <a:off x="7812614" y="3204705"/>
            <a:ext cx="916283" cy="164066"/>
          </a:xfrm>
          <a:prstGeom prst="rect">
            <a:avLst/>
          </a:prstGeom>
          <a:noFill/>
          <a:ln/>
        </p:spPr>
        <p:txBody>
          <a:bodyPr wrap="none" lIns="0" tIns="0" rIns="0" bIns="0" rtlCol="0" anchor="t"/>
          <a:lstStyle/>
          <a:p>
            <a:pPr algn="ctr">
              <a:lnSpc>
                <a:spcPct val="104000"/>
              </a:lnSpc>
            </a:pPr>
            <a:r>
              <a:rPr lang="en-US" sz="1000">
                <a:solidFill>
                  <a:srgbClr val="F2E782"/>
                </a:solidFill>
                <a:latin typeface="EB Garamond SemiBold" pitchFamily="34" charset="0"/>
                <a:ea typeface="EB Garamond SemiBold" pitchFamily="34" charset="-122"/>
                <a:cs typeface="EB Garamond SemiBold" pitchFamily="34" charset="-120"/>
              </a:rPr>
              <a:t>Phase 4</a:t>
            </a:r>
            <a:endParaRPr lang="uk-UA" sz="1000" noProof="0" dirty="0"/>
          </a:p>
        </p:txBody>
      </p:sp>
      <p:sp>
        <p:nvSpPr>
          <p:cNvPr id="8" name="Text 5"/>
          <p:cNvSpPr/>
          <p:nvPr/>
        </p:nvSpPr>
        <p:spPr>
          <a:xfrm>
            <a:off x="7812614" y="3415438"/>
            <a:ext cx="916283" cy="204353"/>
          </a:xfrm>
          <a:prstGeom prst="rect">
            <a:avLst/>
          </a:prstGeom>
          <a:noFill/>
          <a:ln/>
        </p:spPr>
        <p:txBody>
          <a:bodyPr wrap="square" lIns="0" tIns="0" rIns="0" bIns="0" rtlCol="0" anchor="t">
            <a:normAutofit lnSpcReduction="10000"/>
          </a:bodyPr>
          <a:lstStyle/>
          <a:p>
            <a:pPr algn="ctr">
              <a:lnSpc>
                <a:spcPct val="81000"/>
              </a:lnSpc>
            </a:pPr>
            <a:r>
              <a:rPr lang="en-US" sz="900">
                <a:solidFill>
                  <a:srgbClr val="CFCBBF"/>
                </a:solidFill>
                <a:latin typeface="Raleway" pitchFamily="34" charset="0"/>
                <a:ea typeface="Raleway" pitchFamily="34" charset="-122"/>
                <a:cs typeface="Raleway" pitchFamily="34" charset="-120"/>
              </a:rPr>
              <a:t>Extension to the area level</a:t>
            </a:r>
            <a:endParaRPr lang="uk-UA" sz="900" noProof="0" dirty="0"/>
          </a:p>
        </p:txBody>
      </p:sp>
      <p:sp>
        <p:nvSpPr>
          <p:cNvPr id="9" name="Text 6"/>
          <p:cNvSpPr/>
          <p:nvPr/>
        </p:nvSpPr>
        <p:spPr>
          <a:xfrm>
            <a:off x="3478477" y="1438084"/>
            <a:ext cx="916283" cy="164066"/>
          </a:xfrm>
          <a:prstGeom prst="rect">
            <a:avLst/>
          </a:prstGeom>
          <a:noFill/>
          <a:ln/>
        </p:spPr>
        <p:txBody>
          <a:bodyPr wrap="none" lIns="0" tIns="0" rIns="0" bIns="0" rtlCol="0" anchor="t"/>
          <a:lstStyle/>
          <a:p>
            <a:pPr algn="ctr">
              <a:lnSpc>
                <a:spcPct val="104000"/>
              </a:lnSpc>
            </a:pPr>
            <a:r>
              <a:rPr lang="en-US" sz="1000">
                <a:solidFill>
                  <a:srgbClr val="F2E782"/>
                </a:solidFill>
                <a:latin typeface="EB Garamond SemiBold" pitchFamily="34" charset="0"/>
                <a:ea typeface="EB Garamond SemiBold" pitchFamily="34" charset="-122"/>
                <a:cs typeface="EB Garamond SemiBold" pitchFamily="34" charset="-120"/>
              </a:rPr>
              <a:t>Phase 1</a:t>
            </a:r>
            <a:endParaRPr lang="uk-UA" sz="1000" noProof="0" dirty="0"/>
          </a:p>
        </p:txBody>
      </p:sp>
      <p:sp>
        <p:nvSpPr>
          <p:cNvPr id="10" name="Text 7"/>
          <p:cNvSpPr/>
          <p:nvPr/>
        </p:nvSpPr>
        <p:spPr>
          <a:xfrm>
            <a:off x="3478477" y="1648817"/>
            <a:ext cx="916283" cy="408705"/>
          </a:xfrm>
          <a:prstGeom prst="rect">
            <a:avLst/>
          </a:prstGeom>
          <a:noFill/>
          <a:ln/>
        </p:spPr>
        <p:txBody>
          <a:bodyPr wrap="square" lIns="0" tIns="0" rIns="0" bIns="0" rtlCol="0" anchor="t">
            <a:normAutofit lnSpcReduction="10000"/>
          </a:bodyPr>
          <a:lstStyle/>
          <a:p>
            <a:pPr marL="0" indent="0" algn="ctr">
              <a:lnSpc>
                <a:spcPct val="81000"/>
              </a:lnSpc>
              <a:buNone/>
            </a:pPr>
            <a:r>
              <a:rPr lang="uk-UA" sz="900" noProof="0" dirty="0">
                <a:solidFill>
                  <a:srgbClr val="CFCBBF"/>
                </a:solidFill>
                <a:latin typeface="Raleway" pitchFamily="34" charset="0"/>
                <a:ea typeface="Raleway" pitchFamily="34" charset="-122"/>
                <a:cs typeface="Raleway" pitchFamily="34" charset="-120"/>
              </a:rPr>
              <a:t>Закупівля, доставка, митне оформлення, навчання</a:t>
            </a:r>
            <a:endParaRPr lang="uk-UA" sz="900" noProof="0" dirty="0"/>
          </a:p>
        </p:txBody>
      </p:sp>
      <p:sp>
        <p:nvSpPr>
          <p:cNvPr id="11" name="Text 8"/>
          <p:cNvSpPr/>
          <p:nvPr/>
        </p:nvSpPr>
        <p:spPr>
          <a:xfrm>
            <a:off x="6377624" y="1438084"/>
            <a:ext cx="916283" cy="164066"/>
          </a:xfrm>
          <a:prstGeom prst="rect">
            <a:avLst/>
          </a:prstGeom>
          <a:noFill/>
          <a:ln/>
        </p:spPr>
        <p:txBody>
          <a:bodyPr wrap="none" lIns="0" tIns="0" rIns="0" bIns="0" rtlCol="0" anchor="t"/>
          <a:lstStyle/>
          <a:p>
            <a:pPr algn="ctr">
              <a:lnSpc>
                <a:spcPct val="104000"/>
              </a:lnSpc>
            </a:pPr>
            <a:r>
              <a:rPr lang="en-US" sz="1000">
                <a:solidFill>
                  <a:srgbClr val="F2E782"/>
                </a:solidFill>
                <a:latin typeface="EB Garamond SemiBold" pitchFamily="34" charset="0"/>
                <a:ea typeface="EB Garamond SemiBold" pitchFamily="34" charset="-122"/>
                <a:cs typeface="EB Garamond SemiBold" pitchFamily="34" charset="-120"/>
              </a:rPr>
              <a:t>Phase 3</a:t>
            </a:r>
            <a:endParaRPr lang="uk-UA" sz="1000" noProof="0" dirty="0"/>
          </a:p>
        </p:txBody>
      </p:sp>
      <p:sp>
        <p:nvSpPr>
          <p:cNvPr id="12" name="Text 9"/>
          <p:cNvSpPr/>
          <p:nvPr/>
        </p:nvSpPr>
        <p:spPr>
          <a:xfrm>
            <a:off x="6377624" y="1648817"/>
            <a:ext cx="916283" cy="306529"/>
          </a:xfrm>
          <a:prstGeom prst="rect">
            <a:avLst/>
          </a:prstGeom>
          <a:noFill/>
          <a:ln/>
        </p:spPr>
        <p:txBody>
          <a:bodyPr wrap="square" lIns="0" tIns="0" rIns="0" bIns="0" rtlCol="0" anchor="t">
            <a:normAutofit/>
          </a:bodyPr>
          <a:lstStyle/>
          <a:p>
            <a:pPr algn="ctr">
              <a:lnSpc>
                <a:spcPct val="81000"/>
              </a:lnSpc>
            </a:pPr>
            <a:r>
              <a:rPr lang="en-US" sz="900">
                <a:solidFill>
                  <a:srgbClr val="CFCBBF"/>
                </a:solidFill>
                <a:latin typeface="Raleway" pitchFamily="34" charset="0"/>
                <a:ea typeface="Raleway" pitchFamily="34" charset="-122"/>
                <a:cs typeface="Raleway" pitchFamily="34" charset="-120"/>
              </a:rPr>
              <a:t>Scaling in target communities</a:t>
            </a:r>
            <a:endParaRPr lang="uk-UA" sz="900" noProof="0" dirty="0"/>
          </a:p>
        </p:txBody>
      </p:sp>
      <p:sp>
        <p:nvSpPr>
          <p:cNvPr id="13" name="Text 10"/>
          <p:cNvSpPr/>
          <p:nvPr/>
        </p:nvSpPr>
        <p:spPr>
          <a:xfrm>
            <a:off x="1765355" y="3924598"/>
            <a:ext cx="8660885" cy="407590"/>
          </a:xfrm>
          <a:prstGeom prst="rect">
            <a:avLst/>
          </a:prstGeom>
          <a:noFill/>
          <a:ln/>
        </p:spPr>
        <p:txBody>
          <a:bodyPr wrap="square" lIns="0" tIns="0" rIns="0" bIns="0" rtlCol="0" anchor="t">
            <a:normAutofit/>
          </a:bodyPr>
          <a:lstStyle/>
          <a:p>
            <a:pPr>
              <a:lnSpc>
                <a:spcPct val="104000"/>
              </a:lnSpc>
            </a:pPr>
            <a:r>
              <a:rPr lang="en-US" sz="1000">
                <a:solidFill>
                  <a:srgbClr val="CFCBBF"/>
                </a:solidFill>
                <a:latin typeface="Raleway" pitchFamily="34" charset="0"/>
                <a:ea typeface="Raleway" pitchFamily="34" charset="-122"/>
                <a:cs typeface="Raleway" pitchFamily="34" charset="-120"/>
              </a:rPr>
              <a:t>The main stages of the project include the purchase of equipment and training of operators, a pilot launch with the clearing of the first 150 hectares, scaling up work in target communities, and reaching the regional level.</a:t>
            </a:r>
            <a:endParaRPr lang="uk-UA" sz="1000" noProof="0" dirty="0"/>
          </a:p>
        </p:txBody>
      </p:sp>
      <p:sp>
        <p:nvSpPr>
          <p:cNvPr id="14" name="Text 11"/>
          <p:cNvSpPr/>
          <p:nvPr/>
        </p:nvSpPr>
        <p:spPr>
          <a:xfrm>
            <a:off x="1741591" y="4316462"/>
            <a:ext cx="1927474" cy="164703"/>
          </a:xfrm>
          <a:prstGeom prst="rect">
            <a:avLst/>
          </a:prstGeom>
          <a:noFill/>
          <a:ln/>
        </p:spPr>
        <p:txBody>
          <a:bodyPr wrap="none" lIns="0" tIns="0" rIns="0" bIns="0" rtlCol="0" anchor="t"/>
          <a:lstStyle/>
          <a:p>
            <a:pPr>
              <a:lnSpc>
                <a:spcPct val="104000"/>
              </a:lnSpc>
            </a:pPr>
            <a:r>
              <a:rPr lang="en-US" sz="1100">
                <a:solidFill>
                  <a:srgbClr val="F2E782"/>
                </a:solidFill>
                <a:latin typeface="EB Garamond SemiBold" pitchFamily="34" charset="0"/>
                <a:ea typeface="EB Garamond SemiBold" pitchFamily="34" charset="-122"/>
                <a:cs typeface="EB Garamond SemiBold" pitchFamily="34" charset="-120"/>
              </a:rPr>
              <a:t>Project funding</a:t>
            </a:r>
            <a:endParaRPr lang="uk-UA" sz="1100" noProof="0" dirty="0"/>
          </a:p>
        </p:txBody>
      </p:sp>
      <p:sp>
        <p:nvSpPr>
          <p:cNvPr id="15" name="Text 12"/>
          <p:cNvSpPr/>
          <p:nvPr/>
        </p:nvSpPr>
        <p:spPr>
          <a:xfrm>
            <a:off x="2409368" y="4581128"/>
            <a:ext cx="3005558" cy="347960"/>
          </a:xfrm>
          <a:prstGeom prst="rect">
            <a:avLst/>
          </a:prstGeom>
          <a:noFill/>
          <a:ln/>
        </p:spPr>
        <p:txBody>
          <a:bodyPr wrap="none" lIns="0" tIns="0" rIns="0" bIns="0" rtlCol="0" anchor="t"/>
          <a:lstStyle/>
          <a:p>
            <a:pPr marL="0" indent="0" algn="ctr">
              <a:lnSpc>
                <a:spcPct val="83000"/>
              </a:lnSpc>
              <a:buNone/>
            </a:pPr>
            <a:r>
              <a:rPr lang="uk-UA" sz="2700" noProof="0" dirty="0">
                <a:solidFill>
                  <a:srgbClr val="CFCBBF"/>
                </a:solidFill>
                <a:latin typeface="EB Garamond SemiBold" pitchFamily="34" charset="0"/>
                <a:ea typeface="EB Garamond SemiBold" pitchFamily="34" charset="-122"/>
                <a:cs typeface="EB Garamond SemiBold" pitchFamily="34" charset="-120"/>
              </a:rPr>
              <a:t>25M</a:t>
            </a:r>
            <a:endParaRPr lang="uk-UA" sz="2700" noProof="0" dirty="0"/>
          </a:p>
        </p:txBody>
      </p:sp>
      <p:sp>
        <p:nvSpPr>
          <p:cNvPr id="16" name="Text 13"/>
          <p:cNvSpPr/>
          <p:nvPr/>
        </p:nvSpPr>
        <p:spPr>
          <a:xfrm>
            <a:off x="3253202" y="5025827"/>
            <a:ext cx="1317890" cy="164703"/>
          </a:xfrm>
          <a:prstGeom prst="rect">
            <a:avLst/>
          </a:prstGeom>
          <a:noFill/>
          <a:ln/>
        </p:spPr>
        <p:txBody>
          <a:bodyPr wrap="none" lIns="0" tIns="0" rIns="0" bIns="0" rtlCol="0" anchor="t"/>
          <a:lstStyle/>
          <a:p>
            <a:pPr algn="ctr">
              <a:lnSpc>
                <a:spcPct val="104000"/>
              </a:lnSpc>
            </a:pPr>
            <a:r>
              <a:rPr lang="en-US" sz="1000">
                <a:solidFill>
                  <a:srgbClr val="CFCBBF"/>
                </a:solidFill>
                <a:latin typeface="EB Garamond SemiBold" pitchFamily="34" charset="0"/>
                <a:ea typeface="EB Garamond SemiBold" pitchFamily="34" charset="-122"/>
                <a:cs typeface="EB Garamond SemiBold" pitchFamily="34" charset="-120"/>
              </a:rPr>
              <a:t>Total budget</a:t>
            </a:r>
            <a:endParaRPr lang="uk-UA" sz="1000" noProof="0" dirty="0"/>
          </a:p>
        </p:txBody>
      </p:sp>
      <p:sp>
        <p:nvSpPr>
          <p:cNvPr id="17" name="Text 14"/>
          <p:cNvSpPr/>
          <p:nvPr/>
        </p:nvSpPr>
        <p:spPr>
          <a:xfrm>
            <a:off x="1765355" y="5225752"/>
            <a:ext cx="4293683" cy="131366"/>
          </a:xfrm>
          <a:prstGeom prst="rect">
            <a:avLst/>
          </a:prstGeom>
          <a:noFill/>
          <a:ln/>
        </p:spPr>
        <p:txBody>
          <a:bodyPr wrap="none" lIns="0" tIns="0" rIns="0" bIns="0" rtlCol="0" anchor="t"/>
          <a:lstStyle/>
          <a:p>
            <a:pPr algn="ctr">
              <a:lnSpc>
                <a:spcPct val="104000"/>
              </a:lnSpc>
            </a:pPr>
            <a:r>
              <a:rPr lang="en-US" sz="800">
                <a:solidFill>
                  <a:srgbClr val="CFCBBF"/>
                </a:solidFill>
                <a:latin typeface="Raleway" pitchFamily="34" charset="0"/>
                <a:ea typeface="Raleway" pitchFamily="34" charset="-122"/>
                <a:cs typeface="Raleway" pitchFamily="34" charset="-120"/>
              </a:rPr>
              <a:t>UAH</a:t>
            </a:r>
            <a:endParaRPr lang="uk-UA" sz="800" noProof="0" dirty="0"/>
          </a:p>
        </p:txBody>
      </p:sp>
      <p:sp>
        <p:nvSpPr>
          <p:cNvPr id="18" name="Text 15"/>
          <p:cNvSpPr/>
          <p:nvPr/>
        </p:nvSpPr>
        <p:spPr>
          <a:xfrm>
            <a:off x="6776570" y="4581128"/>
            <a:ext cx="3005558" cy="347960"/>
          </a:xfrm>
          <a:prstGeom prst="rect">
            <a:avLst/>
          </a:prstGeom>
          <a:noFill/>
          <a:ln/>
        </p:spPr>
        <p:txBody>
          <a:bodyPr wrap="none" lIns="0" tIns="0" rIns="0" bIns="0" rtlCol="0" anchor="t"/>
          <a:lstStyle/>
          <a:p>
            <a:pPr marL="0" indent="0" algn="ctr">
              <a:lnSpc>
                <a:spcPct val="83000"/>
              </a:lnSpc>
              <a:buNone/>
            </a:pPr>
            <a:r>
              <a:rPr lang="uk-UA" sz="2700" noProof="0" dirty="0">
                <a:solidFill>
                  <a:srgbClr val="CFCBBF"/>
                </a:solidFill>
                <a:latin typeface="EB Garamond SemiBold" pitchFamily="34" charset="0"/>
                <a:ea typeface="EB Garamond SemiBold" pitchFamily="34" charset="-122"/>
                <a:cs typeface="EB Garamond SemiBold" pitchFamily="34" charset="-120"/>
              </a:rPr>
              <a:t>20M</a:t>
            </a:r>
            <a:endParaRPr lang="uk-UA" sz="2700" noProof="0" dirty="0"/>
          </a:p>
        </p:txBody>
      </p:sp>
      <p:sp>
        <p:nvSpPr>
          <p:cNvPr id="19" name="Text 16"/>
          <p:cNvSpPr/>
          <p:nvPr/>
        </p:nvSpPr>
        <p:spPr>
          <a:xfrm>
            <a:off x="7563455" y="5025827"/>
            <a:ext cx="1431790" cy="164703"/>
          </a:xfrm>
          <a:prstGeom prst="rect">
            <a:avLst/>
          </a:prstGeom>
          <a:noFill/>
          <a:ln/>
        </p:spPr>
        <p:txBody>
          <a:bodyPr wrap="none" lIns="0" tIns="0" rIns="0" bIns="0" rtlCol="0" anchor="t"/>
          <a:lstStyle/>
          <a:p>
            <a:pPr algn="ctr">
              <a:lnSpc>
                <a:spcPct val="104000"/>
              </a:lnSpc>
            </a:pPr>
            <a:r>
              <a:rPr lang="en-US" sz="1000">
                <a:solidFill>
                  <a:srgbClr val="CFCBBF"/>
                </a:solidFill>
                <a:latin typeface="EB Garamond SemiBold" pitchFamily="34" charset="0"/>
                <a:ea typeface="EB Garamond SemiBold" pitchFamily="34" charset="-122"/>
                <a:cs typeface="EB Garamond SemiBold" pitchFamily="34" charset="-120"/>
              </a:rPr>
              <a:t>Requested funding</a:t>
            </a:r>
            <a:endParaRPr lang="uk-UA" sz="1000" noProof="0" dirty="0"/>
          </a:p>
        </p:txBody>
      </p:sp>
      <p:sp>
        <p:nvSpPr>
          <p:cNvPr id="20" name="Text 17"/>
          <p:cNvSpPr/>
          <p:nvPr/>
        </p:nvSpPr>
        <p:spPr>
          <a:xfrm>
            <a:off x="6132458" y="5225752"/>
            <a:ext cx="4293782" cy="131366"/>
          </a:xfrm>
          <a:prstGeom prst="rect">
            <a:avLst/>
          </a:prstGeom>
          <a:noFill/>
          <a:ln/>
        </p:spPr>
        <p:txBody>
          <a:bodyPr wrap="none" lIns="0" tIns="0" rIns="0" bIns="0" rtlCol="0" anchor="t"/>
          <a:lstStyle/>
          <a:p>
            <a:pPr algn="ctr">
              <a:lnSpc>
                <a:spcPct val="104000"/>
              </a:lnSpc>
            </a:pPr>
            <a:r>
              <a:rPr lang="en-US" sz="800">
                <a:solidFill>
                  <a:srgbClr val="CFCBBF"/>
                </a:solidFill>
                <a:latin typeface="Raleway" pitchFamily="34" charset="0"/>
                <a:ea typeface="Raleway" pitchFamily="34" charset="-122"/>
                <a:cs typeface="Raleway" pitchFamily="34" charset="-120"/>
              </a:rPr>
              <a:t>UAH</a:t>
            </a:r>
            <a:endParaRPr lang="uk-UA" sz="800" noProof="0" dirty="0"/>
          </a:p>
        </p:txBody>
      </p:sp>
      <p:sp>
        <p:nvSpPr>
          <p:cNvPr id="21" name="Text 18"/>
          <p:cNvSpPr/>
          <p:nvPr/>
        </p:nvSpPr>
        <p:spPr>
          <a:xfrm>
            <a:off x="2409368" y="5527377"/>
            <a:ext cx="3005558" cy="347960"/>
          </a:xfrm>
          <a:prstGeom prst="rect">
            <a:avLst/>
          </a:prstGeom>
          <a:noFill/>
          <a:ln/>
        </p:spPr>
        <p:txBody>
          <a:bodyPr wrap="none" lIns="0" tIns="0" rIns="0" bIns="0" rtlCol="0" anchor="t"/>
          <a:lstStyle/>
          <a:p>
            <a:pPr marL="0" indent="0" algn="ctr">
              <a:lnSpc>
                <a:spcPct val="83000"/>
              </a:lnSpc>
              <a:buNone/>
            </a:pPr>
            <a:r>
              <a:rPr lang="uk-UA" sz="2700" noProof="0" dirty="0">
                <a:solidFill>
                  <a:srgbClr val="CFCBBF"/>
                </a:solidFill>
                <a:latin typeface="EB Garamond SemiBold" pitchFamily="34" charset="0"/>
                <a:ea typeface="EB Garamond SemiBold" pitchFamily="34" charset="-122"/>
                <a:cs typeface="EB Garamond SemiBold" pitchFamily="34" charset="-120"/>
              </a:rPr>
              <a:t>5M</a:t>
            </a:r>
            <a:endParaRPr lang="uk-UA" sz="2700" noProof="0" dirty="0"/>
          </a:p>
        </p:txBody>
      </p:sp>
      <p:sp>
        <p:nvSpPr>
          <p:cNvPr id="22" name="Text 19"/>
          <p:cNvSpPr/>
          <p:nvPr/>
        </p:nvSpPr>
        <p:spPr>
          <a:xfrm>
            <a:off x="3253202" y="5972076"/>
            <a:ext cx="1317890" cy="164703"/>
          </a:xfrm>
          <a:prstGeom prst="rect">
            <a:avLst/>
          </a:prstGeom>
          <a:noFill/>
          <a:ln/>
        </p:spPr>
        <p:txBody>
          <a:bodyPr wrap="none" lIns="0" tIns="0" rIns="0" bIns="0" rtlCol="0" anchor="t"/>
          <a:lstStyle/>
          <a:p>
            <a:pPr algn="ctr">
              <a:lnSpc>
                <a:spcPct val="104000"/>
              </a:lnSpc>
            </a:pPr>
            <a:r>
              <a:rPr lang="en-US" sz="1000">
                <a:solidFill>
                  <a:srgbClr val="CFCBBF"/>
                </a:solidFill>
                <a:latin typeface="EB Garamond SemiBold" pitchFamily="34" charset="0"/>
                <a:ea typeface="EB Garamond SemiBold" pitchFamily="34" charset="-122"/>
                <a:cs typeface="EB Garamond SemiBold" pitchFamily="34" charset="-120"/>
              </a:rPr>
              <a:t>Own contribution</a:t>
            </a:r>
            <a:endParaRPr lang="uk-UA" sz="1000" noProof="0" dirty="0"/>
          </a:p>
        </p:txBody>
      </p:sp>
      <p:sp>
        <p:nvSpPr>
          <p:cNvPr id="23" name="Text 20"/>
          <p:cNvSpPr/>
          <p:nvPr/>
        </p:nvSpPr>
        <p:spPr>
          <a:xfrm>
            <a:off x="1765355" y="6172002"/>
            <a:ext cx="4293683" cy="131366"/>
          </a:xfrm>
          <a:prstGeom prst="rect">
            <a:avLst/>
          </a:prstGeom>
          <a:noFill/>
          <a:ln/>
        </p:spPr>
        <p:txBody>
          <a:bodyPr wrap="none" lIns="0" tIns="0" rIns="0" bIns="0" rtlCol="0" anchor="t"/>
          <a:lstStyle/>
          <a:p>
            <a:pPr algn="ctr">
              <a:lnSpc>
                <a:spcPct val="104000"/>
              </a:lnSpc>
            </a:pPr>
            <a:r>
              <a:rPr lang="en-US" sz="800">
                <a:solidFill>
                  <a:srgbClr val="CFCBBF"/>
                </a:solidFill>
                <a:latin typeface="Raleway" pitchFamily="34" charset="0"/>
                <a:ea typeface="Raleway" pitchFamily="34" charset="-122"/>
                <a:cs typeface="Raleway" pitchFamily="34" charset="-120"/>
              </a:rPr>
              <a:t>UAH</a:t>
            </a:r>
            <a:endParaRPr lang="uk-UA" sz="800" noProof="0" dirty="0"/>
          </a:p>
        </p:txBody>
      </p:sp>
      <p:sp>
        <p:nvSpPr>
          <p:cNvPr id="24" name="Text 21"/>
          <p:cNvSpPr/>
          <p:nvPr/>
        </p:nvSpPr>
        <p:spPr>
          <a:xfrm>
            <a:off x="6776570" y="5527377"/>
            <a:ext cx="3005558" cy="347960"/>
          </a:xfrm>
          <a:prstGeom prst="rect">
            <a:avLst/>
          </a:prstGeom>
          <a:noFill/>
          <a:ln/>
        </p:spPr>
        <p:txBody>
          <a:bodyPr wrap="none" lIns="0" tIns="0" rIns="0" bIns="0" rtlCol="0" anchor="t"/>
          <a:lstStyle/>
          <a:p>
            <a:pPr marL="0" indent="0" algn="ctr">
              <a:lnSpc>
                <a:spcPct val="83000"/>
              </a:lnSpc>
              <a:buNone/>
            </a:pPr>
            <a:r>
              <a:rPr lang="uk-UA" sz="2700" noProof="0" dirty="0">
                <a:solidFill>
                  <a:srgbClr val="CFCBBF"/>
                </a:solidFill>
                <a:latin typeface="EB Garamond SemiBold" pitchFamily="34" charset="0"/>
                <a:ea typeface="EB Garamond SemiBold" pitchFamily="34" charset="-122"/>
                <a:cs typeface="EB Garamond SemiBold" pitchFamily="34" charset="-120"/>
              </a:rPr>
              <a:t>3-4</a:t>
            </a:r>
            <a:endParaRPr lang="uk-UA" sz="2700" noProof="0" dirty="0"/>
          </a:p>
        </p:txBody>
      </p:sp>
      <p:sp>
        <p:nvSpPr>
          <p:cNvPr id="25" name="Text 22"/>
          <p:cNvSpPr/>
          <p:nvPr/>
        </p:nvSpPr>
        <p:spPr>
          <a:xfrm>
            <a:off x="7620405" y="5972076"/>
            <a:ext cx="1317890" cy="164703"/>
          </a:xfrm>
          <a:prstGeom prst="rect">
            <a:avLst/>
          </a:prstGeom>
          <a:noFill/>
          <a:ln/>
        </p:spPr>
        <p:txBody>
          <a:bodyPr wrap="none" lIns="0" tIns="0" rIns="0" bIns="0" rtlCol="0" anchor="t"/>
          <a:lstStyle/>
          <a:p>
            <a:pPr algn="ctr">
              <a:lnSpc>
                <a:spcPct val="104000"/>
              </a:lnSpc>
            </a:pPr>
            <a:r>
              <a:rPr lang="en-US" sz="1000">
                <a:solidFill>
                  <a:srgbClr val="CFCBBF"/>
                </a:solidFill>
                <a:latin typeface="EB Garamond SemiBold" pitchFamily="34" charset="0"/>
                <a:ea typeface="EB Garamond SemiBold" pitchFamily="34" charset="-122"/>
                <a:cs typeface="EB Garamond SemiBold" pitchFamily="34" charset="-120"/>
              </a:rPr>
              <a:t>Payback</a:t>
            </a:r>
            <a:endParaRPr lang="uk-UA" sz="1000" noProof="0" dirty="0"/>
          </a:p>
        </p:txBody>
      </p:sp>
      <p:sp>
        <p:nvSpPr>
          <p:cNvPr id="26" name="Text 23"/>
          <p:cNvSpPr/>
          <p:nvPr/>
        </p:nvSpPr>
        <p:spPr>
          <a:xfrm>
            <a:off x="6132458" y="6172002"/>
            <a:ext cx="4293782" cy="131366"/>
          </a:xfrm>
          <a:prstGeom prst="rect">
            <a:avLst/>
          </a:prstGeom>
          <a:noFill/>
          <a:ln/>
        </p:spPr>
        <p:txBody>
          <a:bodyPr wrap="none" lIns="0" tIns="0" rIns="0" bIns="0" rtlCol="0" anchor="t"/>
          <a:lstStyle/>
          <a:p>
            <a:pPr algn="ctr">
              <a:lnSpc>
                <a:spcPct val="104000"/>
              </a:lnSpc>
            </a:pPr>
            <a:r>
              <a:rPr lang="en-US" sz="800">
                <a:solidFill>
                  <a:srgbClr val="CFCBBF"/>
                </a:solidFill>
                <a:latin typeface="Raleway" pitchFamily="34" charset="0"/>
                <a:ea typeface="Raleway" pitchFamily="34" charset="-122"/>
                <a:cs typeface="Raleway" pitchFamily="34" charset="-120"/>
              </a:rPr>
              <a:t>years</a:t>
            </a:r>
            <a:endParaRPr lang="uk-UA" sz="800" noProof="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46503" y="587573"/>
            <a:ext cx="6335951" cy="552351"/>
          </a:xfrm>
          <a:prstGeom prst="rect">
            <a:avLst/>
          </a:prstGeom>
          <a:noFill/>
          <a:ln/>
        </p:spPr>
        <p:txBody>
          <a:bodyPr wrap="none" lIns="0" tIns="0" rIns="0" bIns="0" rtlCol="0" anchor="t"/>
          <a:lstStyle/>
          <a:p>
            <a:pPr>
              <a:lnSpc>
                <a:spcPct val="104000"/>
              </a:lnSpc>
            </a:pPr>
            <a:r>
              <a:rPr lang="en-US" sz="3450">
                <a:solidFill>
                  <a:srgbClr val="F2E782"/>
                </a:solidFill>
                <a:latin typeface="EB Garamond SemiBold" pitchFamily="34" charset="0"/>
                <a:ea typeface="EB Garamond SemiBold" pitchFamily="34" charset="-122"/>
                <a:cs typeface="EB Garamond SemiBold" pitchFamily="34" charset="-120"/>
              </a:rPr>
              <a:t>Expected results and impact</a:t>
            </a:r>
            <a:endParaRPr lang="uk-UA" sz="3450" noProof="0" dirty="0"/>
          </a:p>
        </p:txBody>
      </p:sp>
      <p:sp>
        <p:nvSpPr>
          <p:cNvPr id="3" name="Text 1"/>
          <p:cNvSpPr/>
          <p:nvPr/>
        </p:nvSpPr>
        <p:spPr>
          <a:xfrm>
            <a:off x="746504" y="1470521"/>
            <a:ext cx="10416078" cy="547291"/>
          </a:xfrm>
          <a:prstGeom prst="rect">
            <a:avLst/>
          </a:prstGeom>
          <a:noFill/>
          <a:ln/>
        </p:spPr>
        <p:txBody>
          <a:bodyPr wrap="square" lIns="0" tIns="0" rIns="0" bIns="0" rtlCol="0" anchor="t">
            <a:normAutofit/>
          </a:bodyPr>
          <a:lstStyle/>
          <a:p>
            <a:pPr>
              <a:lnSpc>
                <a:spcPct val="129000"/>
              </a:lnSpc>
            </a:pPr>
            <a:r>
              <a:rPr lang="en-US" sz="1350">
                <a:solidFill>
                  <a:srgbClr val="CFCBBF"/>
                </a:solidFill>
                <a:latin typeface="Raleway" pitchFamily="34" charset="0"/>
                <a:ea typeface="Raleway" pitchFamily="34" charset="-122"/>
                <a:cs typeface="Raleway" pitchFamily="34" charset="-120"/>
              </a:rPr>
              <a:t>In the first year, it is planned to clear at least 800 hectares of land. In three years, 1,800-2,200 hectares are expected to be cleared in different districts of the Chernivtsi region.</a:t>
            </a:r>
            <a:endParaRPr lang="uk-UA" sz="1350" noProof="0" dirty="0"/>
          </a:p>
        </p:txBody>
      </p:sp>
      <p:sp>
        <p:nvSpPr>
          <p:cNvPr id="4" name="Text 2"/>
          <p:cNvSpPr/>
          <p:nvPr/>
        </p:nvSpPr>
        <p:spPr>
          <a:xfrm>
            <a:off x="746503" y="2265759"/>
            <a:ext cx="3169364" cy="276126"/>
          </a:xfrm>
          <a:prstGeom prst="rect">
            <a:avLst/>
          </a:prstGeom>
          <a:noFill/>
          <a:ln/>
        </p:spPr>
        <p:txBody>
          <a:bodyPr wrap="none" lIns="0" tIns="0" rIns="0" bIns="0" rtlCol="0" anchor="t"/>
          <a:lstStyle/>
          <a:p>
            <a:pPr>
              <a:lnSpc>
                <a:spcPct val="104000"/>
              </a:lnSpc>
            </a:pPr>
            <a:r>
              <a:rPr lang="en-US" sz="1700">
                <a:solidFill>
                  <a:srgbClr val="F2E782"/>
                </a:solidFill>
                <a:latin typeface="EB Garamond SemiBold" pitchFamily="34" charset="0"/>
                <a:ea typeface="EB Garamond SemiBold" pitchFamily="34" charset="-122"/>
                <a:cs typeface="EB Garamond SemiBold" pitchFamily="34" charset="-120"/>
              </a:rPr>
              <a:t>Expected impact of the project</a:t>
            </a:r>
            <a:endParaRPr lang="uk-UA" sz="1700" noProof="0" dirty="0"/>
          </a:p>
        </p:txBody>
      </p:sp>
      <p:pic>
        <p:nvPicPr>
          <p:cNvPr id="5"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46503" y="2789833"/>
            <a:ext cx="441810" cy="441821"/>
          </a:xfrm>
          <a:prstGeom prst="rect">
            <a:avLst/>
          </a:prstGeom>
        </p:spPr>
      </p:pic>
      <p:sp>
        <p:nvSpPr>
          <p:cNvPr id="6" name="Text 3"/>
          <p:cNvSpPr/>
          <p:nvPr/>
        </p:nvSpPr>
        <p:spPr>
          <a:xfrm>
            <a:off x="1394882" y="2789833"/>
            <a:ext cx="2209447" cy="276126"/>
          </a:xfrm>
          <a:prstGeom prst="rect">
            <a:avLst/>
          </a:prstGeom>
          <a:noFill/>
          <a:ln/>
        </p:spPr>
        <p:txBody>
          <a:bodyPr wrap="none" lIns="0" tIns="0" rIns="0" bIns="0" rtlCol="0" anchor="t"/>
          <a:lstStyle/>
          <a:p>
            <a:pPr>
              <a:lnSpc>
                <a:spcPct val="104000"/>
              </a:lnSpc>
            </a:pPr>
            <a:r>
              <a:rPr lang="en-US" sz="1700">
                <a:solidFill>
                  <a:srgbClr val="CFCBBF"/>
                </a:solidFill>
                <a:latin typeface="EB Garamond SemiBold" pitchFamily="34" charset="0"/>
                <a:ea typeface="EB Garamond SemiBold" pitchFamily="34" charset="-122"/>
                <a:cs typeface="EB Garamond SemiBold" pitchFamily="34" charset="-120"/>
              </a:rPr>
              <a:t>Land in circulation</a:t>
            </a:r>
            <a:endParaRPr lang="uk-UA" sz="1700" noProof="0" dirty="0"/>
          </a:p>
        </p:txBody>
      </p:sp>
      <p:sp>
        <p:nvSpPr>
          <p:cNvPr id="7" name="Text 4"/>
          <p:cNvSpPr/>
          <p:nvPr/>
        </p:nvSpPr>
        <p:spPr>
          <a:xfrm>
            <a:off x="1394882" y="3165078"/>
            <a:ext cx="2780139" cy="820936"/>
          </a:xfrm>
          <a:prstGeom prst="rect">
            <a:avLst/>
          </a:prstGeom>
          <a:noFill/>
          <a:ln/>
        </p:spPr>
        <p:txBody>
          <a:bodyPr wrap="square" lIns="0" tIns="0" rIns="0" bIns="0" rtlCol="0" anchor="t">
            <a:normAutofit/>
          </a:bodyPr>
          <a:lstStyle/>
          <a:p>
            <a:pPr>
              <a:lnSpc>
                <a:spcPct val="129000"/>
              </a:lnSpc>
            </a:pPr>
            <a:r>
              <a:rPr lang="en-US" sz="1350">
                <a:solidFill>
                  <a:srgbClr val="CFCBBF"/>
                </a:solidFill>
                <a:latin typeface="Raleway" pitchFamily="34" charset="0"/>
                <a:ea typeface="Raleway" pitchFamily="34" charset="-122"/>
                <a:cs typeface="Raleway" pitchFamily="34" charset="-120"/>
              </a:rPr>
              <a:t>Return of abandoned land to agricultural use</a:t>
            </a:r>
            <a:endParaRPr lang="uk-UA" sz="1350" noProof="0" dirty="0"/>
          </a:p>
        </p:txBody>
      </p:sp>
      <p:pic>
        <p:nvPicPr>
          <p:cNvPr id="8"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381589" y="2789833"/>
            <a:ext cx="441810" cy="441821"/>
          </a:xfrm>
          <a:prstGeom prst="rect">
            <a:avLst/>
          </a:prstGeom>
        </p:spPr>
      </p:pic>
      <p:sp>
        <p:nvSpPr>
          <p:cNvPr id="9" name="Text 5"/>
          <p:cNvSpPr/>
          <p:nvPr/>
        </p:nvSpPr>
        <p:spPr>
          <a:xfrm>
            <a:off x="5029967" y="2789833"/>
            <a:ext cx="2209447" cy="276126"/>
          </a:xfrm>
          <a:prstGeom prst="rect">
            <a:avLst/>
          </a:prstGeom>
          <a:noFill/>
          <a:ln/>
        </p:spPr>
        <p:txBody>
          <a:bodyPr wrap="none" lIns="0" tIns="0" rIns="0" bIns="0" rtlCol="0" anchor="t"/>
          <a:lstStyle/>
          <a:p>
            <a:pPr>
              <a:lnSpc>
                <a:spcPct val="104000"/>
              </a:lnSpc>
            </a:pPr>
            <a:r>
              <a:rPr lang="en-US" sz="1700">
                <a:solidFill>
                  <a:srgbClr val="CFCBBF"/>
                </a:solidFill>
                <a:latin typeface="EB Garamond SemiBold" pitchFamily="34" charset="0"/>
                <a:ea typeface="EB Garamond SemiBold" pitchFamily="34" charset="-122"/>
                <a:cs typeface="EB Garamond SemiBold" pitchFamily="34" charset="-120"/>
              </a:rPr>
              <a:t>Jobs</a:t>
            </a:r>
            <a:endParaRPr lang="uk-UA" sz="1700" noProof="0" dirty="0"/>
          </a:p>
        </p:txBody>
      </p:sp>
      <p:sp>
        <p:nvSpPr>
          <p:cNvPr id="10" name="Text 6"/>
          <p:cNvSpPr/>
          <p:nvPr/>
        </p:nvSpPr>
        <p:spPr>
          <a:xfrm>
            <a:off x="5029967" y="3165078"/>
            <a:ext cx="2780139" cy="547291"/>
          </a:xfrm>
          <a:prstGeom prst="rect">
            <a:avLst/>
          </a:prstGeom>
          <a:noFill/>
          <a:ln/>
        </p:spPr>
        <p:txBody>
          <a:bodyPr wrap="square" lIns="0" tIns="0" rIns="0" bIns="0" rtlCol="0" anchor="t">
            <a:normAutofit/>
          </a:bodyPr>
          <a:lstStyle/>
          <a:p>
            <a:pPr>
              <a:lnSpc>
                <a:spcPct val="129000"/>
              </a:lnSpc>
            </a:pPr>
            <a:r>
              <a:rPr lang="en-US" sz="1350">
                <a:solidFill>
                  <a:srgbClr val="CFCBBF"/>
                </a:solidFill>
                <a:latin typeface="Raleway" pitchFamily="34" charset="0"/>
                <a:ea typeface="Raleway" pitchFamily="34" charset="-122"/>
                <a:cs typeface="Raleway" pitchFamily="34" charset="-120"/>
              </a:rPr>
              <a:t>Creation of 5 permanent and more than 10 seasonal jobs</a:t>
            </a:r>
            <a:endParaRPr lang="uk-UA" sz="1350" noProof="0" dirty="0"/>
          </a:p>
        </p:txBody>
      </p:sp>
      <p:pic>
        <p:nvPicPr>
          <p:cNvPr id="11" name="Image 2" descr="preencoded.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016674" y="2789833"/>
            <a:ext cx="441810" cy="441821"/>
          </a:xfrm>
          <a:prstGeom prst="rect">
            <a:avLst/>
          </a:prstGeom>
        </p:spPr>
      </p:pic>
      <p:sp>
        <p:nvSpPr>
          <p:cNvPr id="12" name="Text 7"/>
          <p:cNvSpPr/>
          <p:nvPr/>
        </p:nvSpPr>
        <p:spPr>
          <a:xfrm>
            <a:off x="8665053" y="2789833"/>
            <a:ext cx="2209447" cy="276126"/>
          </a:xfrm>
          <a:prstGeom prst="rect">
            <a:avLst/>
          </a:prstGeom>
          <a:noFill/>
          <a:ln/>
        </p:spPr>
        <p:txBody>
          <a:bodyPr wrap="none" lIns="0" tIns="0" rIns="0" bIns="0" rtlCol="0" anchor="t"/>
          <a:lstStyle/>
          <a:p>
            <a:pPr>
              <a:lnSpc>
                <a:spcPct val="104000"/>
              </a:lnSpc>
            </a:pPr>
            <a:r>
              <a:rPr lang="en-US" sz="1700">
                <a:solidFill>
                  <a:srgbClr val="CFCBBF"/>
                </a:solidFill>
                <a:latin typeface="EB Garamond SemiBold" pitchFamily="34" charset="0"/>
                <a:ea typeface="EB Garamond SemiBold" pitchFamily="34" charset="-122"/>
                <a:cs typeface="EB Garamond SemiBold" pitchFamily="34" charset="-120"/>
              </a:rPr>
              <a:t>Ecology</a:t>
            </a:r>
            <a:endParaRPr lang="uk-UA" sz="1700" noProof="0" dirty="0"/>
          </a:p>
        </p:txBody>
      </p:sp>
      <p:sp>
        <p:nvSpPr>
          <p:cNvPr id="13" name="Text 8"/>
          <p:cNvSpPr/>
          <p:nvPr/>
        </p:nvSpPr>
        <p:spPr>
          <a:xfrm>
            <a:off x="8665053" y="3165078"/>
            <a:ext cx="2780139" cy="820936"/>
          </a:xfrm>
          <a:prstGeom prst="rect">
            <a:avLst/>
          </a:prstGeom>
          <a:noFill/>
          <a:ln/>
        </p:spPr>
        <p:txBody>
          <a:bodyPr wrap="square" lIns="0" tIns="0" rIns="0" bIns="0" rtlCol="0" anchor="t">
            <a:normAutofit/>
          </a:bodyPr>
          <a:lstStyle/>
          <a:p>
            <a:pPr>
              <a:lnSpc>
                <a:spcPct val="129000"/>
              </a:lnSpc>
            </a:pPr>
            <a:r>
              <a:rPr lang="en-US" sz="1350">
                <a:solidFill>
                  <a:srgbClr val="CFCBBF"/>
                </a:solidFill>
                <a:latin typeface="Raleway" pitchFamily="34" charset="0"/>
                <a:ea typeface="Raleway" pitchFamily="34" charset="-122"/>
                <a:cs typeface="Raleway" pitchFamily="34" charset="-120"/>
              </a:rPr>
              <a:t>Improvement of the ecological condition of territories and reduction of fire danger</a:t>
            </a:r>
            <a:endParaRPr lang="uk-UA" sz="1350" noProof="0" dirty="0"/>
          </a:p>
        </p:txBody>
      </p:sp>
      <p:pic>
        <p:nvPicPr>
          <p:cNvPr id="14" name="Image 3" descr="preencoded.png"/>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46503" y="4316611"/>
            <a:ext cx="441810" cy="441821"/>
          </a:xfrm>
          <a:prstGeom prst="rect">
            <a:avLst/>
          </a:prstGeom>
        </p:spPr>
      </p:pic>
      <p:sp>
        <p:nvSpPr>
          <p:cNvPr id="15" name="Text 9"/>
          <p:cNvSpPr/>
          <p:nvPr/>
        </p:nvSpPr>
        <p:spPr>
          <a:xfrm>
            <a:off x="1394882" y="4316611"/>
            <a:ext cx="2209447" cy="276126"/>
          </a:xfrm>
          <a:prstGeom prst="rect">
            <a:avLst/>
          </a:prstGeom>
          <a:noFill/>
          <a:ln/>
        </p:spPr>
        <p:txBody>
          <a:bodyPr wrap="none" lIns="0" tIns="0" rIns="0" bIns="0" rtlCol="0" anchor="t"/>
          <a:lstStyle/>
          <a:p>
            <a:pPr>
              <a:lnSpc>
                <a:spcPct val="104000"/>
              </a:lnSpc>
            </a:pPr>
            <a:r>
              <a:rPr lang="en-US" sz="1700">
                <a:solidFill>
                  <a:srgbClr val="CFCBBF"/>
                </a:solidFill>
                <a:latin typeface="EB Garamond SemiBold" pitchFamily="34" charset="0"/>
                <a:ea typeface="EB Garamond SemiBold" pitchFamily="34" charset="-122"/>
                <a:cs typeface="EB Garamond SemiBold" pitchFamily="34" charset="-120"/>
              </a:rPr>
              <a:t>Community support</a:t>
            </a:r>
            <a:endParaRPr lang="uk-UA" sz="1700" noProof="0" dirty="0"/>
          </a:p>
        </p:txBody>
      </p:sp>
      <p:sp>
        <p:nvSpPr>
          <p:cNvPr id="16" name="Text 10"/>
          <p:cNvSpPr/>
          <p:nvPr/>
        </p:nvSpPr>
        <p:spPr>
          <a:xfrm>
            <a:off x="1394882" y="4691856"/>
            <a:ext cx="2780139" cy="547291"/>
          </a:xfrm>
          <a:prstGeom prst="rect">
            <a:avLst/>
          </a:prstGeom>
          <a:noFill/>
          <a:ln/>
        </p:spPr>
        <p:txBody>
          <a:bodyPr wrap="square" lIns="0" tIns="0" rIns="0" bIns="0" rtlCol="0" anchor="t">
            <a:normAutofit/>
          </a:bodyPr>
          <a:lstStyle/>
          <a:p>
            <a:pPr>
              <a:lnSpc>
                <a:spcPct val="129000"/>
              </a:lnSpc>
            </a:pPr>
            <a:r>
              <a:rPr lang="en-US" sz="1350">
                <a:solidFill>
                  <a:srgbClr val="CFCBBF"/>
                </a:solidFill>
                <a:latin typeface="Raleway" pitchFamily="34" charset="0"/>
                <a:ea typeface="Raleway" pitchFamily="34" charset="-122"/>
                <a:cs typeface="Raleway" pitchFamily="34" charset="-120"/>
              </a:rPr>
              <a:t>Support for small farmers and local communities</a:t>
            </a:r>
            <a:endParaRPr lang="uk-UA" sz="1350" noProof="0" dirty="0"/>
          </a:p>
        </p:txBody>
      </p:sp>
      <p:pic>
        <p:nvPicPr>
          <p:cNvPr id="17" name="Image 4" descr="preencoded.png"/>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4381589" y="4316611"/>
            <a:ext cx="441810" cy="441821"/>
          </a:xfrm>
          <a:prstGeom prst="rect">
            <a:avLst/>
          </a:prstGeom>
        </p:spPr>
      </p:pic>
      <p:sp>
        <p:nvSpPr>
          <p:cNvPr id="18" name="Text 11"/>
          <p:cNvSpPr/>
          <p:nvPr/>
        </p:nvSpPr>
        <p:spPr>
          <a:xfrm>
            <a:off x="5029967" y="4316611"/>
            <a:ext cx="2209447" cy="276126"/>
          </a:xfrm>
          <a:prstGeom prst="rect">
            <a:avLst/>
          </a:prstGeom>
          <a:noFill/>
          <a:ln/>
        </p:spPr>
        <p:txBody>
          <a:bodyPr wrap="none" lIns="0" tIns="0" rIns="0" bIns="0" rtlCol="0" anchor="t"/>
          <a:lstStyle/>
          <a:p>
            <a:pPr>
              <a:lnSpc>
                <a:spcPct val="104000"/>
              </a:lnSpc>
            </a:pPr>
            <a:r>
              <a:rPr lang="en-US" sz="1700">
                <a:solidFill>
                  <a:srgbClr val="CFCBBF"/>
                </a:solidFill>
                <a:latin typeface="EB Garamond SemiBold" pitchFamily="34" charset="0"/>
                <a:ea typeface="EB Garamond SemiBold" pitchFamily="34" charset="-122"/>
                <a:cs typeface="EB Garamond SemiBold" pitchFamily="34" charset="-120"/>
              </a:rPr>
              <a:t>Cooperative income</a:t>
            </a:r>
            <a:endParaRPr lang="uk-UA" sz="1700" noProof="0" dirty="0"/>
          </a:p>
        </p:txBody>
      </p:sp>
      <p:sp>
        <p:nvSpPr>
          <p:cNvPr id="19" name="Text 12"/>
          <p:cNvSpPr/>
          <p:nvPr/>
        </p:nvSpPr>
        <p:spPr>
          <a:xfrm>
            <a:off x="5029967" y="4691856"/>
            <a:ext cx="2780139" cy="547291"/>
          </a:xfrm>
          <a:prstGeom prst="rect">
            <a:avLst/>
          </a:prstGeom>
          <a:noFill/>
          <a:ln/>
        </p:spPr>
        <p:txBody>
          <a:bodyPr wrap="square" lIns="0" tIns="0" rIns="0" bIns="0" rtlCol="0" anchor="t">
            <a:normAutofit/>
          </a:bodyPr>
          <a:lstStyle/>
          <a:p>
            <a:pPr>
              <a:lnSpc>
                <a:spcPct val="129000"/>
              </a:lnSpc>
            </a:pPr>
            <a:r>
              <a:rPr lang="en-US" sz="1350">
                <a:solidFill>
                  <a:srgbClr val="CFCBBF"/>
                </a:solidFill>
                <a:latin typeface="Raleway" pitchFamily="34" charset="0"/>
                <a:ea typeface="Raleway" pitchFamily="34" charset="-122"/>
                <a:cs typeface="Raleway" pitchFamily="34" charset="-120"/>
              </a:rPr>
              <a:t>Estimated income — UAH 7-8 million per year</a:t>
            </a:r>
            <a:endParaRPr lang="uk-UA" sz="1350" noProof="0" dirty="0"/>
          </a:p>
        </p:txBody>
      </p:sp>
      <p:sp>
        <p:nvSpPr>
          <p:cNvPr id="20" name="Shape 13"/>
          <p:cNvSpPr/>
          <p:nvPr/>
        </p:nvSpPr>
        <p:spPr>
          <a:xfrm>
            <a:off x="746503" y="5425083"/>
            <a:ext cx="10698689" cy="659408"/>
          </a:xfrm>
          <a:prstGeom prst="roundRect">
            <a:avLst>
              <a:gd name="adj" fmla="val 4021"/>
            </a:avLst>
          </a:prstGeom>
          <a:solidFill>
            <a:srgbClr val="443D09"/>
          </a:solidFill>
          <a:ln/>
        </p:spPr>
        <p:txBody>
          <a:bodyPr/>
          <a:lstStyle/>
          <a:p>
            <a:endParaRPr lang="uk-UA" noProof="0" dirty="0"/>
          </a:p>
        </p:txBody>
      </p:sp>
      <p:pic>
        <p:nvPicPr>
          <p:cNvPr id="21" name="Image 5" descr="preencoded.png"/>
          <p:cNvPicPr>
            <a:picLocks noChangeAspect="1"/>
          </p:cNvPicPr>
          <p:nvPr/>
        </p:nvPicPr>
        <p:blipFill>
          <a:blip r:embed="rId8"/>
          <a:stretch>
            <a:fillRect/>
          </a:stretch>
        </p:blipFill>
        <p:spPr>
          <a:xfrm>
            <a:off x="923207" y="5675412"/>
            <a:ext cx="220855" cy="176709"/>
          </a:xfrm>
          <a:prstGeom prst="rect">
            <a:avLst/>
          </a:prstGeom>
        </p:spPr>
      </p:pic>
      <p:sp>
        <p:nvSpPr>
          <p:cNvPr id="22" name="Text 14"/>
          <p:cNvSpPr/>
          <p:nvPr/>
        </p:nvSpPr>
        <p:spPr>
          <a:xfrm>
            <a:off x="1320767" y="5617964"/>
            <a:ext cx="10557305" cy="273645"/>
          </a:xfrm>
          <a:prstGeom prst="rect">
            <a:avLst/>
          </a:prstGeom>
          <a:noFill/>
          <a:ln/>
        </p:spPr>
        <p:txBody>
          <a:bodyPr wrap="none" lIns="0" tIns="0" rIns="0" bIns="0" rtlCol="0" anchor="t"/>
          <a:lstStyle/>
          <a:p>
            <a:pPr>
              <a:lnSpc>
                <a:spcPct val="129000"/>
              </a:lnSpc>
            </a:pPr>
            <a:r>
              <a:rPr lang="en-US" sz="1350">
                <a:solidFill>
                  <a:srgbClr val="FFFFFF"/>
                </a:solidFill>
                <a:latin typeface="Raleway" pitchFamily="34" charset="0"/>
                <a:ea typeface="Raleway" pitchFamily="34" charset="-122"/>
                <a:cs typeface="Raleway" pitchFamily="34" charset="-120"/>
              </a:rPr>
              <a:t>The project has not only economic, but also environmental and social significance for the Chernivtsi region.</a:t>
            </a:r>
            <a:endParaRPr lang="uk-UA" sz="1350" noProof="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Стандартная">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49</TotalTime>
  <Words>665</Words>
  <Application>Microsoft Office PowerPoint</Application>
  <PresentationFormat>Широкоэкранный</PresentationFormat>
  <Paragraphs>68</Paragraphs>
  <Slides>6</Slides>
  <Notes>6</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6</vt:i4>
      </vt:variant>
    </vt:vector>
  </HeadingPairs>
  <TitlesOfParts>
    <vt:vector size="10" baseType="lpstr">
      <vt:lpstr>Raleway</vt:lpstr>
      <vt:lpstr>EB Garamond SemiBold</vt:lpstr>
      <vt:lpstr>Arial</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Timofey Nikulin</dc:creator>
  <cp:lastModifiedBy>Mike Nikulin</cp:lastModifiedBy>
  <cp:revision>13</cp:revision>
  <dcterms:created xsi:type="dcterms:W3CDTF">2026-06-12T21:41:56Z</dcterms:created>
  <dcterms:modified xsi:type="dcterms:W3CDTF">2026-06-22T15:22:34Z</dcterms:modified>
</cp:coreProperties>
</file>