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14630400" cy="8229600"/>
  <p:notesSz cx="8229600" cy="14630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3" d="100"/>
          <a:sy n="83" d="100"/>
        </p:scale>
        <p:origin x="120"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98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txBody>
          <a:bodyPr/>
          <a:lstStyle/>
          <a:p>
            <a:endParaRPr lang="ru-RU"/>
          </a:p>
        </p:txBody>
      </p:sp>
      <p:sp>
        <p:nvSpPr>
          <p:cNvPr id="3" name="Shape 1"/>
          <p:cNvSpPr/>
          <p:nvPr/>
        </p:nvSpPr>
        <p:spPr>
          <a:xfrm>
            <a:off x="0" y="0"/>
            <a:ext cx="14630400" cy="8229600"/>
          </a:xfrm>
          <a:prstGeom prst="rect">
            <a:avLst/>
          </a:prstGeom>
          <a:solidFill>
            <a:srgbClr val="FFFFFF"/>
          </a:solidFill>
          <a:ln/>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9144000" y="0"/>
            <a:ext cx="5486400" cy="8229600"/>
          </a:xfrm>
          <a:prstGeom prst="rect">
            <a:avLst/>
          </a:prstGeom>
          <a:solidFill>
            <a:srgbClr val="DFDFE0"/>
          </a:solidFill>
          <a:ln/>
        </p:spPr>
        <p:txBody>
          <a:bodyPr/>
          <a:lstStyle/>
          <a:p>
            <a:endParaRPr lang="ru-RU"/>
          </a:p>
        </p:txBody>
      </p:sp>
      <p:sp>
        <p:nvSpPr>
          <p:cNvPr id="4" name="Text 1"/>
          <p:cNvSpPr/>
          <p:nvPr/>
        </p:nvSpPr>
        <p:spPr>
          <a:xfrm>
            <a:off x="793790" y="2337197"/>
            <a:ext cx="7556421" cy="2126337"/>
          </a:xfrm>
          <a:prstGeom prst="rect">
            <a:avLst/>
          </a:prstGeom>
          <a:noFill/>
          <a:ln/>
        </p:spPr>
        <p:txBody>
          <a:bodyPr wrap="square" lIns="0" tIns="0" rIns="0" bIns="0" rtlCol="0" anchor="t"/>
          <a:lstStyle/>
          <a:p>
            <a:pPr>
              <a:lnSpc>
                <a:spcPts val="5550"/>
              </a:lnSpc>
            </a:pPr>
            <a:r>
              <a:rPr lang="en-US" sz="4450" b="1">
                <a:solidFill>
                  <a:srgbClr val="006400"/>
                </a:solidFill>
                <a:latin typeface="Inter Bold" pitchFamily="34" charset="0"/>
                <a:ea typeface="Inter Bold" pitchFamily="34" charset="-122"/>
                <a:cs typeface="Inter Bold" pitchFamily="34" charset="-120"/>
              </a:rPr>
              <a:t>Smart Agro-Hub: The Future of Agrologistics in Ukraine</a:t>
            </a:r>
            <a:endParaRPr lang="en-US" sz="4450" dirty="0"/>
          </a:p>
        </p:txBody>
      </p:sp>
      <p:sp>
        <p:nvSpPr>
          <p:cNvPr id="5" name="Text 2"/>
          <p:cNvSpPr/>
          <p:nvPr/>
        </p:nvSpPr>
        <p:spPr>
          <a:xfrm>
            <a:off x="793790" y="4803696"/>
            <a:ext cx="7556421" cy="1088708"/>
          </a:xfrm>
          <a:prstGeom prst="rect">
            <a:avLst/>
          </a:prstGeom>
          <a:noFill/>
          <a:ln/>
        </p:spPr>
        <p:txBody>
          <a:bodyPr wrap="square" lIns="0" tIns="0" rIns="0" bIns="0" rtlCol="0" anchor="t"/>
          <a:lstStyle/>
          <a:p>
            <a:pPr>
              <a:lnSpc>
                <a:spcPts val="2850"/>
              </a:lnSpc>
            </a:pPr>
            <a:r>
              <a:rPr lang="en-US" sz="1750">
                <a:solidFill>
                  <a:srgbClr val="272525"/>
                </a:solidFill>
                <a:latin typeface="Inter Bold"/>
                <a:ea typeface="Inter" pitchFamily="34" charset="-122"/>
                <a:cs typeface="Inter" pitchFamily="34" charset="-120"/>
              </a:rPr>
              <a:t>An innovative project that transforms traditional agriculture in the Chernivtsi region with the help of advanced technologies and sustainable development.</a:t>
            </a:r>
            <a:endParaRPr lang="en-US" sz="1750" dirty="0"/>
          </a:p>
        </p:txBody>
      </p:sp>
      <p:pic>
        <p:nvPicPr>
          <p:cNvPr id="6" name="Image 0" descr="preencoded.png">
            <a:extLst>
              <a:ext uri="{FF2B5EF4-FFF2-40B4-BE49-F238E27FC236}">
                <a16:creationId xmlns:a16="http://schemas.microsoft.com/office/drawing/2014/main" id="{68EAED0B-FBED-D0B2-7012-030B3C4D11CA}"/>
              </a:ext>
            </a:extLst>
          </p:cNvPr>
          <p:cNvPicPr>
            <a:picLocks noChangeAspect="1"/>
          </p:cNvPicPr>
          <p:nvPr/>
        </p:nvPicPr>
        <p:blipFill>
          <a:blip r:embed="rId3"/>
          <a:stretch>
            <a:fillRect/>
          </a:stretch>
        </p:blipFill>
        <p:spPr>
          <a:xfrm>
            <a:off x="8350211" y="0"/>
            <a:ext cx="6280189" cy="8229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4" name="Text 1"/>
          <p:cNvSpPr/>
          <p:nvPr/>
        </p:nvSpPr>
        <p:spPr>
          <a:xfrm>
            <a:off x="6280190" y="2038112"/>
            <a:ext cx="2835235" cy="354330"/>
          </a:xfrm>
          <a:prstGeom prst="rect">
            <a:avLst/>
          </a:prstGeom>
          <a:noFill/>
          <a:ln/>
        </p:spPr>
        <p:txBody>
          <a:bodyPr wrap="none" lIns="0" tIns="0" rIns="0" bIns="0" rtlCol="0" anchor="t"/>
          <a:lstStyle/>
          <a:p>
            <a:pPr>
              <a:lnSpc>
                <a:spcPts val="2750"/>
              </a:lnSpc>
            </a:pPr>
            <a:r>
              <a:rPr lang="en-US" sz="2200" b="1">
                <a:solidFill>
                  <a:srgbClr val="000000"/>
                </a:solidFill>
                <a:latin typeface="Inter Bold" pitchFamily="34" charset="0"/>
                <a:ea typeface="Inter Bold" pitchFamily="34" charset="-122"/>
                <a:cs typeface="Inter Bold" pitchFamily="34" charset="-120"/>
              </a:rPr>
              <a:t>Introduction</a:t>
            </a:r>
            <a:endParaRPr lang="en-US" sz="2200" dirty="0"/>
          </a:p>
        </p:txBody>
      </p:sp>
      <p:sp>
        <p:nvSpPr>
          <p:cNvPr id="5" name="Text 2"/>
          <p:cNvSpPr/>
          <p:nvPr/>
        </p:nvSpPr>
        <p:spPr>
          <a:xfrm>
            <a:off x="6280190" y="2619256"/>
            <a:ext cx="7556421" cy="668474"/>
          </a:xfrm>
          <a:prstGeom prst="rect">
            <a:avLst/>
          </a:prstGeom>
          <a:noFill/>
          <a:ln/>
        </p:spPr>
        <p:txBody>
          <a:bodyPr wrap="square" lIns="0" tIns="0" rIns="0" bIns="0" rtlCol="0" anchor="t"/>
          <a:lstStyle/>
          <a:p>
            <a:pPr>
              <a:lnSpc>
                <a:spcPts val="5550"/>
              </a:lnSpc>
            </a:pPr>
            <a:r>
              <a:rPr lang="en-US" sz="4450" b="1">
                <a:solidFill>
                  <a:srgbClr val="000000"/>
                </a:solidFill>
                <a:latin typeface="Inter Bold" pitchFamily="34" charset="0"/>
                <a:ea typeface="Inter Bold" pitchFamily="34" charset="-122"/>
                <a:cs typeface="Inter Bold" pitchFamily="34" charset="-120"/>
              </a:rPr>
              <a:t>From Cheese Plant to Agro-Hub</a:t>
            </a:r>
            <a:endParaRPr lang="en-US" sz="4450" dirty="0"/>
          </a:p>
        </p:txBody>
      </p:sp>
      <p:sp>
        <p:nvSpPr>
          <p:cNvPr id="6" name="Text 3"/>
          <p:cNvSpPr/>
          <p:nvPr/>
        </p:nvSpPr>
        <p:spPr>
          <a:xfrm>
            <a:off x="6280190" y="3421294"/>
            <a:ext cx="7556421" cy="3369924"/>
          </a:xfrm>
          <a:prstGeom prst="rect">
            <a:avLst/>
          </a:prstGeom>
          <a:noFill/>
          <a:ln/>
        </p:spPr>
        <p:txBody>
          <a:bodyPr wrap="square" lIns="0" tIns="0" rIns="0" bIns="0" rtlCol="0" anchor="t"/>
          <a:lstStyle/>
          <a:p>
            <a:r>
              <a:rPr lang="en-US" sz="1600">
                <a:latin typeface="Arial" panose="020B0604020202020204" pitchFamily="34" charset="0"/>
              </a:rPr>
              <a:t>The project provides for the reconstruction of the existing cheese factory with an area of 5500 m². Instead of an obsolete production facility, it is planned to create an autonomous agricultural complex that will operate on the principle of "smart infrastructure".</a:t>
            </a:r>
            <a:br>
              <a:rPr lang="en-US" sz="1600">
                <a:latin typeface="Arial" panose="020B0604020202020204" pitchFamily="34" charset="0"/>
              </a:rPr>
            </a:br>
            <a:r>
              <a:rPr lang="en-US" sz="1600">
                <a:latin typeface="Arial" panose="020B0604020202020204" pitchFamily="34" charset="0"/>
              </a:rPr>
              <a:t>
This means that the building does not just perform the function of a warehouse. It becomes a technological environment where every process — from temperature in chambers to product quality — is controlled by digital systems.
The peculiarity of the project is that it preserves the historical basis of the building, but fills it with new meaning. The old cheese factory is turning into a modern center for agro-processing, logistics, innovation and training.</a:t>
            </a:r>
            <a:endParaRPr lang="ru-RU" sz="1600" dirty="0">
              <a:latin typeface="Arial" panose="020B0604020202020204" pitchFamily="34" charset="0"/>
            </a:endParaRPr>
          </a:p>
        </p:txBody>
      </p:sp>
      <p:pic>
        <p:nvPicPr>
          <p:cNvPr id="3" name="Рисунок 2">
            <a:extLst>
              <a:ext uri="{FF2B5EF4-FFF2-40B4-BE49-F238E27FC236}">
                <a16:creationId xmlns:a16="http://schemas.microsoft.com/office/drawing/2014/main" id="{B8366CD4-7AF9-846A-2071-3B38941B8FE7}"/>
              </a:ext>
            </a:extLst>
          </p:cNvPr>
          <p:cNvPicPr>
            <a:picLocks noChangeAspect="1"/>
          </p:cNvPicPr>
          <p:nvPr/>
        </p:nvPicPr>
        <p:blipFill>
          <a:blip r:embed="rId3"/>
          <a:stretch>
            <a:fillRect/>
          </a:stretch>
        </p:blipFill>
        <p:spPr>
          <a:xfrm>
            <a:off x="793789" y="839560"/>
            <a:ext cx="4768892" cy="3275239"/>
          </a:xfrm>
          <a:prstGeom prst="rect">
            <a:avLst/>
          </a:prstGeom>
        </p:spPr>
      </p:pic>
      <p:pic>
        <p:nvPicPr>
          <p:cNvPr id="8" name="Рисунок 7">
            <a:extLst>
              <a:ext uri="{FF2B5EF4-FFF2-40B4-BE49-F238E27FC236}">
                <a16:creationId xmlns:a16="http://schemas.microsoft.com/office/drawing/2014/main" id="{4709F6E0-BF03-09CC-359F-6AB0D9B0B692}"/>
              </a:ext>
            </a:extLst>
          </p:cNvPr>
          <p:cNvPicPr>
            <a:picLocks noChangeAspect="1"/>
          </p:cNvPicPr>
          <p:nvPr/>
        </p:nvPicPr>
        <p:blipFill>
          <a:blip r:embed="rId4"/>
          <a:stretch>
            <a:fillRect/>
          </a:stretch>
        </p:blipFill>
        <p:spPr>
          <a:xfrm>
            <a:off x="409471" y="4287289"/>
            <a:ext cx="5513067" cy="310274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4737" y="592931"/>
            <a:ext cx="10505123" cy="673894"/>
          </a:xfrm>
          <a:prstGeom prst="rect">
            <a:avLst/>
          </a:prstGeom>
          <a:noFill/>
          <a:ln/>
        </p:spPr>
        <p:txBody>
          <a:bodyPr wrap="none" lIns="0" tIns="0" rIns="0" bIns="0" rtlCol="0" anchor="t"/>
          <a:lstStyle/>
          <a:p>
            <a:pPr>
              <a:lnSpc>
                <a:spcPts val="5300"/>
              </a:lnSpc>
            </a:pPr>
            <a:r>
              <a:rPr lang="en-US" sz="4200" b="1">
                <a:solidFill>
                  <a:srgbClr val="000000"/>
                </a:solidFill>
                <a:latin typeface="Inter Bold" pitchFamily="34" charset="0"/>
                <a:ea typeface="Inter Bold" pitchFamily="34" charset="-122"/>
                <a:cs typeface="Inter Bold" pitchFamily="34" charset="-120"/>
              </a:rPr>
              <a:t>Architectural and technological concept</a:t>
            </a:r>
            <a:endParaRPr lang="en-US" sz="4200" dirty="0"/>
          </a:p>
        </p:txBody>
      </p:sp>
      <p:sp>
        <p:nvSpPr>
          <p:cNvPr id="3" name="Shape 1"/>
          <p:cNvSpPr/>
          <p:nvPr/>
        </p:nvSpPr>
        <p:spPr>
          <a:xfrm>
            <a:off x="754737" y="2021443"/>
            <a:ext cx="4229814" cy="5616654"/>
          </a:xfrm>
          <a:prstGeom prst="roundRect">
            <a:avLst>
              <a:gd name="adj" fmla="val 3459"/>
            </a:avLst>
          </a:prstGeom>
          <a:solidFill>
            <a:srgbClr val="FFFFFF"/>
          </a:solidFill>
          <a:ln/>
        </p:spPr>
        <p:txBody>
          <a:bodyPr/>
          <a:lstStyle/>
          <a:p>
            <a:endParaRPr lang="ru-RU"/>
          </a:p>
        </p:txBody>
      </p:sp>
      <p:sp>
        <p:nvSpPr>
          <p:cNvPr id="4" name="Shape 2"/>
          <p:cNvSpPr/>
          <p:nvPr/>
        </p:nvSpPr>
        <p:spPr>
          <a:xfrm>
            <a:off x="754737" y="1990963"/>
            <a:ext cx="4229814" cy="121920"/>
          </a:xfrm>
          <a:prstGeom prst="roundRect">
            <a:avLst>
              <a:gd name="adj" fmla="val 74288"/>
            </a:avLst>
          </a:prstGeom>
          <a:solidFill>
            <a:srgbClr val="4950BC"/>
          </a:solidFill>
          <a:ln/>
        </p:spPr>
        <p:txBody>
          <a:bodyPr/>
          <a:lstStyle/>
          <a:p>
            <a:endParaRPr lang="ru-RU"/>
          </a:p>
        </p:txBody>
      </p:sp>
      <p:sp>
        <p:nvSpPr>
          <p:cNvPr id="5" name="Shape 3"/>
          <p:cNvSpPr/>
          <p:nvPr/>
        </p:nvSpPr>
        <p:spPr>
          <a:xfrm>
            <a:off x="2546211" y="1698069"/>
            <a:ext cx="646867" cy="646867"/>
          </a:xfrm>
          <a:prstGeom prst="roundRect">
            <a:avLst>
              <a:gd name="adj" fmla="val 141358"/>
            </a:avLst>
          </a:prstGeom>
          <a:solidFill>
            <a:srgbClr val="4950BC"/>
          </a:solidFill>
          <a:ln/>
        </p:spPr>
        <p:txBody>
          <a:bodyPr/>
          <a:lstStyle/>
          <a:p>
            <a:endParaRPr lang="ru-RU"/>
          </a:p>
        </p:txBody>
      </p:sp>
      <p:sp>
        <p:nvSpPr>
          <p:cNvPr id="6" name="Text 4"/>
          <p:cNvSpPr/>
          <p:nvPr/>
        </p:nvSpPr>
        <p:spPr>
          <a:xfrm>
            <a:off x="2740283" y="1859756"/>
            <a:ext cx="258723" cy="323374"/>
          </a:xfrm>
          <a:prstGeom prst="rect">
            <a:avLst/>
          </a:prstGeom>
          <a:noFill/>
          <a:ln/>
        </p:spPr>
        <p:txBody>
          <a:bodyPr wrap="none" lIns="0" tIns="0" rIns="0" bIns="0" rtlCol="0" anchor="t"/>
          <a:lstStyle/>
          <a:p>
            <a:pPr marL="0" indent="0" algn="l">
              <a:lnSpc>
                <a:spcPts val="3250"/>
              </a:lnSpc>
              <a:buNone/>
            </a:pPr>
            <a:r>
              <a:rPr lang="en-US" sz="2000" b="1" dirty="0">
                <a:solidFill>
                  <a:srgbClr val="FFFFFF"/>
                </a:solidFill>
                <a:latin typeface="Inter Bold" pitchFamily="34" charset="0"/>
                <a:ea typeface="Inter Bold" pitchFamily="34" charset="-122"/>
                <a:cs typeface="Inter Bold" pitchFamily="34" charset="-120"/>
              </a:rPr>
              <a:t>1</a:t>
            </a:r>
            <a:endParaRPr lang="en-US" sz="2000" dirty="0"/>
          </a:p>
        </p:txBody>
      </p:sp>
      <p:sp>
        <p:nvSpPr>
          <p:cNvPr id="7" name="Text 5"/>
          <p:cNvSpPr/>
          <p:nvPr/>
        </p:nvSpPr>
        <p:spPr>
          <a:xfrm>
            <a:off x="1000839" y="2560558"/>
            <a:ext cx="3319939" cy="336947"/>
          </a:xfrm>
          <a:prstGeom prst="rect">
            <a:avLst/>
          </a:prstGeom>
          <a:noFill/>
          <a:ln/>
        </p:spPr>
        <p:txBody>
          <a:bodyPr wrap="none" lIns="0" tIns="0" rIns="0" bIns="0" rtlCol="0" anchor="t"/>
          <a:lstStyle/>
          <a:p>
            <a:pPr>
              <a:lnSpc>
                <a:spcPts val="2650"/>
              </a:lnSpc>
            </a:pPr>
            <a:r>
              <a:rPr lang="en-US" sz="2100" b="1">
                <a:solidFill>
                  <a:srgbClr val="272525"/>
                </a:solidFill>
                <a:latin typeface="Inter Bold" pitchFamily="34" charset="0"/>
                <a:ea typeface="Inter Bold" pitchFamily="34" charset="-122"/>
                <a:cs typeface="Inter Bold" pitchFamily="34" charset="-120"/>
              </a:rPr>
              <a:t>Bio-climatic design</a:t>
            </a:r>
            <a:endParaRPr lang="en-US" sz="2100" dirty="0"/>
          </a:p>
        </p:txBody>
      </p:sp>
      <p:sp>
        <p:nvSpPr>
          <p:cNvPr id="8" name="Text 6"/>
          <p:cNvSpPr/>
          <p:nvPr/>
        </p:nvSpPr>
        <p:spPr>
          <a:xfrm>
            <a:off x="1000839" y="3026807"/>
            <a:ext cx="3737610" cy="2069544"/>
          </a:xfrm>
          <a:prstGeom prst="rect">
            <a:avLst/>
          </a:prstGeom>
          <a:noFill/>
          <a:ln/>
        </p:spPr>
        <p:txBody>
          <a:bodyPr wrap="square" lIns="0" tIns="0" rIns="0" bIns="0" rtlCol="0" anchor="t"/>
          <a:lstStyle/>
          <a:p>
            <a:pPr>
              <a:lnSpc>
                <a:spcPts val="2700"/>
              </a:lnSpc>
            </a:pPr>
            <a:r>
              <a:rPr lang="en-US" sz="1650">
                <a:solidFill>
                  <a:srgbClr val="272525"/>
                </a:solidFill>
                <a:latin typeface="Inter Bold"/>
                <a:ea typeface="Inter" pitchFamily="34" charset="-122"/>
                <a:cs typeface="Inter" pitchFamily="34" charset="-120"/>
              </a:rPr>
              <a:t>The use of heat recovery from refrigeration units to heat office spaces, as well as a green area on the roof to improve the microclimate and phytoremediation.</a:t>
            </a:r>
            <a:endParaRPr lang="en-US" sz="1650" dirty="0"/>
          </a:p>
        </p:txBody>
      </p:sp>
      <p:sp>
        <p:nvSpPr>
          <p:cNvPr id="9" name="Shape 7"/>
          <p:cNvSpPr/>
          <p:nvPr/>
        </p:nvSpPr>
        <p:spPr>
          <a:xfrm>
            <a:off x="5200174" y="2021443"/>
            <a:ext cx="4229933" cy="5616654"/>
          </a:xfrm>
          <a:prstGeom prst="roundRect">
            <a:avLst>
              <a:gd name="adj" fmla="val 3459"/>
            </a:avLst>
          </a:prstGeom>
          <a:solidFill>
            <a:srgbClr val="FFFFFF"/>
          </a:solidFill>
          <a:ln/>
        </p:spPr>
        <p:txBody>
          <a:bodyPr/>
          <a:lstStyle/>
          <a:p>
            <a:endParaRPr lang="ru-RU"/>
          </a:p>
        </p:txBody>
      </p:sp>
      <p:sp>
        <p:nvSpPr>
          <p:cNvPr id="10" name="Shape 8"/>
          <p:cNvSpPr/>
          <p:nvPr/>
        </p:nvSpPr>
        <p:spPr>
          <a:xfrm>
            <a:off x="5200174" y="1990963"/>
            <a:ext cx="4229933" cy="121920"/>
          </a:xfrm>
          <a:prstGeom prst="roundRect">
            <a:avLst>
              <a:gd name="adj" fmla="val 74288"/>
            </a:avLst>
          </a:prstGeom>
          <a:solidFill>
            <a:srgbClr val="4950BC"/>
          </a:solidFill>
          <a:ln/>
        </p:spPr>
        <p:txBody>
          <a:bodyPr/>
          <a:lstStyle/>
          <a:p>
            <a:endParaRPr lang="ru-RU"/>
          </a:p>
        </p:txBody>
      </p:sp>
      <p:sp>
        <p:nvSpPr>
          <p:cNvPr id="11" name="Shape 9"/>
          <p:cNvSpPr/>
          <p:nvPr/>
        </p:nvSpPr>
        <p:spPr>
          <a:xfrm>
            <a:off x="6991648" y="1698069"/>
            <a:ext cx="646867" cy="646867"/>
          </a:xfrm>
          <a:prstGeom prst="roundRect">
            <a:avLst>
              <a:gd name="adj" fmla="val 141358"/>
            </a:avLst>
          </a:prstGeom>
          <a:solidFill>
            <a:srgbClr val="4950BC"/>
          </a:solidFill>
          <a:ln/>
        </p:spPr>
        <p:txBody>
          <a:bodyPr/>
          <a:lstStyle/>
          <a:p>
            <a:endParaRPr lang="ru-RU"/>
          </a:p>
        </p:txBody>
      </p:sp>
      <p:sp>
        <p:nvSpPr>
          <p:cNvPr id="12" name="Text 10"/>
          <p:cNvSpPr/>
          <p:nvPr/>
        </p:nvSpPr>
        <p:spPr>
          <a:xfrm>
            <a:off x="7185720" y="1859756"/>
            <a:ext cx="258723" cy="323374"/>
          </a:xfrm>
          <a:prstGeom prst="rect">
            <a:avLst/>
          </a:prstGeom>
          <a:noFill/>
          <a:ln/>
        </p:spPr>
        <p:txBody>
          <a:bodyPr wrap="none" lIns="0" tIns="0" rIns="0" bIns="0" rtlCol="0" anchor="t"/>
          <a:lstStyle/>
          <a:p>
            <a:pPr marL="0" indent="0" algn="l">
              <a:lnSpc>
                <a:spcPts val="3250"/>
              </a:lnSpc>
              <a:buNone/>
            </a:pPr>
            <a:r>
              <a:rPr lang="en-US" sz="2000" b="1" dirty="0">
                <a:solidFill>
                  <a:srgbClr val="FFFFFF"/>
                </a:solidFill>
                <a:latin typeface="Inter Bold" pitchFamily="34" charset="0"/>
                <a:ea typeface="Inter Bold" pitchFamily="34" charset="-122"/>
                <a:cs typeface="Inter Bold" pitchFamily="34" charset="-120"/>
              </a:rPr>
              <a:t>2</a:t>
            </a:r>
            <a:endParaRPr lang="en-US" sz="2000" dirty="0"/>
          </a:p>
        </p:txBody>
      </p:sp>
      <p:sp>
        <p:nvSpPr>
          <p:cNvPr id="13" name="Text 11"/>
          <p:cNvSpPr/>
          <p:nvPr/>
        </p:nvSpPr>
        <p:spPr>
          <a:xfrm>
            <a:off x="5446276" y="2560558"/>
            <a:ext cx="2848689" cy="336947"/>
          </a:xfrm>
          <a:prstGeom prst="rect">
            <a:avLst/>
          </a:prstGeom>
          <a:noFill/>
          <a:ln/>
        </p:spPr>
        <p:txBody>
          <a:bodyPr wrap="none" lIns="0" tIns="0" rIns="0" bIns="0" rtlCol="0" anchor="t"/>
          <a:lstStyle/>
          <a:p>
            <a:pPr>
              <a:lnSpc>
                <a:spcPts val="2650"/>
              </a:lnSpc>
            </a:pPr>
            <a:r>
              <a:rPr lang="en-US" sz="2100" b="1">
                <a:solidFill>
                  <a:srgbClr val="272525"/>
                </a:solidFill>
                <a:latin typeface="Inter Bold" pitchFamily="34" charset="0"/>
                <a:ea typeface="Inter Bold" pitchFamily="34" charset="-122"/>
                <a:cs typeface="Inter Bold" pitchFamily="34" charset="-120"/>
              </a:rPr>
              <a:t>Central atrium</a:t>
            </a:r>
            <a:endParaRPr lang="en-US" sz="2100" dirty="0"/>
          </a:p>
        </p:txBody>
      </p:sp>
      <p:sp>
        <p:nvSpPr>
          <p:cNvPr id="14" name="Text 12"/>
          <p:cNvSpPr/>
          <p:nvPr/>
        </p:nvSpPr>
        <p:spPr>
          <a:xfrm>
            <a:off x="5446276" y="3026807"/>
            <a:ext cx="3737729" cy="1724620"/>
          </a:xfrm>
          <a:prstGeom prst="rect">
            <a:avLst/>
          </a:prstGeom>
          <a:noFill/>
          <a:ln/>
        </p:spPr>
        <p:txBody>
          <a:bodyPr wrap="square" lIns="0" tIns="0" rIns="0" bIns="0" rtlCol="0" anchor="t"/>
          <a:lstStyle/>
          <a:p>
            <a:pPr>
              <a:lnSpc>
                <a:spcPts val="2700"/>
              </a:lnSpc>
            </a:pPr>
            <a:r>
              <a:rPr lang="en-US" sz="1650">
                <a:solidFill>
                  <a:srgbClr val="272525"/>
                </a:solidFill>
                <a:latin typeface="Inter Bold"/>
                <a:ea typeface="Inter" pitchFamily="34" charset="-122"/>
                <a:cs typeface="Inter" pitchFamily="34" charset="-120"/>
              </a:rPr>
              <a:t>The core of the complex with an integrated AI monitoring system to control all processes, ensuring maximum efficiency.</a:t>
            </a:r>
            <a:endParaRPr lang="en-US" sz="1650" dirty="0"/>
          </a:p>
        </p:txBody>
      </p:sp>
      <p:sp>
        <p:nvSpPr>
          <p:cNvPr id="15" name="Shape 13"/>
          <p:cNvSpPr/>
          <p:nvPr/>
        </p:nvSpPr>
        <p:spPr>
          <a:xfrm>
            <a:off x="9645729" y="2021443"/>
            <a:ext cx="4229814" cy="5616654"/>
          </a:xfrm>
          <a:prstGeom prst="roundRect">
            <a:avLst>
              <a:gd name="adj" fmla="val 3459"/>
            </a:avLst>
          </a:prstGeom>
          <a:solidFill>
            <a:srgbClr val="FFFFFF"/>
          </a:solidFill>
          <a:ln/>
        </p:spPr>
        <p:txBody>
          <a:bodyPr/>
          <a:lstStyle/>
          <a:p>
            <a:endParaRPr lang="ru-RU"/>
          </a:p>
        </p:txBody>
      </p:sp>
      <p:sp>
        <p:nvSpPr>
          <p:cNvPr id="16" name="Shape 14"/>
          <p:cNvSpPr/>
          <p:nvPr/>
        </p:nvSpPr>
        <p:spPr>
          <a:xfrm>
            <a:off x="9645729" y="1990963"/>
            <a:ext cx="4229814" cy="121920"/>
          </a:xfrm>
          <a:prstGeom prst="roundRect">
            <a:avLst>
              <a:gd name="adj" fmla="val 74288"/>
            </a:avLst>
          </a:prstGeom>
          <a:solidFill>
            <a:srgbClr val="4950BC"/>
          </a:solidFill>
          <a:ln/>
        </p:spPr>
        <p:txBody>
          <a:bodyPr/>
          <a:lstStyle/>
          <a:p>
            <a:endParaRPr lang="ru-RU"/>
          </a:p>
        </p:txBody>
      </p:sp>
      <p:sp>
        <p:nvSpPr>
          <p:cNvPr id="17" name="Shape 15"/>
          <p:cNvSpPr/>
          <p:nvPr/>
        </p:nvSpPr>
        <p:spPr>
          <a:xfrm>
            <a:off x="11437203" y="1698069"/>
            <a:ext cx="646867" cy="646867"/>
          </a:xfrm>
          <a:prstGeom prst="roundRect">
            <a:avLst>
              <a:gd name="adj" fmla="val 141358"/>
            </a:avLst>
          </a:prstGeom>
          <a:solidFill>
            <a:srgbClr val="4950BC"/>
          </a:solidFill>
          <a:ln/>
        </p:spPr>
        <p:txBody>
          <a:bodyPr/>
          <a:lstStyle/>
          <a:p>
            <a:endParaRPr lang="ru-RU"/>
          </a:p>
        </p:txBody>
      </p:sp>
      <p:sp>
        <p:nvSpPr>
          <p:cNvPr id="18" name="Text 16"/>
          <p:cNvSpPr/>
          <p:nvPr/>
        </p:nvSpPr>
        <p:spPr>
          <a:xfrm>
            <a:off x="11631275" y="1859756"/>
            <a:ext cx="258723" cy="323374"/>
          </a:xfrm>
          <a:prstGeom prst="rect">
            <a:avLst/>
          </a:prstGeom>
          <a:noFill/>
          <a:ln/>
        </p:spPr>
        <p:txBody>
          <a:bodyPr wrap="none" lIns="0" tIns="0" rIns="0" bIns="0" rtlCol="0" anchor="t"/>
          <a:lstStyle/>
          <a:p>
            <a:pPr marL="0" indent="0" algn="l">
              <a:lnSpc>
                <a:spcPts val="3250"/>
              </a:lnSpc>
              <a:buNone/>
            </a:pPr>
            <a:r>
              <a:rPr lang="en-US" sz="2000" b="1" dirty="0">
                <a:solidFill>
                  <a:srgbClr val="FFFFFF"/>
                </a:solidFill>
                <a:latin typeface="Inter Bold" pitchFamily="34" charset="0"/>
                <a:ea typeface="Inter Bold" pitchFamily="34" charset="-122"/>
                <a:cs typeface="Inter Bold" pitchFamily="34" charset="-120"/>
              </a:rPr>
              <a:t>3</a:t>
            </a:r>
            <a:endParaRPr lang="en-US" sz="2000" dirty="0"/>
          </a:p>
        </p:txBody>
      </p:sp>
      <p:sp>
        <p:nvSpPr>
          <p:cNvPr id="19" name="Text 17"/>
          <p:cNvSpPr/>
          <p:nvPr/>
        </p:nvSpPr>
        <p:spPr>
          <a:xfrm>
            <a:off x="9891832" y="2560558"/>
            <a:ext cx="3268623" cy="336947"/>
          </a:xfrm>
          <a:prstGeom prst="rect">
            <a:avLst/>
          </a:prstGeom>
          <a:noFill/>
          <a:ln/>
        </p:spPr>
        <p:txBody>
          <a:bodyPr wrap="none" lIns="0" tIns="0" rIns="0" bIns="0" rtlCol="0" anchor="t"/>
          <a:lstStyle/>
          <a:p>
            <a:pPr>
              <a:lnSpc>
                <a:spcPts val="2650"/>
              </a:lnSpc>
            </a:pPr>
            <a:r>
              <a:rPr lang="en-US" sz="2100" b="1">
                <a:solidFill>
                  <a:srgbClr val="272525"/>
                </a:solidFill>
                <a:latin typeface="Inter Bold" pitchFamily="34" charset="0"/>
                <a:ea typeface="Inter Bold" pitchFamily="34" charset="-122"/>
                <a:cs typeface="Inter Bold" pitchFamily="34" charset="-120"/>
              </a:rPr>
              <a:t>Zonality of the complex</a:t>
            </a:r>
            <a:endParaRPr lang="en-US" sz="2100" dirty="0"/>
          </a:p>
        </p:txBody>
      </p:sp>
      <p:sp>
        <p:nvSpPr>
          <p:cNvPr id="20" name="Text 18"/>
          <p:cNvSpPr/>
          <p:nvPr/>
        </p:nvSpPr>
        <p:spPr>
          <a:xfrm>
            <a:off x="9891832" y="3026807"/>
            <a:ext cx="3737610" cy="1034772"/>
          </a:xfrm>
          <a:prstGeom prst="rect">
            <a:avLst/>
          </a:prstGeom>
          <a:noFill/>
          <a:ln/>
        </p:spPr>
        <p:txBody>
          <a:bodyPr wrap="square" lIns="0" tIns="0" rIns="0" bIns="0" rtlCol="0" anchor="t"/>
          <a:lstStyle/>
          <a:p>
            <a:pPr marL="342900" indent="-342900">
              <a:lnSpc>
                <a:spcPts val="2700"/>
              </a:lnSpc>
              <a:buSzPct val="100000"/>
              <a:buChar char="•"/>
            </a:pPr>
            <a:r>
              <a:rPr lang="en-US" sz="1650" b="1">
                <a:solidFill>
                  <a:srgbClr val="272525"/>
                </a:solidFill>
                <a:latin typeface="Inter Bold"/>
                <a:ea typeface="Inter" pitchFamily="34" charset="-122"/>
                <a:cs typeface="Inter" pitchFamily="34" charset="-120"/>
              </a:rPr>
              <a:t>North: Shock freezing chambers with nano-insulation (aerogels).</a:t>
            </a:r>
            <a:endParaRPr lang="en-US" sz="1650" dirty="0"/>
          </a:p>
        </p:txBody>
      </p:sp>
      <p:sp>
        <p:nvSpPr>
          <p:cNvPr id="21" name="Text 19"/>
          <p:cNvSpPr/>
          <p:nvPr/>
        </p:nvSpPr>
        <p:spPr>
          <a:xfrm>
            <a:off x="9891832" y="4136946"/>
            <a:ext cx="3737610" cy="1034772"/>
          </a:xfrm>
          <a:prstGeom prst="rect">
            <a:avLst/>
          </a:prstGeom>
          <a:noFill/>
          <a:ln/>
        </p:spPr>
        <p:txBody>
          <a:bodyPr wrap="square" lIns="0" tIns="0" rIns="0" bIns="0" rtlCol="0" anchor="t"/>
          <a:lstStyle/>
          <a:p>
            <a:pPr marL="342900" indent="-342900">
              <a:lnSpc>
                <a:spcPts val="2700"/>
              </a:lnSpc>
              <a:buSzPct val="100000"/>
              <a:buChar char="•"/>
            </a:pPr>
            <a:r>
              <a:rPr lang="en-US" sz="1650" b="1">
                <a:solidFill>
                  <a:srgbClr val="272525"/>
                </a:solidFill>
                <a:latin typeface="Inter Bold"/>
                <a:ea typeface="Inter" pitchFamily="34" charset="-122"/>
                <a:cs typeface="Inter" pitchFamily="34" charset="-120"/>
              </a:rPr>
              <a:t>East: Cold rooms (-2°C...+4°C) with smart gas nanosensors.</a:t>
            </a:r>
            <a:endParaRPr lang="en-US" sz="1650" dirty="0"/>
          </a:p>
        </p:txBody>
      </p:sp>
      <p:sp>
        <p:nvSpPr>
          <p:cNvPr id="22" name="Text 20"/>
          <p:cNvSpPr/>
          <p:nvPr/>
        </p:nvSpPr>
        <p:spPr>
          <a:xfrm>
            <a:off x="9891832" y="5247084"/>
            <a:ext cx="3737610" cy="1034772"/>
          </a:xfrm>
          <a:prstGeom prst="rect">
            <a:avLst/>
          </a:prstGeom>
          <a:noFill/>
          <a:ln/>
        </p:spPr>
        <p:txBody>
          <a:bodyPr wrap="square" lIns="0" tIns="0" rIns="0" bIns="0" rtlCol="0" anchor="t"/>
          <a:lstStyle/>
          <a:p>
            <a:pPr marL="342900" indent="-342900">
              <a:lnSpc>
                <a:spcPts val="2700"/>
              </a:lnSpc>
              <a:buSzPct val="100000"/>
              <a:buChar char="•"/>
            </a:pPr>
            <a:r>
              <a:rPr lang="en-US" sz="1650" b="1">
                <a:solidFill>
                  <a:srgbClr val="272525"/>
                </a:solidFill>
                <a:latin typeface="Inter Bold"/>
                <a:ea typeface="Inter" pitchFamily="34" charset="-122"/>
                <a:cs typeface="Inter" pitchFamily="34" charset="-120"/>
              </a:rPr>
              <a:t>South: Sorting and packing with sorting robots.</a:t>
            </a:r>
            <a:endParaRPr lang="en-US" sz="1650" dirty="0"/>
          </a:p>
        </p:txBody>
      </p:sp>
      <p:sp>
        <p:nvSpPr>
          <p:cNvPr id="23" name="Text 21"/>
          <p:cNvSpPr/>
          <p:nvPr/>
        </p:nvSpPr>
        <p:spPr>
          <a:xfrm>
            <a:off x="9891832" y="6357223"/>
            <a:ext cx="3737610" cy="1034772"/>
          </a:xfrm>
          <a:prstGeom prst="rect">
            <a:avLst/>
          </a:prstGeom>
          <a:noFill/>
          <a:ln/>
        </p:spPr>
        <p:txBody>
          <a:bodyPr wrap="square" lIns="0" tIns="0" rIns="0" bIns="0" rtlCol="0" anchor="t"/>
          <a:lstStyle/>
          <a:p>
            <a:pPr marL="342900" indent="-342900">
              <a:lnSpc>
                <a:spcPts val="2700"/>
              </a:lnSpc>
              <a:buSzPct val="100000"/>
              <a:buChar char="•"/>
            </a:pPr>
            <a:r>
              <a:rPr lang="en-US" sz="1650" b="1">
                <a:solidFill>
                  <a:srgbClr val="272525"/>
                </a:solidFill>
                <a:latin typeface="Inter Bold"/>
                <a:ea typeface="Inter" pitchFamily="34" charset="-122"/>
                <a:cs typeface="Inter" pitchFamily="34" charset="-120"/>
              </a:rPr>
              <a:t>Event: Energy center with solar and wind generators.</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8542" y="660678"/>
            <a:ext cx="7867769" cy="641509"/>
          </a:xfrm>
          <a:prstGeom prst="rect">
            <a:avLst/>
          </a:prstGeom>
          <a:noFill/>
          <a:ln/>
        </p:spPr>
        <p:txBody>
          <a:bodyPr wrap="none" lIns="0" tIns="0" rIns="0" bIns="0" rtlCol="0" anchor="t"/>
          <a:lstStyle/>
          <a:p>
            <a:pPr>
              <a:lnSpc>
                <a:spcPts val="5050"/>
              </a:lnSpc>
            </a:pPr>
            <a:r>
              <a:rPr lang="en-US" sz="4000" b="1">
                <a:solidFill>
                  <a:srgbClr val="000000"/>
                </a:solidFill>
                <a:latin typeface="Inter Bold" pitchFamily="34" charset="0"/>
                <a:ea typeface="Inter Bold" pitchFamily="34" charset="-122"/>
                <a:cs typeface="Inter Bold" pitchFamily="34" charset="-120"/>
              </a:rPr>
              <a:t>Key Technology Solutions</a:t>
            </a:r>
            <a:endParaRPr lang="en-US" sz="4000" dirty="0"/>
          </a:p>
        </p:txBody>
      </p:sp>
      <p:sp>
        <p:nvSpPr>
          <p:cNvPr id="3" name="Shape 1"/>
          <p:cNvSpPr/>
          <p:nvPr/>
        </p:nvSpPr>
        <p:spPr>
          <a:xfrm>
            <a:off x="718542" y="1712833"/>
            <a:ext cx="13193316" cy="5855970"/>
          </a:xfrm>
          <a:prstGeom prst="roundRect">
            <a:avLst>
              <a:gd name="adj" fmla="val 1473"/>
            </a:avLst>
          </a:prstGeom>
          <a:noFill/>
          <a:ln w="28575">
            <a:solidFill>
              <a:srgbClr val="000000">
                <a:alpha val="8000"/>
              </a:srgbClr>
            </a:solidFill>
            <a:prstDash val="solid"/>
          </a:ln>
        </p:spPr>
        <p:txBody>
          <a:bodyPr/>
          <a:lstStyle/>
          <a:p>
            <a:pPr algn="ctr"/>
            <a:endParaRPr lang="ru-RU"/>
          </a:p>
        </p:txBody>
      </p:sp>
      <p:sp>
        <p:nvSpPr>
          <p:cNvPr id="4" name="Shape 2"/>
          <p:cNvSpPr/>
          <p:nvPr/>
        </p:nvSpPr>
        <p:spPr>
          <a:xfrm>
            <a:off x="726162" y="1720453"/>
            <a:ext cx="13178076" cy="590074"/>
          </a:xfrm>
          <a:prstGeom prst="rect">
            <a:avLst/>
          </a:prstGeom>
          <a:solidFill>
            <a:srgbClr val="FFFFFF">
              <a:alpha val="4000"/>
            </a:srgbClr>
          </a:solidFill>
          <a:ln w="28575">
            <a:solidFill>
              <a:schemeClr val="tx1"/>
            </a:solidFill>
          </a:ln>
        </p:spPr>
        <p:txBody>
          <a:bodyPr/>
          <a:lstStyle/>
          <a:p>
            <a:pPr algn="ctr"/>
            <a:endParaRPr lang="ru-RU"/>
          </a:p>
        </p:txBody>
      </p:sp>
      <p:sp>
        <p:nvSpPr>
          <p:cNvPr id="5" name="Text 3"/>
          <p:cNvSpPr/>
          <p:nvPr/>
        </p:nvSpPr>
        <p:spPr>
          <a:xfrm>
            <a:off x="931545" y="1851184"/>
            <a:ext cx="2221230" cy="328613"/>
          </a:xfrm>
          <a:prstGeom prst="rect">
            <a:avLst/>
          </a:prstGeom>
          <a:noFill/>
          <a:ln w="28575">
            <a:solidFill>
              <a:schemeClr val="tx1"/>
            </a:solidFill>
          </a:ln>
        </p:spPr>
        <p:txBody>
          <a:bodyPr wrap="none" lIns="0" tIns="0" rIns="0" bIns="0" rtlCol="0" anchor="t"/>
          <a:lstStyle/>
          <a:p>
            <a:pPr algn="ctr">
              <a:lnSpc>
                <a:spcPts val="2550"/>
              </a:lnSpc>
            </a:pPr>
            <a:r>
              <a:rPr lang="en-US" sz="1600" b="1" dirty="0">
                <a:solidFill>
                  <a:srgbClr val="272525"/>
                </a:solidFill>
                <a:latin typeface="Inter Bold"/>
                <a:ea typeface="Inter" pitchFamily="34" charset="-122"/>
                <a:cs typeface="Inter" pitchFamily="34" charset="-120"/>
              </a:rPr>
              <a:t>Direction</a:t>
            </a:r>
            <a:endParaRPr lang="en-US" sz="1600" dirty="0"/>
          </a:p>
        </p:txBody>
      </p:sp>
      <p:sp>
        <p:nvSpPr>
          <p:cNvPr id="6" name="Text 4"/>
          <p:cNvSpPr/>
          <p:nvPr/>
        </p:nvSpPr>
        <p:spPr>
          <a:xfrm>
            <a:off x="3570922" y="1851184"/>
            <a:ext cx="3535204" cy="328613"/>
          </a:xfrm>
          <a:prstGeom prst="rect">
            <a:avLst/>
          </a:prstGeom>
          <a:noFill/>
          <a:ln w="28575">
            <a:solidFill>
              <a:schemeClr val="tx1"/>
            </a:solidFill>
          </a:ln>
        </p:spPr>
        <p:txBody>
          <a:bodyPr wrap="none" lIns="0" tIns="0" rIns="0" bIns="0" rtlCol="0" anchor="t"/>
          <a:lstStyle/>
          <a:p>
            <a:pPr algn="ctr">
              <a:lnSpc>
                <a:spcPts val="2550"/>
              </a:lnSpc>
            </a:pPr>
            <a:r>
              <a:rPr lang="en-US" sz="1600" b="1" dirty="0">
                <a:solidFill>
                  <a:srgbClr val="272525"/>
                </a:solidFill>
                <a:latin typeface="Inter Bold"/>
                <a:ea typeface="Inter" pitchFamily="34" charset="-122"/>
                <a:cs typeface="Inter" pitchFamily="34" charset="-120"/>
              </a:rPr>
              <a:t>Technology</a:t>
            </a:r>
            <a:endParaRPr lang="en-US" sz="1600" dirty="0"/>
          </a:p>
        </p:txBody>
      </p:sp>
      <p:sp>
        <p:nvSpPr>
          <p:cNvPr id="7" name="Text 5"/>
          <p:cNvSpPr/>
          <p:nvPr/>
        </p:nvSpPr>
        <p:spPr>
          <a:xfrm>
            <a:off x="7524274" y="1851184"/>
            <a:ext cx="6174700" cy="328613"/>
          </a:xfrm>
          <a:prstGeom prst="rect">
            <a:avLst/>
          </a:prstGeom>
          <a:noFill/>
          <a:ln w="28575">
            <a:solidFill>
              <a:schemeClr val="tx1"/>
            </a:solidFill>
          </a:ln>
        </p:spPr>
        <p:txBody>
          <a:bodyPr wrap="none" lIns="0" tIns="0" rIns="0" bIns="0" rtlCol="0" anchor="t"/>
          <a:lstStyle/>
          <a:p>
            <a:pPr algn="ctr">
              <a:lnSpc>
                <a:spcPts val="2550"/>
              </a:lnSpc>
            </a:pPr>
            <a:r>
              <a:rPr lang="en-US" sz="1600" b="1" dirty="0">
                <a:solidFill>
                  <a:srgbClr val="272525"/>
                </a:solidFill>
                <a:latin typeface="Inter Bold"/>
                <a:ea typeface="Inter" pitchFamily="34" charset="-122"/>
                <a:cs typeface="Inter" pitchFamily="34" charset="-120"/>
              </a:rPr>
              <a:t>Effect</a:t>
            </a:r>
            <a:endParaRPr lang="en-US" sz="1600" dirty="0"/>
          </a:p>
        </p:txBody>
      </p:sp>
      <p:sp>
        <p:nvSpPr>
          <p:cNvPr id="8" name="Shape 6"/>
          <p:cNvSpPr/>
          <p:nvPr/>
        </p:nvSpPr>
        <p:spPr>
          <a:xfrm>
            <a:off x="726162" y="2310527"/>
            <a:ext cx="13178076" cy="1247299"/>
          </a:xfrm>
          <a:prstGeom prst="rect">
            <a:avLst/>
          </a:prstGeom>
          <a:solidFill>
            <a:srgbClr val="000000">
              <a:alpha val="4000"/>
            </a:srgbClr>
          </a:solidFill>
          <a:ln w="28575">
            <a:solidFill>
              <a:schemeClr val="tx1"/>
            </a:solidFill>
          </a:ln>
        </p:spPr>
        <p:txBody>
          <a:bodyPr/>
          <a:lstStyle/>
          <a:p>
            <a:pPr algn="ctr"/>
            <a:endParaRPr lang="ru-RU"/>
          </a:p>
        </p:txBody>
      </p:sp>
      <p:sp>
        <p:nvSpPr>
          <p:cNvPr id="9" name="Text 7"/>
          <p:cNvSpPr/>
          <p:nvPr/>
        </p:nvSpPr>
        <p:spPr>
          <a:xfrm>
            <a:off x="931545" y="2441258"/>
            <a:ext cx="222123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Energy</a:t>
            </a:r>
            <a:endParaRPr lang="en-US" sz="1600" dirty="0"/>
          </a:p>
        </p:txBody>
      </p:sp>
      <p:sp>
        <p:nvSpPr>
          <p:cNvPr id="10" name="Text 8"/>
          <p:cNvSpPr/>
          <p:nvPr/>
        </p:nvSpPr>
        <p:spPr>
          <a:xfrm>
            <a:off x="3570922" y="2441258"/>
            <a:ext cx="3535204" cy="985837"/>
          </a:xfrm>
          <a:prstGeom prst="rect">
            <a:avLst/>
          </a:prstGeom>
          <a:noFill/>
          <a:ln w="28575">
            <a:solidFill>
              <a:schemeClr val="tx1"/>
            </a:solidFill>
          </a:ln>
        </p:spPr>
        <p:txBody>
          <a:bodyPr wrap="squar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Perovskite solar panels (efficiency 28%) + Vertical wind turbines</a:t>
            </a:r>
            <a:endParaRPr lang="en-US" sz="1600" dirty="0"/>
          </a:p>
        </p:txBody>
      </p:sp>
      <p:sp>
        <p:nvSpPr>
          <p:cNvPr id="11" name="Text 9"/>
          <p:cNvSpPr/>
          <p:nvPr/>
        </p:nvSpPr>
        <p:spPr>
          <a:xfrm>
            <a:off x="7524274" y="2441258"/>
            <a:ext cx="617470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110% autonomy, surplus to the network</a:t>
            </a:r>
            <a:endParaRPr lang="en-US" sz="1600" dirty="0"/>
          </a:p>
        </p:txBody>
      </p:sp>
      <p:sp>
        <p:nvSpPr>
          <p:cNvPr id="12" name="Shape 10"/>
          <p:cNvSpPr/>
          <p:nvPr/>
        </p:nvSpPr>
        <p:spPr>
          <a:xfrm>
            <a:off x="726162" y="3557826"/>
            <a:ext cx="13178076" cy="918686"/>
          </a:xfrm>
          <a:prstGeom prst="rect">
            <a:avLst/>
          </a:prstGeom>
          <a:solidFill>
            <a:srgbClr val="FFFFFF">
              <a:alpha val="4000"/>
            </a:srgbClr>
          </a:solidFill>
          <a:ln w="28575">
            <a:solidFill>
              <a:schemeClr val="tx1"/>
            </a:solidFill>
          </a:ln>
        </p:spPr>
        <p:txBody>
          <a:bodyPr/>
          <a:lstStyle/>
          <a:p>
            <a:pPr algn="ctr"/>
            <a:endParaRPr lang="ru-RU"/>
          </a:p>
        </p:txBody>
      </p:sp>
      <p:sp>
        <p:nvSpPr>
          <p:cNvPr id="13" name="Text 11"/>
          <p:cNvSpPr/>
          <p:nvPr/>
        </p:nvSpPr>
        <p:spPr>
          <a:xfrm>
            <a:off x="931545" y="3688556"/>
            <a:ext cx="222123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Isolation</a:t>
            </a:r>
            <a:endParaRPr lang="en-US" sz="1600" dirty="0"/>
          </a:p>
        </p:txBody>
      </p:sp>
      <p:sp>
        <p:nvSpPr>
          <p:cNvPr id="14" name="Text 12"/>
          <p:cNvSpPr/>
          <p:nvPr/>
        </p:nvSpPr>
        <p:spPr>
          <a:xfrm>
            <a:off x="3570922" y="3688556"/>
            <a:ext cx="3535204" cy="657225"/>
          </a:xfrm>
          <a:prstGeom prst="rect">
            <a:avLst/>
          </a:prstGeom>
          <a:noFill/>
          <a:ln w="28575">
            <a:solidFill>
              <a:schemeClr val="tx1"/>
            </a:solidFill>
          </a:ln>
        </p:spPr>
        <p:txBody>
          <a:bodyPr wrap="squar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Sandwich panels with </a:t>
            </a:r>
            <a:r>
              <a:rPr lang="en-US" sz="1600" dirty="0" err="1">
                <a:solidFill>
                  <a:srgbClr val="272525"/>
                </a:solidFill>
                <a:latin typeface="Inter Bold"/>
                <a:ea typeface="Inter" pitchFamily="34" charset="-122"/>
                <a:cs typeface="Inter" pitchFamily="34" charset="-120"/>
              </a:rPr>
              <a:t>nanoaerogel</a:t>
            </a:r>
            <a:r>
              <a:rPr lang="en-US" sz="1600" dirty="0">
                <a:solidFill>
                  <a:srgbClr val="272525"/>
                </a:solidFill>
                <a:latin typeface="Inter Bold"/>
                <a:ea typeface="Inter" pitchFamily="34" charset="-122"/>
                <a:cs typeface="Inter" pitchFamily="34" charset="-120"/>
              </a:rPr>
              <a:t> (</a:t>
            </a:r>
            <a:r>
              <a:rPr lang="el-GR" sz="1600" dirty="0">
                <a:solidFill>
                  <a:srgbClr val="272525"/>
                </a:solidFill>
                <a:latin typeface="Inter Bold"/>
                <a:ea typeface="Inter" pitchFamily="34" charset="-122"/>
                <a:cs typeface="Inter" pitchFamily="34" charset="-120"/>
              </a:rPr>
              <a:t>λ=0.013 </a:t>
            </a:r>
            <a:r>
              <a:rPr lang="en-US" sz="1600" dirty="0">
                <a:solidFill>
                  <a:srgbClr val="272525"/>
                </a:solidFill>
                <a:latin typeface="Inter Bold"/>
                <a:ea typeface="Inter" pitchFamily="34" charset="-122"/>
                <a:cs typeface="Inter" pitchFamily="34" charset="-120"/>
              </a:rPr>
              <a:t>W/</a:t>
            </a:r>
            <a:r>
              <a:rPr lang="en-US" sz="1600" dirty="0" err="1">
                <a:solidFill>
                  <a:srgbClr val="272525"/>
                </a:solidFill>
                <a:latin typeface="Inter Bold"/>
                <a:ea typeface="Inter" pitchFamily="34" charset="-122"/>
                <a:cs typeface="Inter" pitchFamily="34" charset="-120"/>
              </a:rPr>
              <a:t>m·K</a:t>
            </a:r>
            <a:r>
              <a:rPr lang="en-US" sz="1600" dirty="0">
                <a:solidFill>
                  <a:srgbClr val="272525"/>
                </a:solidFill>
                <a:latin typeface="Inter Bold"/>
                <a:ea typeface="Inter" pitchFamily="34" charset="-122"/>
                <a:cs typeface="Inter" pitchFamily="34" charset="-120"/>
              </a:rPr>
              <a:t>)</a:t>
            </a:r>
            <a:endParaRPr lang="en-US" sz="1600" dirty="0"/>
          </a:p>
        </p:txBody>
      </p:sp>
      <p:sp>
        <p:nvSpPr>
          <p:cNvPr id="15" name="Text 13"/>
          <p:cNvSpPr/>
          <p:nvPr/>
        </p:nvSpPr>
        <p:spPr>
          <a:xfrm>
            <a:off x="7524274" y="3688556"/>
            <a:ext cx="617470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45% reduction in energy consumption</a:t>
            </a:r>
            <a:endParaRPr lang="en-US" sz="1600" dirty="0"/>
          </a:p>
        </p:txBody>
      </p:sp>
      <p:sp>
        <p:nvSpPr>
          <p:cNvPr id="16" name="Shape 14"/>
          <p:cNvSpPr/>
          <p:nvPr/>
        </p:nvSpPr>
        <p:spPr>
          <a:xfrm>
            <a:off x="726162" y="4476512"/>
            <a:ext cx="13178076" cy="1247299"/>
          </a:xfrm>
          <a:prstGeom prst="rect">
            <a:avLst/>
          </a:prstGeom>
          <a:solidFill>
            <a:srgbClr val="000000">
              <a:alpha val="4000"/>
            </a:srgbClr>
          </a:solidFill>
          <a:ln w="28575">
            <a:solidFill>
              <a:schemeClr val="tx1"/>
            </a:solidFill>
          </a:ln>
        </p:spPr>
        <p:txBody>
          <a:bodyPr/>
          <a:lstStyle/>
          <a:p>
            <a:pPr algn="ctr"/>
            <a:endParaRPr lang="ru-RU"/>
          </a:p>
        </p:txBody>
      </p:sp>
      <p:sp>
        <p:nvSpPr>
          <p:cNvPr id="17" name="Text 15"/>
          <p:cNvSpPr/>
          <p:nvPr/>
        </p:nvSpPr>
        <p:spPr>
          <a:xfrm>
            <a:off x="931545" y="4607243"/>
            <a:ext cx="222123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Quality Control</a:t>
            </a:r>
            <a:endParaRPr lang="en-US" sz="1600" dirty="0"/>
          </a:p>
        </p:txBody>
      </p:sp>
      <p:sp>
        <p:nvSpPr>
          <p:cNvPr id="18" name="Text 16"/>
          <p:cNvSpPr/>
          <p:nvPr/>
        </p:nvSpPr>
        <p:spPr>
          <a:xfrm>
            <a:off x="3570922" y="4607243"/>
            <a:ext cx="3535204" cy="985837"/>
          </a:xfrm>
          <a:prstGeom prst="rect">
            <a:avLst/>
          </a:prstGeom>
          <a:noFill/>
          <a:ln w="28575">
            <a:solidFill>
              <a:schemeClr val="tx1"/>
            </a:solidFill>
          </a:ln>
        </p:spPr>
        <p:txBody>
          <a:bodyPr wrap="squar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IoT sensors with carbon nanotubes for ethylene detection</a:t>
            </a:r>
            <a:endParaRPr lang="en-US" sz="1600" dirty="0"/>
          </a:p>
        </p:txBody>
      </p:sp>
      <p:sp>
        <p:nvSpPr>
          <p:cNvPr id="19" name="Text 17"/>
          <p:cNvSpPr/>
          <p:nvPr/>
        </p:nvSpPr>
        <p:spPr>
          <a:xfrm>
            <a:off x="7524274" y="4607243"/>
            <a:ext cx="617470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Spoilage prediction in 72 hours</a:t>
            </a:r>
            <a:endParaRPr lang="en-US" sz="1600" dirty="0"/>
          </a:p>
        </p:txBody>
      </p:sp>
      <p:sp>
        <p:nvSpPr>
          <p:cNvPr id="20" name="Shape 18"/>
          <p:cNvSpPr/>
          <p:nvPr/>
        </p:nvSpPr>
        <p:spPr>
          <a:xfrm>
            <a:off x="726162" y="5723811"/>
            <a:ext cx="13178076" cy="918686"/>
          </a:xfrm>
          <a:prstGeom prst="rect">
            <a:avLst/>
          </a:prstGeom>
          <a:solidFill>
            <a:srgbClr val="FFFFFF">
              <a:alpha val="4000"/>
            </a:srgbClr>
          </a:solidFill>
          <a:ln w="28575">
            <a:solidFill>
              <a:schemeClr val="tx1"/>
            </a:solidFill>
          </a:ln>
        </p:spPr>
        <p:txBody>
          <a:bodyPr/>
          <a:lstStyle/>
          <a:p>
            <a:pPr algn="ctr"/>
            <a:endParaRPr lang="ru-RU"/>
          </a:p>
        </p:txBody>
      </p:sp>
      <p:sp>
        <p:nvSpPr>
          <p:cNvPr id="21" name="Text 19"/>
          <p:cNvSpPr/>
          <p:nvPr/>
        </p:nvSpPr>
        <p:spPr>
          <a:xfrm>
            <a:off x="931545" y="5854541"/>
            <a:ext cx="222123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Product processing</a:t>
            </a:r>
            <a:endParaRPr lang="en-US" sz="1600" dirty="0"/>
          </a:p>
        </p:txBody>
      </p:sp>
      <p:sp>
        <p:nvSpPr>
          <p:cNvPr id="22" name="Text 20"/>
          <p:cNvSpPr/>
          <p:nvPr/>
        </p:nvSpPr>
        <p:spPr>
          <a:xfrm>
            <a:off x="3570922" y="5854541"/>
            <a:ext cx="3535204" cy="657225"/>
          </a:xfrm>
          <a:prstGeom prst="rect">
            <a:avLst/>
          </a:prstGeom>
          <a:noFill/>
          <a:ln w="28575">
            <a:solidFill>
              <a:schemeClr val="tx1"/>
            </a:solidFill>
          </a:ln>
        </p:spPr>
        <p:txBody>
          <a:bodyPr wrap="squar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Antimicrobial </a:t>
            </a:r>
            <a:r>
              <a:rPr lang="en-US" sz="1600" dirty="0" err="1">
                <a:solidFill>
                  <a:srgbClr val="272525"/>
                </a:solidFill>
                <a:latin typeface="Inter Bold"/>
                <a:ea typeface="Inter" pitchFamily="34" charset="-122"/>
                <a:cs typeface="Inter" pitchFamily="34" charset="-120"/>
              </a:rPr>
              <a:t>Nanocoatings</a:t>
            </a:r>
            <a:r>
              <a:rPr lang="en-US" sz="1600" dirty="0">
                <a:solidFill>
                  <a:srgbClr val="272525"/>
                </a:solidFill>
                <a:latin typeface="Inter Bold"/>
                <a:ea typeface="Inter" pitchFamily="34" charset="-122"/>
                <a:cs typeface="Inter" pitchFamily="34" charset="-120"/>
              </a:rPr>
              <a:t> (Ag/Cu) on Conveyors</a:t>
            </a:r>
            <a:endParaRPr lang="en-US" sz="1600" dirty="0"/>
          </a:p>
        </p:txBody>
      </p:sp>
      <p:sp>
        <p:nvSpPr>
          <p:cNvPr id="23" name="Text 21"/>
          <p:cNvSpPr/>
          <p:nvPr/>
        </p:nvSpPr>
        <p:spPr>
          <a:xfrm>
            <a:off x="7524274" y="5854541"/>
            <a:ext cx="617470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Reducing bacterial load by 100 times</a:t>
            </a:r>
            <a:endParaRPr lang="en-US" sz="1600" dirty="0"/>
          </a:p>
        </p:txBody>
      </p:sp>
      <p:sp>
        <p:nvSpPr>
          <p:cNvPr id="24" name="Shape 22"/>
          <p:cNvSpPr/>
          <p:nvPr/>
        </p:nvSpPr>
        <p:spPr>
          <a:xfrm>
            <a:off x="726162" y="6642497"/>
            <a:ext cx="13178076" cy="918686"/>
          </a:xfrm>
          <a:prstGeom prst="rect">
            <a:avLst/>
          </a:prstGeom>
          <a:solidFill>
            <a:srgbClr val="000000">
              <a:alpha val="4000"/>
            </a:srgbClr>
          </a:solidFill>
          <a:ln w="28575">
            <a:solidFill>
              <a:schemeClr val="tx1"/>
            </a:solidFill>
          </a:ln>
        </p:spPr>
        <p:txBody>
          <a:bodyPr/>
          <a:lstStyle/>
          <a:p>
            <a:pPr algn="ctr"/>
            <a:endParaRPr lang="ru-RU"/>
          </a:p>
        </p:txBody>
      </p:sp>
      <p:sp>
        <p:nvSpPr>
          <p:cNvPr id="25" name="Text 23"/>
          <p:cNvSpPr/>
          <p:nvPr/>
        </p:nvSpPr>
        <p:spPr>
          <a:xfrm>
            <a:off x="931545" y="6773228"/>
            <a:ext cx="222123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Management</a:t>
            </a:r>
            <a:endParaRPr lang="en-US" sz="1600" dirty="0"/>
          </a:p>
        </p:txBody>
      </p:sp>
      <p:sp>
        <p:nvSpPr>
          <p:cNvPr id="26" name="Text 24"/>
          <p:cNvSpPr/>
          <p:nvPr/>
        </p:nvSpPr>
        <p:spPr>
          <a:xfrm>
            <a:off x="3570922" y="6773228"/>
            <a:ext cx="3535204" cy="657225"/>
          </a:xfrm>
          <a:prstGeom prst="rect">
            <a:avLst/>
          </a:prstGeom>
          <a:noFill/>
          <a:ln w="28575">
            <a:solidFill>
              <a:schemeClr val="tx1"/>
            </a:solidFill>
          </a:ln>
        </p:spPr>
        <p:txBody>
          <a:bodyPr wrap="squar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AI platform based on a digital twin (Digital Twin)</a:t>
            </a:r>
            <a:endParaRPr lang="en-US" sz="1600" dirty="0"/>
          </a:p>
        </p:txBody>
      </p:sp>
      <p:sp>
        <p:nvSpPr>
          <p:cNvPr id="27" name="Text 25"/>
          <p:cNvSpPr/>
          <p:nvPr/>
        </p:nvSpPr>
        <p:spPr>
          <a:xfrm>
            <a:off x="7524274" y="6773228"/>
            <a:ext cx="6174700" cy="328613"/>
          </a:xfrm>
          <a:prstGeom prst="rect">
            <a:avLst/>
          </a:prstGeom>
          <a:noFill/>
          <a:ln w="28575">
            <a:solidFill>
              <a:schemeClr val="tx1"/>
            </a:solidFill>
          </a:ln>
        </p:spPr>
        <p:txBody>
          <a:bodyPr wrap="none" lIns="0" tIns="0" rIns="0" bIns="0" rtlCol="0" anchor="t"/>
          <a:lstStyle/>
          <a:p>
            <a:pPr algn="ctr">
              <a:lnSpc>
                <a:spcPts val="2550"/>
              </a:lnSpc>
            </a:pPr>
            <a:r>
              <a:rPr lang="en-US" sz="1600" dirty="0">
                <a:solidFill>
                  <a:srgbClr val="272525"/>
                </a:solidFill>
                <a:latin typeface="Inter Bold"/>
                <a:ea typeface="Inter" pitchFamily="34" charset="-122"/>
                <a:cs typeface="Inter" pitchFamily="34" charset="-120"/>
              </a:rPr>
              <a:t>Real-time storage optimization</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441371"/>
            <a:ext cx="9542383" cy="708779"/>
          </a:xfrm>
          <a:prstGeom prst="rect">
            <a:avLst/>
          </a:prstGeom>
          <a:noFill/>
          <a:ln/>
        </p:spPr>
        <p:txBody>
          <a:bodyPr wrap="none" lIns="0" tIns="0" rIns="0" bIns="0" rtlCol="0" anchor="t"/>
          <a:lstStyle/>
          <a:p>
            <a:pPr>
              <a:lnSpc>
                <a:spcPts val="5550"/>
              </a:lnSpc>
            </a:pPr>
            <a:r>
              <a:rPr lang="en-US" sz="4450" b="1" dirty="0">
                <a:solidFill>
                  <a:srgbClr val="000000"/>
                </a:solidFill>
                <a:latin typeface="Inter Bold"/>
                <a:ea typeface="Inter Bold"/>
                <a:cs typeface="Inter Bold" pitchFamily="34" charset="-120"/>
              </a:rPr>
              <a:t>Economic Model and Payback</a:t>
            </a:r>
            <a:endParaRPr lang="en-US" sz="4450" dirty="0">
              <a:latin typeface="Inter Bold"/>
              <a:ea typeface="Inter Bold"/>
            </a:endParaRPr>
          </a:p>
        </p:txBody>
      </p:sp>
      <p:sp>
        <p:nvSpPr>
          <p:cNvPr id="3" name="Text 1"/>
          <p:cNvSpPr/>
          <p:nvPr/>
        </p:nvSpPr>
        <p:spPr>
          <a:xfrm>
            <a:off x="793790" y="2143406"/>
            <a:ext cx="11103684" cy="850583"/>
          </a:xfrm>
          <a:prstGeom prst="rect">
            <a:avLst/>
          </a:prstGeom>
          <a:noFill/>
          <a:ln/>
        </p:spPr>
        <p:txBody>
          <a:bodyPr wrap="square" lIns="0" tIns="0" rIns="0" bIns="0" rtlCol="0" anchor="t"/>
          <a:lstStyle/>
          <a:p>
            <a:pPr>
              <a:lnSpc>
                <a:spcPts val="3300"/>
              </a:lnSpc>
            </a:pPr>
            <a:r>
              <a:rPr lang="en-US" sz="2800">
                <a:ea typeface="Inter Bold"/>
              </a:rPr>
              <a:t>The project has a clear economic logic. Total capital expenditures are estimated at USD 22.3 million.</a:t>
            </a:r>
            <a:endParaRPr lang="en-US" sz="2650" dirty="0">
              <a:ea typeface="Inter Bold"/>
            </a:endParaRPr>
          </a:p>
        </p:txBody>
      </p:sp>
      <p:sp>
        <p:nvSpPr>
          <p:cNvPr id="4" name="Text 2"/>
          <p:cNvSpPr/>
          <p:nvPr/>
        </p:nvSpPr>
        <p:spPr>
          <a:xfrm>
            <a:off x="793790" y="3794522"/>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a:solidFill>
                  <a:srgbClr val="272525"/>
                </a:solidFill>
                <a:latin typeface="Inter Bold"/>
                <a:ea typeface="Inter Bold"/>
                <a:cs typeface="Inter" pitchFamily="34" charset="-120"/>
              </a:rPr>
              <a:t>Refrigeration equipment</a:t>
            </a:r>
            <a:endParaRPr lang="en-US" sz="1750" dirty="0">
              <a:ea typeface="Inter Bold"/>
            </a:endParaRPr>
          </a:p>
        </p:txBody>
      </p:sp>
      <p:sp>
        <p:nvSpPr>
          <p:cNvPr id="5" name="Text 3"/>
          <p:cNvSpPr/>
          <p:nvPr/>
        </p:nvSpPr>
        <p:spPr>
          <a:xfrm>
            <a:off x="793790" y="4236720"/>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a:solidFill>
                  <a:srgbClr val="272525"/>
                </a:solidFill>
                <a:latin typeface="Inter Bold"/>
                <a:ea typeface="Inter Bold"/>
                <a:cs typeface="Inter" pitchFamily="34" charset="-120"/>
              </a:rPr>
              <a:t>Nanotechnology solutions</a:t>
            </a:r>
            <a:endParaRPr lang="en-US" sz="1750" dirty="0">
              <a:latin typeface="Inter Bold"/>
            </a:endParaRPr>
          </a:p>
        </p:txBody>
      </p:sp>
      <p:sp>
        <p:nvSpPr>
          <p:cNvPr id="6" name="Text 4"/>
          <p:cNvSpPr/>
          <p:nvPr/>
        </p:nvSpPr>
        <p:spPr>
          <a:xfrm>
            <a:off x="793790" y="4678918"/>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a:solidFill>
                  <a:srgbClr val="272525"/>
                </a:solidFill>
                <a:latin typeface="Inter Bold"/>
                <a:ea typeface="Inter Bold"/>
                <a:cs typeface="Inter" pitchFamily="34" charset="-120"/>
              </a:rPr>
              <a:t>Reconstruction of the building</a:t>
            </a:r>
            <a:endParaRPr lang="en-US" sz="1750" dirty="0">
              <a:latin typeface="Inter Bold"/>
            </a:endParaRPr>
          </a:p>
        </p:txBody>
      </p:sp>
      <p:sp>
        <p:nvSpPr>
          <p:cNvPr id="7" name="Text 5"/>
          <p:cNvSpPr/>
          <p:nvPr/>
        </p:nvSpPr>
        <p:spPr>
          <a:xfrm>
            <a:off x="793790" y="5121116"/>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a:solidFill>
                  <a:srgbClr val="272525"/>
                </a:solidFill>
                <a:latin typeface="Inter Bold"/>
                <a:ea typeface="Inter Bold"/>
                <a:cs typeface="Inter" pitchFamily="34" charset="-120"/>
              </a:rPr>
              <a:t>RES generation</a:t>
            </a:r>
            <a:endParaRPr lang="en-US" sz="1750" dirty="0">
              <a:latin typeface="Inter Bold"/>
            </a:endParaRPr>
          </a:p>
        </p:txBody>
      </p:sp>
      <p:sp>
        <p:nvSpPr>
          <p:cNvPr id="8" name="Text 6"/>
          <p:cNvSpPr/>
          <p:nvPr/>
        </p:nvSpPr>
        <p:spPr>
          <a:xfrm>
            <a:off x="793790" y="5710833"/>
            <a:ext cx="4858345" cy="850583"/>
          </a:xfrm>
          <a:prstGeom prst="rect">
            <a:avLst/>
          </a:prstGeom>
          <a:noFill/>
          <a:ln/>
        </p:spPr>
        <p:txBody>
          <a:bodyPr wrap="square" lIns="0" tIns="0" rIns="0" bIns="0" rtlCol="0" anchor="t"/>
          <a:lstStyle/>
          <a:p>
            <a:pPr>
              <a:lnSpc>
                <a:spcPts val="3300"/>
              </a:lnSpc>
            </a:pPr>
            <a:r>
              <a:rPr lang="en-US" sz="2650" b="1">
                <a:solidFill>
                  <a:srgbClr val="000000"/>
                </a:solidFill>
                <a:latin typeface="Inter Bold"/>
                <a:ea typeface="Inter Bold" pitchFamily="34" charset="-122"/>
                <a:cs typeface="Inter Bold" pitchFamily="34" charset="-120"/>
              </a:rPr>
              <a:t>Operating Expenses (OPEX): $85K/year</a:t>
            </a:r>
            <a:endParaRPr lang="en-US" sz="2650" dirty="0">
              <a:latin typeface="Inter"/>
            </a:endParaRPr>
          </a:p>
        </p:txBody>
      </p:sp>
      <p:sp>
        <p:nvSpPr>
          <p:cNvPr id="9" name="Text 7"/>
          <p:cNvSpPr/>
          <p:nvPr/>
        </p:nvSpPr>
        <p:spPr>
          <a:xfrm>
            <a:off x="9787917" y="3267689"/>
            <a:ext cx="1636946" cy="425291"/>
          </a:xfrm>
          <a:prstGeom prst="rect">
            <a:avLst/>
          </a:prstGeom>
          <a:noFill/>
          <a:ln/>
        </p:spPr>
        <p:txBody>
          <a:bodyPr wrap="none" lIns="0" tIns="0" rIns="0" bIns="0" rtlCol="0" anchor="t"/>
          <a:lstStyle/>
          <a:p>
            <a:pPr>
              <a:lnSpc>
                <a:spcPts val="3300"/>
              </a:lnSpc>
            </a:pPr>
            <a:r>
              <a:rPr lang="en-US" sz="2650" b="1">
                <a:solidFill>
                  <a:srgbClr val="000000"/>
                </a:solidFill>
                <a:latin typeface="Inter"/>
                <a:ea typeface="Inter Bold" pitchFamily="34" charset="-122"/>
                <a:cs typeface="Inter Bold" pitchFamily="34" charset="-120"/>
              </a:rPr>
              <a:t>Profitability</a:t>
            </a:r>
            <a:endParaRPr lang="en-US" sz="2650" dirty="0">
              <a:latin typeface="Inter"/>
            </a:endParaRPr>
          </a:p>
        </p:txBody>
      </p:sp>
      <p:sp>
        <p:nvSpPr>
          <p:cNvPr id="10" name="Text 8"/>
          <p:cNvSpPr/>
          <p:nvPr/>
        </p:nvSpPr>
        <p:spPr>
          <a:xfrm>
            <a:off x="8061858" y="3890724"/>
            <a:ext cx="6244709" cy="725805"/>
          </a:xfrm>
          <a:prstGeom prst="rect">
            <a:avLst/>
          </a:prstGeom>
          <a:noFill/>
          <a:ln/>
        </p:spPr>
        <p:txBody>
          <a:bodyPr wrap="square" lIns="0" tIns="0" rIns="0" bIns="0" rtlCol="0" anchor="t"/>
          <a:lstStyle/>
          <a:p>
            <a:pPr marL="342900" indent="-342900">
              <a:lnSpc>
                <a:spcPts val="2850"/>
              </a:lnSpc>
              <a:buSzPct val="100000"/>
              <a:buChar char="•"/>
            </a:pPr>
            <a:r>
              <a:rPr lang="en-US" sz="1750" b="1">
                <a:solidFill>
                  <a:srgbClr val="272525"/>
                </a:solidFill>
                <a:latin typeface="Inter"/>
                <a:ea typeface="Inter Bold"/>
                <a:cs typeface="Inter" pitchFamily="34" charset="-120"/>
              </a:rPr>
              <a:t>Main income: Storage and freezing of products ($1.2 million/year)</a:t>
            </a:r>
            <a:endParaRPr lang="en-US" sz="1750" dirty="0">
              <a:latin typeface="Inter"/>
            </a:endParaRPr>
          </a:p>
        </p:txBody>
      </p:sp>
      <p:sp>
        <p:nvSpPr>
          <p:cNvPr id="11" name="Text 9"/>
          <p:cNvSpPr/>
          <p:nvPr/>
        </p:nvSpPr>
        <p:spPr>
          <a:xfrm>
            <a:off x="8061858" y="4695824"/>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b="1">
                <a:solidFill>
                  <a:srgbClr val="272525"/>
                </a:solidFill>
                <a:latin typeface="Inter" pitchFamily="34" charset="0"/>
                <a:ea typeface="Inter Bold"/>
                <a:cs typeface="Inter" pitchFamily="34" charset="-120"/>
              </a:rPr>
              <a:t>Additional income:</a:t>
            </a:r>
            <a:endParaRPr lang="en-US" sz="1750" dirty="0">
              <a:ea typeface="Inter Bold"/>
            </a:endParaRPr>
          </a:p>
        </p:txBody>
      </p:sp>
      <p:sp>
        <p:nvSpPr>
          <p:cNvPr id="12" name="Text 10"/>
          <p:cNvSpPr/>
          <p:nvPr/>
        </p:nvSpPr>
        <p:spPr>
          <a:xfrm>
            <a:off x="8061858" y="5138022"/>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a:solidFill>
                  <a:srgbClr val="272525"/>
                </a:solidFill>
                <a:latin typeface="Inter"/>
                <a:ea typeface="Inter Bold"/>
                <a:cs typeface="Inter" pitchFamily="34" charset="-120"/>
              </a:rPr>
              <a:t>Sale of surplus energy ($50 thousand/year)</a:t>
            </a:r>
            <a:endParaRPr lang="en-US" sz="1750" dirty="0">
              <a:latin typeface="Inter"/>
              <a:ea typeface="Inter Bold"/>
            </a:endParaRPr>
          </a:p>
        </p:txBody>
      </p:sp>
      <p:sp>
        <p:nvSpPr>
          <p:cNvPr id="13" name="Text 11"/>
          <p:cNvSpPr/>
          <p:nvPr/>
        </p:nvSpPr>
        <p:spPr>
          <a:xfrm>
            <a:off x="8061858" y="5580221"/>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a:solidFill>
                  <a:srgbClr val="272525"/>
                </a:solidFill>
                <a:latin typeface="Inter"/>
                <a:ea typeface="Inter Bold"/>
                <a:cs typeface="Inter" pitchFamily="34" charset="-120"/>
              </a:rPr>
              <a:t>AgTech consulting ($100k/year)</a:t>
            </a:r>
            <a:endParaRPr lang="en-US" sz="1750" dirty="0">
              <a:latin typeface="Inter"/>
              <a:ea typeface="Inter Bold"/>
            </a:endParaRPr>
          </a:p>
        </p:txBody>
      </p:sp>
      <p:sp>
        <p:nvSpPr>
          <p:cNvPr id="16" name="Text 7">
            <a:extLst>
              <a:ext uri="{FF2B5EF4-FFF2-40B4-BE49-F238E27FC236}">
                <a16:creationId xmlns:a16="http://schemas.microsoft.com/office/drawing/2014/main" id="{9A20D811-DA4B-A3E1-99B2-D452E12129C3}"/>
              </a:ext>
            </a:extLst>
          </p:cNvPr>
          <p:cNvSpPr/>
          <p:nvPr/>
        </p:nvSpPr>
        <p:spPr>
          <a:xfrm>
            <a:off x="2131956" y="3270733"/>
            <a:ext cx="3087315" cy="425291"/>
          </a:xfrm>
          <a:prstGeom prst="rect">
            <a:avLst/>
          </a:prstGeom>
          <a:noFill/>
          <a:ln/>
        </p:spPr>
        <p:txBody>
          <a:bodyPr wrap="none" lIns="0" tIns="0" rIns="0" bIns="0" rtlCol="0" anchor="t"/>
          <a:lstStyle/>
          <a:p>
            <a:pPr>
              <a:lnSpc>
                <a:spcPts val="3300"/>
              </a:lnSpc>
            </a:pPr>
            <a:r>
              <a:rPr lang="en-US" sz="2650" dirty="0">
                <a:ea typeface="Inter Bold"/>
              </a:rPr>
              <a:t>Main costs:</a:t>
            </a:r>
            <a:endParaRPr lang="en-US" sz="2650" dirty="0">
              <a:latin typeface="Inter"/>
              <a:ea typeface="Inter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982623"/>
            <a:ext cx="9817656" cy="708779"/>
          </a:xfrm>
          <a:prstGeom prst="rect">
            <a:avLst/>
          </a:prstGeom>
          <a:noFill/>
          <a:ln/>
        </p:spPr>
        <p:txBody>
          <a:bodyPr wrap="none" lIns="0" tIns="0" rIns="0" bIns="0" rtlCol="0" anchor="t"/>
          <a:lstStyle/>
          <a:p>
            <a:pPr>
              <a:lnSpc>
                <a:spcPts val="5550"/>
              </a:lnSpc>
            </a:pPr>
            <a:r>
              <a:rPr lang="en-US" sz="4450" b="1">
                <a:solidFill>
                  <a:srgbClr val="000000"/>
                </a:solidFill>
                <a:latin typeface="Inter Bold" pitchFamily="34" charset="0"/>
                <a:ea typeface="Inter Bold" pitchFamily="34" charset="-122"/>
                <a:cs typeface="Inter Bold" pitchFamily="34" charset="-120"/>
              </a:rPr>
              <a:t>Formation of the project ecosystem</a:t>
            </a:r>
            <a:endParaRPr lang="en-US" sz="4450" dirty="0"/>
          </a:p>
        </p:txBody>
      </p:sp>
      <p:sp>
        <p:nvSpPr>
          <p:cNvPr id="4" name="Text 1"/>
          <p:cNvSpPr/>
          <p:nvPr/>
        </p:nvSpPr>
        <p:spPr>
          <a:xfrm>
            <a:off x="896532" y="3179080"/>
            <a:ext cx="2835235"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Scientific Partners</a:t>
            </a:r>
            <a:endParaRPr lang="en-US" sz="2200" dirty="0"/>
          </a:p>
        </p:txBody>
      </p:sp>
      <p:sp>
        <p:nvSpPr>
          <p:cNvPr id="5" name="Text 2"/>
          <p:cNvSpPr/>
          <p:nvPr/>
        </p:nvSpPr>
        <p:spPr>
          <a:xfrm>
            <a:off x="896532" y="3669499"/>
            <a:ext cx="4158615" cy="1814513"/>
          </a:xfrm>
          <a:prstGeom prst="rect">
            <a:avLst/>
          </a:prstGeom>
          <a:noFill/>
          <a:ln/>
        </p:spPr>
        <p:txBody>
          <a:bodyPr wrap="square" lIns="0" tIns="0" rIns="0" bIns="0" rtlCol="0" anchor="t"/>
          <a:lstStyle/>
          <a:p>
            <a:pPr>
              <a:lnSpc>
                <a:spcPts val="2850"/>
              </a:lnSpc>
            </a:pPr>
            <a:r>
              <a:rPr lang="en-US" sz="1750">
                <a:solidFill>
                  <a:srgbClr val="272525"/>
                </a:solidFill>
                <a:latin typeface="Inter" pitchFamily="34" charset="0"/>
                <a:ea typeface="Inter Bold"/>
                <a:cs typeface="Inter" pitchFamily="34" charset="-120"/>
              </a:rPr>
              <a:t>The Institute of Nanotechnology of the National Academy of Sciences of Ukraine will provide technology validation, and Chernivtsi Technical University will train highly qualified personnel.</a:t>
            </a:r>
            <a:endParaRPr lang="en-US" sz="1750" dirty="0"/>
          </a:p>
        </p:txBody>
      </p:sp>
      <p:sp>
        <p:nvSpPr>
          <p:cNvPr id="7" name="Text 3"/>
          <p:cNvSpPr/>
          <p:nvPr/>
        </p:nvSpPr>
        <p:spPr>
          <a:xfrm>
            <a:off x="5338635" y="3179080"/>
            <a:ext cx="2835235"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Business Model</a:t>
            </a:r>
            <a:endParaRPr lang="en-US" sz="2200" dirty="0"/>
          </a:p>
        </p:txBody>
      </p:sp>
      <p:sp>
        <p:nvSpPr>
          <p:cNvPr id="8" name="Text 4"/>
          <p:cNvSpPr/>
          <p:nvPr/>
        </p:nvSpPr>
        <p:spPr>
          <a:xfrm>
            <a:off x="5338635" y="3669499"/>
            <a:ext cx="4158615" cy="1451610"/>
          </a:xfrm>
          <a:prstGeom prst="rect">
            <a:avLst/>
          </a:prstGeom>
          <a:noFill/>
          <a:ln/>
        </p:spPr>
        <p:txBody>
          <a:bodyPr wrap="square" lIns="0" tIns="0" rIns="0" bIns="0" rtlCol="0" anchor="t"/>
          <a:lstStyle/>
          <a:p>
            <a:pPr>
              <a:lnSpc>
                <a:spcPts val="2850"/>
              </a:lnSpc>
            </a:pPr>
            <a:r>
              <a:rPr lang="en-US" sz="1750">
                <a:solidFill>
                  <a:srgbClr val="272525"/>
                </a:solidFill>
                <a:latin typeface="Inter" pitchFamily="34" charset="0"/>
                <a:ea typeface="Inter Bold"/>
                <a:cs typeface="Inter" pitchFamily="34" charset="-120"/>
              </a:rPr>
              <a:t>It is planned to develop franchise models for replicating the Agro-Hub in other regions of Ukraine.</a:t>
            </a:r>
            <a:endParaRPr lang="en-US" sz="1750" dirty="0"/>
          </a:p>
        </p:txBody>
      </p:sp>
      <p:sp>
        <p:nvSpPr>
          <p:cNvPr id="10" name="Text 5"/>
          <p:cNvSpPr/>
          <p:nvPr/>
        </p:nvSpPr>
        <p:spPr>
          <a:xfrm>
            <a:off x="9780737" y="3179080"/>
            <a:ext cx="2835235"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AgTech Sandbox</a:t>
            </a:r>
            <a:endParaRPr lang="en-US" sz="2200" dirty="0"/>
          </a:p>
        </p:txBody>
      </p:sp>
      <p:sp>
        <p:nvSpPr>
          <p:cNvPr id="11" name="Text 6"/>
          <p:cNvSpPr/>
          <p:nvPr/>
        </p:nvSpPr>
        <p:spPr>
          <a:xfrm>
            <a:off x="9780737" y="3669499"/>
            <a:ext cx="4158615" cy="1451610"/>
          </a:xfrm>
          <a:prstGeom prst="rect">
            <a:avLst/>
          </a:prstGeom>
          <a:noFill/>
          <a:ln/>
        </p:spPr>
        <p:txBody>
          <a:bodyPr wrap="square" lIns="0" tIns="0" rIns="0" bIns="0" rtlCol="0" anchor="t"/>
          <a:lstStyle/>
          <a:p>
            <a:pPr>
              <a:lnSpc>
                <a:spcPts val="2850"/>
              </a:lnSpc>
            </a:pPr>
            <a:r>
              <a:rPr lang="en-US" sz="1750">
                <a:solidFill>
                  <a:srgbClr val="272525"/>
                </a:solidFill>
                <a:latin typeface="Inter" pitchFamily="34" charset="0"/>
                <a:ea typeface="Inter Bold"/>
                <a:cs typeface="Inter" pitchFamily="34" charset="-120"/>
              </a:rPr>
              <a:t>Creating a unique platform for testing and implementing the latest agricultural technologies, fostering innovation in the industry.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778794"/>
            <a:ext cx="3305056" cy="354330"/>
          </a:xfrm>
          <a:prstGeom prst="rect">
            <a:avLst/>
          </a:prstGeom>
          <a:noFill/>
          <a:ln/>
        </p:spPr>
        <p:txBody>
          <a:bodyPr wrap="none" lIns="0" tIns="0" rIns="0" bIns="0" rtlCol="0" anchor="t"/>
          <a:lstStyle/>
          <a:p>
            <a:pPr>
              <a:lnSpc>
                <a:spcPts val="2750"/>
              </a:lnSpc>
            </a:pPr>
            <a:r>
              <a:rPr lang="en-US" sz="2200" b="1">
                <a:solidFill>
                  <a:srgbClr val="000000"/>
                </a:solidFill>
                <a:latin typeface="Inter Bold" pitchFamily="34" charset="0"/>
                <a:ea typeface="Inter Bold" pitchFamily="34" charset="-122"/>
                <a:cs typeface="Inter Bold" pitchFamily="34" charset="-120"/>
              </a:rPr>
              <a:t>Why is it revolutionary?</a:t>
            </a:r>
            <a:endParaRPr lang="en-US" sz="2200" dirty="0"/>
          </a:p>
        </p:txBody>
      </p:sp>
      <p:sp>
        <p:nvSpPr>
          <p:cNvPr id="3" name="Text 1"/>
          <p:cNvSpPr/>
          <p:nvPr/>
        </p:nvSpPr>
        <p:spPr>
          <a:xfrm>
            <a:off x="793790" y="2359938"/>
            <a:ext cx="7926467" cy="708779"/>
          </a:xfrm>
          <a:prstGeom prst="rect">
            <a:avLst/>
          </a:prstGeom>
          <a:noFill/>
          <a:ln/>
        </p:spPr>
        <p:txBody>
          <a:bodyPr wrap="none" lIns="0" tIns="0" rIns="0" bIns="0" rtlCol="0" anchor="t"/>
          <a:lstStyle/>
          <a:p>
            <a:pPr>
              <a:lnSpc>
                <a:spcPts val="5550"/>
              </a:lnSpc>
            </a:pPr>
            <a:r>
              <a:rPr lang="en-US" sz="4450" b="1">
                <a:solidFill>
                  <a:srgbClr val="000000"/>
                </a:solidFill>
                <a:latin typeface="Inter Bold" pitchFamily="34" charset="0"/>
                <a:ea typeface="Inter Bold" pitchFamily="34" charset="-122"/>
                <a:cs typeface="Inter Bold" pitchFamily="34" charset="-120"/>
              </a:rPr>
              <a:t>Game-changing innovations</a:t>
            </a:r>
            <a:endParaRPr lang="en-US" sz="4450" dirty="0"/>
          </a:p>
        </p:txBody>
      </p:sp>
      <p:sp>
        <p:nvSpPr>
          <p:cNvPr id="4" name="Shape 2"/>
          <p:cNvSpPr/>
          <p:nvPr/>
        </p:nvSpPr>
        <p:spPr>
          <a:xfrm>
            <a:off x="793790" y="3408878"/>
            <a:ext cx="510302" cy="510302"/>
          </a:xfrm>
          <a:prstGeom prst="roundRect">
            <a:avLst>
              <a:gd name="adj" fmla="val 18669"/>
            </a:avLst>
          </a:prstGeom>
          <a:solidFill>
            <a:srgbClr val="DADBF1"/>
          </a:solidFill>
          <a:ln w="7620">
            <a:solidFill>
              <a:srgbClr val="C0C1D7"/>
            </a:solidFill>
            <a:prstDash val="solid"/>
          </a:ln>
        </p:spPr>
        <p:txBody>
          <a:bodyPr/>
          <a:lstStyle/>
          <a:p>
            <a:endParaRPr lang="ru-RU"/>
          </a:p>
        </p:txBody>
      </p:sp>
      <p:sp>
        <p:nvSpPr>
          <p:cNvPr id="5" name="Text 3"/>
          <p:cNvSpPr/>
          <p:nvPr/>
        </p:nvSpPr>
        <p:spPr>
          <a:xfrm>
            <a:off x="878860" y="3451384"/>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1</a:t>
            </a:r>
            <a:endParaRPr lang="en-US" sz="2650" dirty="0"/>
          </a:p>
        </p:txBody>
      </p:sp>
      <p:sp>
        <p:nvSpPr>
          <p:cNvPr id="6" name="Text 4"/>
          <p:cNvSpPr/>
          <p:nvPr/>
        </p:nvSpPr>
        <p:spPr>
          <a:xfrm>
            <a:off x="1530906" y="3486745"/>
            <a:ext cx="3903107"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Full energy autonomy</a:t>
            </a:r>
            <a:endParaRPr lang="en-US" sz="2200" dirty="0"/>
          </a:p>
        </p:txBody>
      </p:sp>
      <p:sp>
        <p:nvSpPr>
          <p:cNvPr id="7" name="Text 5"/>
          <p:cNvSpPr/>
          <p:nvPr/>
        </p:nvSpPr>
        <p:spPr>
          <a:xfrm>
            <a:off x="1530906" y="3977164"/>
            <a:ext cx="5642491" cy="725805"/>
          </a:xfrm>
          <a:prstGeom prst="rect">
            <a:avLst/>
          </a:prstGeom>
          <a:noFill/>
          <a:ln/>
        </p:spPr>
        <p:txBody>
          <a:bodyPr wrap="square" lIns="0" tIns="0" rIns="0" bIns="0" rtlCol="0" anchor="t"/>
          <a:lstStyle/>
          <a:p>
            <a:pPr>
              <a:lnSpc>
                <a:spcPts val="2850"/>
              </a:lnSpc>
            </a:pPr>
            <a:r>
              <a:rPr lang="en-US" sz="1750">
                <a:solidFill>
                  <a:srgbClr val="272525"/>
                </a:solidFill>
                <a:latin typeface="Inter" pitchFamily="34" charset="0"/>
                <a:ea typeface="Inter Bold"/>
                <a:cs typeface="Inter" pitchFamily="34" charset="-120"/>
              </a:rPr>
              <a:t>Due to hybrid RES generation, which ensures independence.</a:t>
            </a:r>
            <a:endParaRPr lang="en-US" sz="1750" dirty="0"/>
          </a:p>
        </p:txBody>
      </p:sp>
      <p:sp>
        <p:nvSpPr>
          <p:cNvPr id="8" name="Shape 6"/>
          <p:cNvSpPr/>
          <p:nvPr/>
        </p:nvSpPr>
        <p:spPr>
          <a:xfrm>
            <a:off x="7456884" y="3408878"/>
            <a:ext cx="510302" cy="510302"/>
          </a:xfrm>
          <a:prstGeom prst="roundRect">
            <a:avLst>
              <a:gd name="adj" fmla="val 18669"/>
            </a:avLst>
          </a:prstGeom>
          <a:solidFill>
            <a:srgbClr val="DADBF1"/>
          </a:solidFill>
          <a:ln w="7620">
            <a:solidFill>
              <a:srgbClr val="C0C1D7"/>
            </a:solidFill>
            <a:prstDash val="solid"/>
          </a:ln>
        </p:spPr>
        <p:txBody>
          <a:bodyPr/>
          <a:lstStyle/>
          <a:p>
            <a:endParaRPr lang="ru-RU"/>
          </a:p>
        </p:txBody>
      </p:sp>
      <p:sp>
        <p:nvSpPr>
          <p:cNvPr id="9" name="Text 7"/>
          <p:cNvSpPr/>
          <p:nvPr/>
        </p:nvSpPr>
        <p:spPr>
          <a:xfrm>
            <a:off x="7541955" y="3451384"/>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2</a:t>
            </a:r>
            <a:endParaRPr lang="en-US" sz="2650" dirty="0"/>
          </a:p>
        </p:txBody>
      </p:sp>
      <p:sp>
        <p:nvSpPr>
          <p:cNvPr id="10" name="Text 8"/>
          <p:cNvSpPr/>
          <p:nvPr/>
        </p:nvSpPr>
        <p:spPr>
          <a:xfrm>
            <a:off x="8194000" y="3486745"/>
            <a:ext cx="4393287"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Predictive product quality</a:t>
            </a:r>
            <a:endParaRPr lang="en-US" sz="2200" dirty="0"/>
          </a:p>
        </p:txBody>
      </p:sp>
      <p:sp>
        <p:nvSpPr>
          <p:cNvPr id="11" name="Text 9"/>
          <p:cNvSpPr/>
          <p:nvPr/>
        </p:nvSpPr>
        <p:spPr>
          <a:xfrm>
            <a:off x="8194000" y="3977164"/>
            <a:ext cx="5642610" cy="725805"/>
          </a:xfrm>
          <a:prstGeom prst="rect">
            <a:avLst/>
          </a:prstGeom>
          <a:noFill/>
          <a:ln/>
        </p:spPr>
        <p:txBody>
          <a:bodyPr wrap="square" lIns="0" tIns="0" rIns="0" bIns="0" rtlCol="0" anchor="t"/>
          <a:lstStyle/>
          <a:p>
            <a:pPr>
              <a:lnSpc>
                <a:spcPts val="2850"/>
              </a:lnSpc>
            </a:pPr>
            <a:r>
              <a:rPr lang="en-US" sz="1750">
                <a:solidFill>
                  <a:srgbClr val="272525"/>
                </a:solidFill>
                <a:latin typeface="Inter" pitchFamily="34" charset="0"/>
                <a:ea typeface="Inter Bold"/>
                <a:cs typeface="Inter" pitchFamily="34" charset="-120"/>
              </a:rPr>
              <a:t>Through AI and nanosensors that allow you to predict and prevent spoilage.</a:t>
            </a:r>
            <a:endParaRPr lang="en-US" sz="1750" dirty="0"/>
          </a:p>
        </p:txBody>
      </p:sp>
      <p:sp>
        <p:nvSpPr>
          <p:cNvPr id="12" name="Shape 10"/>
          <p:cNvSpPr/>
          <p:nvPr/>
        </p:nvSpPr>
        <p:spPr>
          <a:xfrm>
            <a:off x="793790" y="5156597"/>
            <a:ext cx="510302" cy="510302"/>
          </a:xfrm>
          <a:prstGeom prst="roundRect">
            <a:avLst>
              <a:gd name="adj" fmla="val 18669"/>
            </a:avLst>
          </a:prstGeom>
          <a:solidFill>
            <a:srgbClr val="DADBF1"/>
          </a:solidFill>
          <a:ln w="7620">
            <a:solidFill>
              <a:srgbClr val="C0C1D7"/>
            </a:solidFill>
            <a:prstDash val="solid"/>
          </a:ln>
        </p:spPr>
        <p:txBody>
          <a:bodyPr/>
          <a:lstStyle/>
          <a:p>
            <a:endParaRPr lang="ru-RU"/>
          </a:p>
        </p:txBody>
      </p:sp>
      <p:sp>
        <p:nvSpPr>
          <p:cNvPr id="13" name="Text 11"/>
          <p:cNvSpPr/>
          <p:nvPr/>
        </p:nvSpPr>
        <p:spPr>
          <a:xfrm>
            <a:off x="878860" y="5199102"/>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3</a:t>
            </a:r>
            <a:endParaRPr lang="en-US" sz="2650" dirty="0"/>
          </a:p>
        </p:txBody>
      </p:sp>
      <p:sp>
        <p:nvSpPr>
          <p:cNvPr id="14" name="Text 12"/>
          <p:cNvSpPr/>
          <p:nvPr/>
        </p:nvSpPr>
        <p:spPr>
          <a:xfrm>
            <a:off x="1530906" y="5234464"/>
            <a:ext cx="2835235"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Zero losses</a:t>
            </a:r>
            <a:endParaRPr lang="en-US" sz="2200" dirty="0"/>
          </a:p>
        </p:txBody>
      </p:sp>
      <p:sp>
        <p:nvSpPr>
          <p:cNvPr id="15" name="Text 13"/>
          <p:cNvSpPr/>
          <p:nvPr/>
        </p:nvSpPr>
        <p:spPr>
          <a:xfrm>
            <a:off x="1530906" y="5724882"/>
            <a:ext cx="5642491" cy="725805"/>
          </a:xfrm>
          <a:prstGeom prst="rect">
            <a:avLst/>
          </a:prstGeom>
          <a:noFill/>
          <a:ln/>
        </p:spPr>
        <p:txBody>
          <a:bodyPr wrap="square" lIns="0" tIns="0" rIns="0" bIns="0" rtlCol="0" anchor="t"/>
          <a:lstStyle/>
          <a:p>
            <a:pPr>
              <a:lnSpc>
                <a:spcPts val="2850"/>
              </a:lnSpc>
            </a:pPr>
            <a:r>
              <a:rPr lang="en-US" sz="1750">
                <a:solidFill>
                  <a:srgbClr val="272525"/>
                </a:solidFill>
                <a:latin typeface="Inter" pitchFamily="34" charset="0"/>
                <a:ea typeface="Inter Bold"/>
                <a:cs typeface="Inter" pitchFamily="34" charset="-120"/>
              </a:rPr>
              <a:t>Thanks to preventive management and optimization of storage.</a:t>
            </a:r>
            <a:endParaRPr lang="en-US" sz="1750" dirty="0"/>
          </a:p>
        </p:txBody>
      </p:sp>
      <p:sp>
        <p:nvSpPr>
          <p:cNvPr id="16" name="Shape 14"/>
          <p:cNvSpPr/>
          <p:nvPr/>
        </p:nvSpPr>
        <p:spPr>
          <a:xfrm>
            <a:off x="7456884" y="5156597"/>
            <a:ext cx="510302" cy="510302"/>
          </a:xfrm>
          <a:prstGeom prst="roundRect">
            <a:avLst>
              <a:gd name="adj" fmla="val 18669"/>
            </a:avLst>
          </a:prstGeom>
          <a:solidFill>
            <a:srgbClr val="DADBF1"/>
          </a:solidFill>
          <a:ln w="7620">
            <a:solidFill>
              <a:srgbClr val="C0C1D7"/>
            </a:solidFill>
            <a:prstDash val="solid"/>
          </a:ln>
        </p:spPr>
        <p:txBody>
          <a:bodyPr/>
          <a:lstStyle/>
          <a:p>
            <a:endParaRPr lang="ru-RU"/>
          </a:p>
        </p:txBody>
      </p:sp>
      <p:sp>
        <p:nvSpPr>
          <p:cNvPr id="17" name="Text 15"/>
          <p:cNvSpPr/>
          <p:nvPr/>
        </p:nvSpPr>
        <p:spPr>
          <a:xfrm>
            <a:off x="7541955" y="5199102"/>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4</a:t>
            </a:r>
            <a:endParaRPr lang="en-US" sz="2650" dirty="0"/>
          </a:p>
        </p:txBody>
      </p:sp>
      <p:sp>
        <p:nvSpPr>
          <p:cNvPr id="18" name="Text 16"/>
          <p:cNvSpPr/>
          <p:nvPr/>
        </p:nvSpPr>
        <p:spPr>
          <a:xfrm>
            <a:off x="8194000" y="5234464"/>
            <a:ext cx="2835235"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Technology Export</a:t>
            </a:r>
            <a:endParaRPr lang="en-US" sz="2200" dirty="0"/>
          </a:p>
        </p:txBody>
      </p:sp>
      <p:sp>
        <p:nvSpPr>
          <p:cNvPr id="19" name="Text 17"/>
          <p:cNvSpPr/>
          <p:nvPr/>
        </p:nvSpPr>
        <p:spPr>
          <a:xfrm>
            <a:off x="8194000" y="5724882"/>
            <a:ext cx="5642610" cy="725805"/>
          </a:xfrm>
          <a:prstGeom prst="rect">
            <a:avLst/>
          </a:prstGeom>
          <a:noFill/>
          <a:ln/>
        </p:spPr>
        <p:txBody>
          <a:bodyPr wrap="square" lIns="0" tIns="0" rIns="0" bIns="0" rtlCol="0" anchor="t"/>
          <a:lstStyle/>
          <a:p>
            <a:pPr>
              <a:lnSpc>
                <a:spcPts val="2850"/>
              </a:lnSpc>
            </a:pPr>
            <a:r>
              <a:rPr lang="en-US" sz="1750">
                <a:solidFill>
                  <a:srgbClr val="272525"/>
                </a:solidFill>
                <a:latin typeface="Inter" pitchFamily="34" charset="0"/>
                <a:ea typeface="Inter Bold"/>
                <a:cs typeface="Inter" pitchFamily="34" charset="-120"/>
              </a:rPr>
              <a:t>Development of a business model that will allow scaling Ukrainian agro-innovations around the world.</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739860"/>
            <a:ext cx="2835235" cy="354330"/>
          </a:xfrm>
          <a:prstGeom prst="rect">
            <a:avLst/>
          </a:prstGeom>
          <a:noFill/>
          <a:ln/>
        </p:spPr>
        <p:txBody>
          <a:bodyPr wrap="none" lIns="0" tIns="0" rIns="0" bIns="0" rtlCol="0" anchor="t"/>
          <a:lstStyle/>
          <a:p>
            <a:pPr>
              <a:lnSpc>
                <a:spcPts val="2750"/>
              </a:lnSpc>
            </a:pPr>
            <a:r>
              <a:rPr lang="en-US" sz="2200" b="1">
                <a:solidFill>
                  <a:srgbClr val="000000"/>
                </a:solidFill>
                <a:latin typeface="Inter Bold" pitchFamily="34" charset="0"/>
                <a:ea typeface="Inter Bold" pitchFamily="34" charset="-122"/>
                <a:cs typeface="Inter Bold" pitchFamily="34" charset="-120"/>
              </a:rPr>
              <a:t>Our challenges</a:t>
            </a:r>
            <a:endParaRPr lang="en-US" sz="2200" dirty="0"/>
          </a:p>
        </p:txBody>
      </p:sp>
      <p:sp>
        <p:nvSpPr>
          <p:cNvPr id="3" name="Text 1"/>
          <p:cNvSpPr/>
          <p:nvPr/>
        </p:nvSpPr>
        <p:spPr>
          <a:xfrm>
            <a:off x="793790" y="2321004"/>
            <a:ext cx="13042821" cy="1417558"/>
          </a:xfrm>
          <a:prstGeom prst="rect">
            <a:avLst/>
          </a:prstGeom>
          <a:noFill/>
          <a:ln/>
        </p:spPr>
        <p:txBody>
          <a:bodyPr wrap="square" lIns="0" tIns="0" rIns="0" bIns="0" rtlCol="0" anchor="t"/>
          <a:lstStyle/>
          <a:p>
            <a:pPr>
              <a:lnSpc>
                <a:spcPts val="5550"/>
              </a:lnSpc>
            </a:pPr>
            <a:r>
              <a:rPr lang="en-US" sz="4450" b="1">
                <a:solidFill>
                  <a:srgbClr val="000000"/>
                </a:solidFill>
                <a:latin typeface="Inter Bold" pitchFamily="34" charset="0"/>
                <a:ea typeface="Inter Bold" pitchFamily="34" charset="-122"/>
                <a:cs typeface="Inter Bold" pitchFamily="34" charset="-120"/>
              </a:rPr>
              <a:t>Minimizing Risks for Sustainable Development</a:t>
            </a:r>
            <a:endParaRPr lang="en-US" sz="4450" dirty="0"/>
          </a:p>
        </p:txBody>
      </p:sp>
      <p:sp>
        <p:nvSpPr>
          <p:cNvPr id="4" name="Shape 2"/>
          <p:cNvSpPr/>
          <p:nvPr/>
        </p:nvSpPr>
        <p:spPr>
          <a:xfrm>
            <a:off x="793790" y="4078724"/>
            <a:ext cx="13042821" cy="2410897"/>
          </a:xfrm>
          <a:prstGeom prst="roundRect">
            <a:avLst>
              <a:gd name="adj" fmla="val 3952"/>
            </a:avLst>
          </a:prstGeom>
          <a:solidFill>
            <a:srgbClr val="DADBF1"/>
          </a:solidFill>
          <a:ln w="7620">
            <a:solidFill>
              <a:srgbClr val="C0C1D7"/>
            </a:solidFill>
            <a:prstDash val="solid"/>
          </a:ln>
        </p:spPr>
        <p:txBody>
          <a:bodyPr/>
          <a:lstStyle/>
          <a:p>
            <a:endParaRPr lang="ru-RU"/>
          </a:p>
        </p:txBody>
      </p:sp>
      <p:sp>
        <p:nvSpPr>
          <p:cNvPr id="5" name="Shape 3"/>
          <p:cNvSpPr/>
          <p:nvPr/>
        </p:nvSpPr>
        <p:spPr>
          <a:xfrm>
            <a:off x="801410" y="4086344"/>
            <a:ext cx="4342448" cy="2395657"/>
          </a:xfrm>
          <a:prstGeom prst="roundRect">
            <a:avLst>
              <a:gd name="adj" fmla="val 3977"/>
            </a:avLst>
          </a:prstGeom>
          <a:solidFill>
            <a:srgbClr val="DADBF1"/>
          </a:solidFill>
          <a:ln/>
        </p:spPr>
        <p:txBody>
          <a:bodyPr/>
          <a:lstStyle/>
          <a:p>
            <a:endParaRPr lang="ru-RU"/>
          </a:p>
        </p:txBody>
      </p:sp>
      <p:sp>
        <p:nvSpPr>
          <p:cNvPr id="6" name="Text 4"/>
          <p:cNvSpPr/>
          <p:nvPr/>
        </p:nvSpPr>
        <p:spPr>
          <a:xfrm>
            <a:off x="1613851" y="4187489"/>
            <a:ext cx="2911197" cy="354330"/>
          </a:xfrm>
          <a:prstGeom prst="rect">
            <a:avLst/>
          </a:prstGeom>
          <a:noFill/>
          <a:ln/>
        </p:spPr>
        <p:txBody>
          <a:bodyPr wrap="none" lIns="0" tIns="0" rIns="0" bIns="0" rtlCol="0" anchor="t"/>
          <a:lstStyle/>
          <a:p>
            <a:pPr>
              <a:lnSpc>
                <a:spcPts val="2750"/>
              </a:lnSpc>
            </a:pPr>
            <a:r>
              <a:rPr lang="en-US" sz="2200" b="1">
                <a:solidFill>
                  <a:srgbClr val="272525"/>
                </a:solidFill>
                <a:latin typeface="Inter Bold" pitchFamily="34" charset="0"/>
                <a:ea typeface="Inter Bold" pitchFamily="34" charset="-122"/>
                <a:cs typeface="Inter Bold" pitchFamily="34" charset="-120"/>
              </a:rPr>
              <a:t>Technological risks</a:t>
            </a:r>
            <a:endParaRPr lang="en-US" sz="2200" dirty="0"/>
          </a:p>
        </p:txBody>
      </p:sp>
      <p:sp>
        <p:nvSpPr>
          <p:cNvPr id="7" name="Text 5"/>
          <p:cNvSpPr/>
          <p:nvPr/>
        </p:nvSpPr>
        <p:spPr>
          <a:xfrm>
            <a:off x="1144309" y="4499043"/>
            <a:ext cx="3969068" cy="2198152"/>
          </a:xfrm>
          <a:prstGeom prst="rect">
            <a:avLst/>
          </a:prstGeom>
          <a:noFill/>
          <a:ln/>
        </p:spPr>
        <p:txBody>
          <a:bodyPr wrap="square" lIns="0" tIns="0" rIns="0" bIns="0" rtlCol="0" anchor="t"/>
          <a:lstStyle/>
          <a:p>
            <a:pPr>
              <a:lnSpc>
                <a:spcPts val="2850"/>
              </a:lnSpc>
            </a:pPr>
            <a:r>
              <a:rPr lang="en-US" sz="1400"/>
              <a:t>Technological risks are associated with possible equipment breakdowns or the complexity of implementing new solutions. To minimize them, equipment insurance and redundancy of critical systems are provided.</a:t>
            </a:r>
            <a:endParaRPr lang="en-US" sz="1600" dirty="0">
              <a:latin typeface="Inter"/>
            </a:endParaRPr>
          </a:p>
        </p:txBody>
      </p:sp>
      <p:sp>
        <p:nvSpPr>
          <p:cNvPr id="8" name="Shape 6"/>
          <p:cNvSpPr/>
          <p:nvPr/>
        </p:nvSpPr>
        <p:spPr>
          <a:xfrm>
            <a:off x="5143857" y="4086344"/>
            <a:ext cx="4342567" cy="2395657"/>
          </a:xfrm>
          <a:prstGeom prst="rect">
            <a:avLst/>
          </a:prstGeom>
          <a:solidFill>
            <a:srgbClr val="DADBF1"/>
          </a:solidFill>
          <a:ln/>
        </p:spPr>
        <p:txBody>
          <a:bodyPr/>
          <a:lstStyle/>
          <a:p>
            <a:endParaRPr lang="ru-RU"/>
          </a:p>
        </p:txBody>
      </p:sp>
      <p:sp>
        <p:nvSpPr>
          <p:cNvPr id="9" name="Shape 7"/>
          <p:cNvSpPr/>
          <p:nvPr/>
        </p:nvSpPr>
        <p:spPr>
          <a:xfrm>
            <a:off x="5143857" y="4086344"/>
            <a:ext cx="30480" cy="2395657"/>
          </a:xfrm>
          <a:prstGeom prst="roundRect">
            <a:avLst>
              <a:gd name="adj" fmla="val 312558"/>
            </a:avLst>
          </a:prstGeom>
          <a:solidFill>
            <a:srgbClr val="C0C1D7"/>
          </a:solidFill>
          <a:ln/>
        </p:spPr>
        <p:txBody>
          <a:bodyPr/>
          <a:lstStyle/>
          <a:p>
            <a:endParaRPr lang="ru-RU"/>
          </a:p>
        </p:txBody>
      </p:sp>
      <p:sp>
        <p:nvSpPr>
          <p:cNvPr id="10" name="Text 8"/>
          <p:cNvSpPr/>
          <p:nvPr/>
        </p:nvSpPr>
        <p:spPr>
          <a:xfrm>
            <a:off x="5710833" y="4313158"/>
            <a:ext cx="2835235" cy="354330"/>
          </a:xfrm>
          <a:prstGeom prst="rect">
            <a:avLst/>
          </a:prstGeom>
          <a:noFill/>
          <a:ln/>
        </p:spPr>
        <p:txBody>
          <a:bodyPr wrap="none" lIns="0" tIns="0" rIns="0" bIns="0" rtlCol="0" anchor="t"/>
          <a:lstStyle/>
          <a:p>
            <a:pPr algn="ctr">
              <a:lnSpc>
                <a:spcPts val="2750"/>
              </a:lnSpc>
            </a:pPr>
            <a:r>
              <a:rPr lang="en-US" sz="2200" b="1">
                <a:solidFill>
                  <a:srgbClr val="272525"/>
                </a:solidFill>
                <a:latin typeface="Inter Bold" pitchFamily="34" charset="0"/>
                <a:ea typeface="Inter Bold" pitchFamily="34" charset="-122"/>
                <a:cs typeface="Inter Bold" pitchFamily="34" charset="-120"/>
              </a:rPr>
              <a:t>Market risks</a:t>
            </a:r>
            <a:endParaRPr lang="en-US" sz="2200" dirty="0"/>
          </a:p>
        </p:txBody>
      </p:sp>
      <p:sp>
        <p:nvSpPr>
          <p:cNvPr id="11" name="Text 9"/>
          <p:cNvSpPr/>
          <p:nvPr/>
        </p:nvSpPr>
        <p:spPr>
          <a:xfrm>
            <a:off x="5427345" y="4590832"/>
            <a:ext cx="3745111" cy="1891169"/>
          </a:xfrm>
          <a:prstGeom prst="rect">
            <a:avLst/>
          </a:prstGeom>
          <a:noFill/>
          <a:ln/>
        </p:spPr>
        <p:txBody>
          <a:bodyPr wrap="square" lIns="0" tIns="0" rIns="0" bIns="0" rtlCol="0" anchor="t"/>
          <a:lstStyle/>
          <a:p>
            <a:pPr>
              <a:lnSpc>
                <a:spcPts val="2850"/>
              </a:lnSpc>
            </a:pPr>
            <a:r>
              <a:rPr lang="en-US" sz="1400"/>
              <a:t>Market risks relate to stable demand for storage and freezing services. To reduce these risks, the project focuses on long-term contracts with farms.</a:t>
            </a:r>
            <a:endParaRPr lang="en-US" sz="1600" dirty="0"/>
          </a:p>
        </p:txBody>
      </p:sp>
      <p:sp>
        <p:nvSpPr>
          <p:cNvPr id="12" name="Shape 10"/>
          <p:cNvSpPr/>
          <p:nvPr/>
        </p:nvSpPr>
        <p:spPr>
          <a:xfrm>
            <a:off x="4860369" y="5000625"/>
            <a:ext cx="566976" cy="566976"/>
          </a:xfrm>
          <a:prstGeom prst="roundRect">
            <a:avLst>
              <a:gd name="adj" fmla="val 16803"/>
            </a:avLst>
          </a:prstGeom>
          <a:solidFill>
            <a:srgbClr val="FFFFFF"/>
          </a:solidFill>
          <a:ln w="30480">
            <a:solidFill>
              <a:srgbClr val="C0C1D7"/>
            </a:solidFill>
            <a:prstDash val="solid"/>
          </a:ln>
        </p:spPr>
        <p:txBody>
          <a:bodyPr/>
          <a:lstStyle/>
          <a:p>
            <a:endParaRPr lang="ru-RU"/>
          </a:p>
        </p:txBody>
      </p:sp>
      <p:pic>
        <p:nvPicPr>
          <p:cNvPr id="13" name="Image 0" descr="preencoded.png"/>
          <p:cNvPicPr>
            <a:picLocks noChangeAspect="1"/>
          </p:cNvPicPr>
          <p:nvPr/>
        </p:nvPicPr>
        <p:blipFill>
          <a:blip r:embed="rId3"/>
          <a:stretch>
            <a:fillRect/>
          </a:stretch>
        </p:blipFill>
        <p:spPr>
          <a:xfrm>
            <a:off x="5002054" y="5106948"/>
            <a:ext cx="283488" cy="354330"/>
          </a:xfrm>
          <a:prstGeom prst="rect">
            <a:avLst/>
          </a:prstGeom>
        </p:spPr>
      </p:pic>
      <p:sp>
        <p:nvSpPr>
          <p:cNvPr id="14" name="Shape 11"/>
          <p:cNvSpPr/>
          <p:nvPr/>
        </p:nvSpPr>
        <p:spPr>
          <a:xfrm>
            <a:off x="9486424" y="4086344"/>
            <a:ext cx="4342567" cy="2395657"/>
          </a:xfrm>
          <a:prstGeom prst="rect">
            <a:avLst/>
          </a:prstGeom>
          <a:solidFill>
            <a:srgbClr val="DADBF1"/>
          </a:solidFill>
          <a:ln/>
        </p:spPr>
        <p:txBody>
          <a:bodyPr/>
          <a:lstStyle/>
          <a:p>
            <a:endParaRPr lang="ru-RU"/>
          </a:p>
        </p:txBody>
      </p:sp>
      <p:sp>
        <p:nvSpPr>
          <p:cNvPr id="15" name="Shape 12"/>
          <p:cNvSpPr/>
          <p:nvPr/>
        </p:nvSpPr>
        <p:spPr>
          <a:xfrm>
            <a:off x="9486424" y="4086344"/>
            <a:ext cx="30480" cy="2395657"/>
          </a:xfrm>
          <a:prstGeom prst="roundRect">
            <a:avLst>
              <a:gd name="adj" fmla="val 312558"/>
            </a:avLst>
          </a:prstGeom>
          <a:solidFill>
            <a:srgbClr val="C0C1D7"/>
          </a:solidFill>
          <a:ln/>
        </p:spPr>
        <p:txBody>
          <a:bodyPr/>
          <a:lstStyle/>
          <a:p>
            <a:endParaRPr lang="ru-RU"/>
          </a:p>
        </p:txBody>
      </p:sp>
      <p:sp>
        <p:nvSpPr>
          <p:cNvPr id="16" name="Text 13"/>
          <p:cNvSpPr/>
          <p:nvPr/>
        </p:nvSpPr>
        <p:spPr>
          <a:xfrm>
            <a:off x="10053399" y="4313158"/>
            <a:ext cx="2835235" cy="354330"/>
          </a:xfrm>
          <a:prstGeom prst="rect">
            <a:avLst/>
          </a:prstGeom>
          <a:noFill/>
          <a:ln/>
        </p:spPr>
        <p:txBody>
          <a:bodyPr wrap="none" lIns="0" tIns="0" rIns="0" bIns="0" rtlCol="0" anchor="t"/>
          <a:lstStyle/>
          <a:p>
            <a:pPr algn="ctr">
              <a:lnSpc>
                <a:spcPts val="2750"/>
              </a:lnSpc>
            </a:pPr>
            <a:r>
              <a:rPr lang="en-US" sz="2200" b="1">
                <a:solidFill>
                  <a:srgbClr val="272525"/>
                </a:solidFill>
                <a:latin typeface="Inter Bold" pitchFamily="34" charset="0"/>
                <a:ea typeface="Inter Bold" pitchFamily="34" charset="-122"/>
                <a:cs typeface="Inter Bold" pitchFamily="34" charset="-120"/>
              </a:rPr>
              <a:t>Regulatory risks</a:t>
            </a:r>
            <a:endParaRPr lang="en-US" sz="2200" dirty="0"/>
          </a:p>
        </p:txBody>
      </p:sp>
      <p:sp>
        <p:nvSpPr>
          <p:cNvPr id="17" name="Text 14"/>
          <p:cNvSpPr/>
          <p:nvPr/>
        </p:nvSpPr>
        <p:spPr>
          <a:xfrm>
            <a:off x="9911597" y="4667488"/>
            <a:ext cx="3481506" cy="1587699"/>
          </a:xfrm>
          <a:prstGeom prst="rect">
            <a:avLst/>
          </a:prstGeom>
          <a:noFill/>
          <a:ln/>
        </p:spPr>
        <p:txBody>
          <a:bodyPr wrap="square" lIns="0" tIns="0" rIns="0" bIns="0" rtlCol="0" anchor="t"/>
          <a:lstStyle/>
          <a:p>
            <a:pPr>
              <a:lnSpc>
                <a:spcPts val="2850"/>
              </a:lnSpc>
            </a:pPr>
            <a:r>
              <a:rPr lang="en-US" sz="1400"/>
              <a:t>Regulatory risks may arise due to the need for permits or special status. To solve them, it is proposed to obtain the status of a pilot AgTech project.</a:t>
            </a:r>
            <a:endParaRPr lang="en-US" sz="1600" dirty="0"/>
          </a:p>
        </p:txBody>
      </p:sp>
      <p:sp>
        <p:nvSpPr>
          <p:cNvPr id="18" name="Shape 15"/>
          <p:cNvSpPr/>
          <p:nvPr/>
        </p:nvSpPr>
        <p:spPr>
          <a:xfrm>
            <a:off x="9202936" y="5000625"/>
            <a:ext cx="566976" cy="566976"/>
          </a:xfrm>
          <a:prstGeom prst="roundRect">
            <a:avLst>
              <a:gd name="adj" fmla="val 16803"/>
            </a:avLst>
          </a:prstGeom>
          <a:solidFill>
            <a:srgbClr val="FFFFFF"/>
          </a:solidFill>
          <a:ln w="30480">
            <a:solidFill>
              <a:srgbClr val="C0C1D7"/>
            </a:solidFill>
            <a:prstDash val="solid"/>
          </a:ln>
        </p:spPr>
        <p:txBody>
          <a:bodyPr/>
          <a:lstStyle/>
          <a:p>
            <a:endParaRPr lang="ru-RU"/>
          </a:p>
        </p:txBody>
      </p:sp>
      <p:pic>
        <p:nvPicPr>
          <p:cNvPr id="19" name="Image 1" descr="preencoded.png"/>
          <p:cNvPicPr>
            <a:picLocks noChangeAspect="1"/>
          </p:cNvPicPr>
          <p:nvPr/>
        </p:nvPicPr>
        <p:blipFill>
          <a:blip r:embed="rId4"/>
          <a:stretch>
            <a:fillRect/>
          </a:stretch>
        </p:blipFill>
        <p:spPr>
          <a:xfrm>
            <a:off x="9344620" y="5106948"/>
            <a:ext cx="283488" cy="3543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5486400" cy="8229600"/>
          </a:xfrm>
          <a:prstGeom prst="rect">
            <a:avLst/>
          </a:prstGeom>
          <a:solidFill>
            <a:srgbClr val="DFDFE0"/>
          </a:solidFill>
          <a:ln/>
        </p:spPr>
        <p:txBody>
          <a:bodyPr/>
          <a:lstStyle/>
          <a:p>
            <a:endParaRPr lang="uk-UA" noProof="0" dirty="0"/>
          </a:p>
        </p:txBody>
      </p:sp>
      <p:sp>
        <p:nvSpPr>
          <p:cNvPr id="4" name="Text 1"/>
          <p:cNvSpPr/>
          <p:nvPr/>
        </p:nvSpPr>
        <p:spPr>
          <a:xfrm>
            <a:off x="6280190" y="1410728"/>
            <a:ext cx="8033423" cy="883020"/>
          </a:xfrm>
          <a:prstGeom prst="rect">
            <a:avLst/>
          </a:prstGeom>
          <a:noFill/>
          <a:ln/>
        </p:spPr>
        <p:txBody>
          <a:bodyPr wrap="square" lIns="0" tIns="0" rIns="0" bIns="0" rtlCol="0" anchor="t"/>
          <a:lstStyle/>
          <a:p>
            <a:pPr>
              <a:lnSpc>
                <a:spcPts val="5550"/>
              </a:lnSpc>
            </a:pPr>
            <a:r>
              <a:rPr lang="en-US" sz="4450" b="1">
                <a:solidFill>
                  <a:srgbClr val="006400"/>
                </a:solidFill>
                <a:latin typeface="Inter Bold" pitchFamily="34" charset="0"/>
                <a:ea typeface="Inter Bold" pitchFamily="34" charset="-122"/>
                <a:cs typeface="Inter Bold" pitchFamily="34" charset="-120"/>
              </a:rPr>
              <a:t>The future begins today</a:t>
            </a:r>
            <a:endParaRPr lang="uk-UA" sz="4450" noProof="0" dirty="0"/>
          </a:p>
        </p:txBody>
      </p:sp>
      <p:sp>
        <p:nvSpPr>
          <p:cNvPr id="5" name="Text 2"/>
          <p:cNvSpPr/>
          <p:nvPr/>
        </p:nvSpPr>
        <p:spPr>
          <a:xfrm>
            <a:off x="6620351" y="2687861"/>
            <a:ext cx="7004209" cy="2089622"/>
          </a:xfrm>
          <a:prstGeom prst="rect">
            <a:avLst/>
          </a:prstGeom>
          <a:noFill/>
          <a:ln/>
        </p:spPr>
        <p:txBody>
          <a:bodyPr wrap="square" lIns="0" tIns="0" rIns="0" bIns="0" rtlCol="0" anchor="t"/>
          <a:lstStyle/>
          <a:p>
            <a:r>
              <a:rPr lang="en-US" sz="2000"/>
              <a:t>Smart Agro-Hub is not just an infrastructure facility. This is a model of the future for the Ukrainian agricultural sector.</a:t>
            </a:r>
            <a:br>
              <a:rPr lang="en-US" sz="2000"/>
            </a:br>
            <a:r>
              <a:rPr lang="en-US" sz="2000"/>
              <a:t>
The project combines storage, recycling, energy autonomy, digital technologies, science, education and an environmental approach.</a:t>
            </a:r>
            <a:endParaRPr lang="uk-UA" sz="2000" noProof="0" dirty="0"/>
          </a:p>
        </p:txBody>
      </p:sp>
      <p:sp>
        <p:nvSpPr>
          <p:cNvPr id="6" name="Shape 3"/>
          <p:cNvSpPr/>
          <p:nvPr/>
        </p:nvSpPr>
        <p:spPr>
          <a:xfrm>
            <a:off x="6280190" y="2654737"/>
            <a:ext cx="30480" cy="2324814"/>
          </a:xfrm>
          <a:prstGeom prst="rect">
            <a:avLst/>
          </a:prstGeom>
          <a:solidFill>
            <a:srgbClr val="4950BC"/>
          </a:solidFill>
          <a:ln/>
        </p:spPr>
        <p:txBody>
          <a:bodyPr/>
          <a:lstStyle/>
          <a:p>
            <a:endParaRPr lang="uk-UA" noProof="0" dirty="0"/>
          </a:p>
        </p:txBody>
      </p:sp>
      <p:sp>
        <p:nvSpPr>
          <p:cNvPr id="7" name="Text 4"/>
          <p:cNvSpPr/>
          <p:nvPr/>
        </p:nvSpPr>
        <p:spPr>
          <a:xfrm>
            <a:off x="8428632" y="5138471"/>
            <a:ext cx="3160617" cy="425291"/>
          </a:xfrm>
          <a:prstGeom prst="rect">
            <a:avLst/>
          </a:prstGeom>
          <a:noFill/>
          <a:ln/>
        </p:spPr>
        <p:txBody>
          <a:bodyPr wrap="none" lIns="0" tIns="0" rIns="0" bIns="0" rtlCol="0" anchor="t"/>
          <a:lstStyle/>
          <a:p>
            <a:pPr>
              <a:lnSpc>
                <a:spcPts val="3300"/>
              </a:lnSpc>
            </a:pPr>
            <a:r>
              <a:rPr lang="en-US" sz="2650" b="1">
                <a:solidFill>
                  <a:srgbClr val="000000"/>
                </a:solidFill>
                <a:latin typeface="Inter Bold" pitchFamily="34" charset="0"/>
                <a:ea typeface="Inter Bold" pitchFamily="34" charset="-122"/>
                <a:cs typeface="Inter Bold" pitchFamily="34" charset="-120"/>
              </a:rPr>
              <a:t>Our next steps:</a:t>
            </a:r>
            <a:endParaRPr lang="uk-UA" sz="2650" noProof="0" dirty="0"/>
          </a:p>
        </p:txBody>
      </p:sp>
      <p:sp>
        <p:nvSpPr>
          <p:cNvPr id="10" name="Text 7"/>
          <p:cNvSpPr/>
          <p:nvPr/>
        </p:nvSpPr>
        <p:spPr>
          <a:xfrm>
            <a:off x="6280190" y="6969562"/>
            <a:ext cx="7556421" cy="362903"/>
          </a:xfrm>
          <a:prstGeom prst="rect">
            <a:avLst/>
          </a:prstGeom>
          <a:noFill/>
          <a:ln/>
        </p:spPr>
        <p:txBody>
          <a:bodyPr wrap="none" lIns="0" tIns="0" rIns="0" bIns="0" rtlCol="0" anchor="t"/>
          <a:lstStyle/>
          <a:p>
            <a:pPr marL="342900" indent="-342900" algn="l">
              <a:lnSpc>
                <a:spcPts val="2850"/>
              </a:lnSpc>
              <a:buSzPct val="100000"/>
              <a:buChar char="•"/>
            </a:pPr>
            <a:endParaRPr lang="uk-UA" sz="1750" noProof="0" dirty="0"/>
          </a:p>
        </p:txBody>
      </p:sp>
      <p:sp>
        <p:nvSpPr>
          <p:cNvPr id="12" name="Text 2">
            <a:extLst>
              <a:ext uri="{FF2B5EF4-FFF2-40B4-BE49-F238E27FC236}">
                <a16:creationId xmlns:a16="http://schemas.microsoft.com/office/drawing/2014/main" id="{EA264B15-90D9-2AF0-63F4-872A49B748AA}"/>
              </a:ext>
            </a:extLst>
          </p:cNvPr>
          <p:cNvSpPr/>
          <p:nvPr/>
        </p:nvSpPr>
        <p:spPr>
          <a:xfrm>
            <a:off x="6391333" y="5774061"/>
            <a:ext cx="7004209" cy="2089622"/>
          </a:xfrm>
          <a:prstGeom prst="rect">
            <a:avLst/>
          </a:prstGeom>
          <a:noFill/>
          <a:ln/>
        </p:spPr>
        <p:txBody>
          <a:bodyPr wrap="square" lIns="0" tIns="0" rIns="0" bIns="0" rtlCol="0" anchor="t"/>
          <a:lstStyle/>
          <a:p>
            <a:pPr>
              <a:buNone/>
            </a:pPr>
            <a:r>
              <a:rPr lang="en-US" sz="1600"/>
              <a:t>The next steps include preparing a detailed feasibility study, negotiating with potential tenants and partners, and applying for EU grant programs, including Horizon Europe and the Green Deal.</a:t>
            </a:r>
            <a:br>
              <a:rPr lang="en-US" sz="1600"/>
            </a:br>
            <a:r>
              <a:rPr lang="en-US" sz="1600"/>
              <a:t>
In the future, this hub can become an example of how Ukraine is able not only to restore old infrastructure, but also to create new technological solutions for the agricultural sector.</a:t>
            </a:r>
            <a:endParaRPr lang="uk-UA" sz="1600" noProof="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TotalTime>
  <Words>820</Words>
  <Application>Microsoft Office PowerPoint</Application>
  <PresentationFormat>Произвольный</PresentationFormat>
  <Paragraphs>92</Paragraphs>
  <Slides>9</Slides>
  <Notes>9</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Inter</vt:lpstr>
      <vt:lpstr>Inter 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Timofey Nikulin</dc:creator>
  <cp:lastModifiedBy>Mike Nikulin</cp:lastModifiedBy>
  <cp:revision>7</cp:revision>
  <dcterms:created xsi:type="dcterms:W3CDTF">2025-09-14T11:15:40Z</dcterms:created>
  <dcterms:modified xsi:type="dcterms:W3CDTF">2026-06-18T12:39:19Z</dcterms:modified>
</cp:coreProperties>
</file>