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12192000"/>
  <p:embeddedFontLst>
    <p:embeddedFont>
      <p:font typeface="Funnel Sans" panose="020B0604020202020204" charset="0"/>
      <p:regular r:id="rId13"/>
    </p:embeddedFont>
    <p:embeddedFont>
      <p:font typeface="Mona Sans SemiBold" panose="020B0604020202020204" charset="0"/>
      <p:regular r:id="rId1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9" d="100"/>
          <a:sy n="99" d="100"/>
        </p:scale>
        <p:origin x="10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16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181616">
              <a:alpha val="95000"/>
            </a:srgbClr>
          </a:solidFill>
          <a:ln/>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46503" y="496391"/>
            <a:ext cx="10698689" cy="813991"/>
          </a:xfrm>
          <a:prstGeom prst="rect">
            <a:avLst/>
          </a:prstGeom>
          <a:noFill/>
          <a:ln/>
        </p:spPr>
        <p:txBody>
          <a:bodyPr wrap="square" lIns="0" tIns="0" rIns="0" bIns="0" rtlCol="0" anchor="t">
            <a:normAutofit/>
          </a:bodyPr>
          <a:lstStyle/>
          <a:p>
            <a:pPr>
              <a:lnSpc>
                <a:spcPct val="104000"/>
              </a:lnSpc>
            </a:pPr>
            <a:r>
              <a:rPr lang="en-US" sz="2550">
                <a:solidFill>
                  <a:srgbClr val="DDDDDD"/>
                </a:solidFill>
                <a:latin typeface="Mona Sans SemiBold" pitchFamily="34" charset="0"/>
                <a:ea typeface="Mona Sans SemiBold" pitchFamily="34" charset="-122"/>
                <a:cs typeface="Mona Sans SemiBold" pitchFamily="34" charset="-120"/>
              </a:rPr>
              <a:t>Project "AI-Driven Universal Robotic Fruit and Vegetable Warehouse"</a:t>
            </a:r>
            <a:endParaRPr lang="en-US" sz="2550" dirty="0"/>
          </a:p>
        </p:txBody>
      </p:sp>
      <p:sp>
        <p:nvSpPr>
          <p:cNvPr id="3" name="Text 1"/>
          <p:cNvSpPr/>
          <p:nvPr/>
        </p:nvSpPr>
        <p:spPr>
          <a:xfrm>
            <a:off x="746503" y="1515467"/>
            <a:ext cx="10698689" cy="698302"/>
          </a:xfrm>
          <a:prstGeom prst="rect">
            <a:avLst/>
          </a:prstGeom>
          <a:noFill/>
          <a:ln/>
        </p:spPr>
        <p:txBody>
          <a:bodyPr wrap="square" lIns="0" tIns="0" rIns="0" bIns="0" rtlCol="0" anchor="t">
            <a:normAutofit/>
          </a:bodyPr>
          <a:lstStyle/>
          <a:p>
            <a:pPr>
              <a:lnSpc>
                <a:spcPct val="119000"/>
              </a:lnSpc>
            </a:pPr>
            <a:r>
              <a:rPr lang="en-US" sz="1250">
                <a:solidFill>
                  <a:srgbClr val="8F8F8F"/>
                </a:solidFill>
                <a:latin typeface="Funnel Sans" pitchFamily="34" charset="0"/>
                <a:ea typeface="Funnel Sans" pitchFamily="34" charset="-122"/>
                <a:cs typeface="Funnel Sans" pitchFamily="34" charset="-120"/>
              </a:rPr>
              <a:t>Location: Chernivtsi region. Format: a modern agrologistics complex with an area of approximately 5,500 m². The project combines refrigeration capacity, blast freezing, sorting, packaging, logistics, and digital monitoring to ensure a stable chain of storage and delivery of products from farmers to Ukrainian markets and exports.</a:t>
            </a:r>
            <a:endParaRPr lang="en-US" sz="1250" dirty="0"/>
          </a:p>
        </p:txBody>
      </p:sp>
      <p:pic>
        <p:nvPicPr>
          <p:cNvPr id="4" name="Image 0" descr="preencoded.png"/>
          <p:cNvPicPr>
            <a:picLocks noChangeAspect="1"/>
          </p:cNvPicPr>
          <p:nvPr/>
        </p:nvPicPr>
        <p:blipFill>
          <a:blip r:embed="rId3"/>
          <a:stretch>
            <a:fillRect/>
          </a:stretch>
        </p:blipFill>
        <p:spPr>
          <a:xfrm>
            <a:off x="746503" y="2329160"/>
            <a:ext cx="1953668" cy="1207393"/>
          </a:xfrm>
          <a:prstGeom prst="rect">
            <a:avLst/>
          </a:prstGeom>
        </p:spPr>
      </p:pic>
      <p:sp>
        <p:nvSpPr>
          <p:cNvPr id="5" name="Text 2"/>
          <p:cNvSpPr/>
          <p:nvPr/>
        </p:nvSpPr>
        <p:spPr>
          <a:xfrm>
            <a:off x="2828358" y="2329160"/>
            <a:ext cx="2190695" cy="203498"/>
          </a:xfrm>
          <a:prstGeom prst="rect">
            <a:avLst/>
          </a:prstGeom>
          <a:noFill/>
          <a:ln/>
        </p:spPr>
        <p:txBody>
          <a:bodyPr wrap="none" lIns="0" tIns="0" rIns="0" bIns="0" rtlCol="0" anchor="t"/>
          <a:lstStyle/>
          <a:p>
            <a:pPr>
              <a:lnSpc>
                <a:spcPct val="104000"/>
              </a:lnSpc>
            </a:pPr>
            <a:r>
              <a:rPr lang="en-US" sz="1250">
                <a:solidFill>
                  <a:srgbClr val="8F8F8F"/>
                </a:solidFill>
                <a:latin typeface="Mona Sans SemiBold" pitchFamily="34" charset="0"/>
                <a:ea typeface="Mona Sans SemiBold" pitchFamily="34" charset="-122"/>
                <a:cs typeface="Mona Sans SemiBold" pitchFamily="34" charset="-120"/>
              </a:rPr>
              <a:t>Storage and cooling</a:t>
            </a:r>
            <a:endParaRPr lang="en-US" sz="1250" dirty="0"/>
          </a:p>
        </p:txBody>
      </p:sp>
      <p:sp>
        <p:nvSpPr>
          <p:cNvPr id="6" name="Text 3"/>
          <p:cNvSpPr/>
          <p:nvPr/>
        </p:nvSpPr>
        <p:spPr>
          <a:xfrm>
            <a:off x="2828358" y="2594173"/>
            <a:ext cx="8616834" cy="186234"/>
          </a:xfrm>
          <a:prstGeom prst="rect">
            <a:avLst/>
          </a:prstGeom>
          <a:noFill/>
          <a:ln/>
        </p:spPr>
        <p:txBody>
          <a:bodyPr wrap="none" lIns="0" tIns="0" rIns="0" bIns="0" rtlCol="0" anchor="t"/>
          <a:lstStyle/>
          <a:p>
            <a:pPr>
              <a:lnSpc>
                <a:spcPct val="119000"/>
              </a:lnSpc>
            </a:pPr>
            <a:r>
              <a:rPr lang="en-US" sz="1000">
                <a:solidFill>
                  <a:srgbClr val="8F8F8F"/>
                </a:solidFill>
                <a:latin typeface="Funnel Sans" pitchFamily="34" charset="0"/>
                <a:ea typeface="Funnel Sans" pitchFamily="34" charset="-122"/>
                <a:cs typeface="Funnel Sans" pitchFamily="34" charset="-120"/>
              </a:rPr>
              <a:t>Temperature and moisture control, zoning for different types of products, minimizing losses.</a:t>
            </a:r>
            <a:endParaRPr lang="en-US" sz="1000" dirty="0"/>
          </a:p>
        </p:txBody>
      </p:sp>
      <p:pic>
        <p:nvPicPr>
          <p:cNvPr id="7" name="Image 1" descr="preencoded.png"/>
          <p:cNvPicPr>
            <a:picLocks noChangeAspect="1"/>
          </p:cNvPicPr>
          <p:nvPr/>
        </p:nvPicPr>
        <p:blipFill>
          <a:blip r:embed="rId4"/>
          <a:stretch>
            <a:fillRect/>
          </a:stretch>
        </p:blipFill>
        <p:spPr>
          <a:xfrm>
            <a:off x="746503" y="3741638"/>
            <a:ext cx="1953668" cy="1207393"/>
          </a:xfrm>
          <a:prstGeom prst="rect">
            <a:avLst/>
          </a:prstGeom>
        </p:spPr>
      </p:pic>
      <p:sp>
        <p:nvSpPr>
          <p:cNvPr id="8" name="Text 4"/>
          <p:cNvSpPr/>
          <p:nvPr/>
        </p:nvSpPr>
        <p:spPr>
          <a:xfrm>
            <a:off x="2828358" y="3741638"/>
            <a:ext cx="1628040" cy="203498"/>
          </a:xfrm>
          <a:prstGeom prst="rect">
            <a:avLst/>
          </a:prstGeom>
          <a:noFill/>
          <a:ln/>
        </p:spPr>
        <p:txBody>
          <a:bodyPr wrap="none" lIns="0" tIns="0" rIns="0" bIns="0" rtlCol="0" anchor="t"/>
          <a:lstStyle/>
          <a:p>
            <a:pPr>
              <a:lnSpc>
                <a:spcPct val="104000"/>
              </a:lnSpc>
            </a:pPr>
            <a:r>
              <a:rPr lang="en-US" sz="1250">
                <a:solidFill>
                  <a:srgbClr val="8F8F8F"/>
                </a:solidFill>
                <a:latin typeface="Mona Sans SemiBold" pitchFamily="34" charset="0"/>
                <a:ea typeface="Mona Sans SemiBold" pitchFamily="34" charset="-122"/>
                <a:cs typeface="Mona Sans SemiBold" pitchFamily="34" charset="-120"/>
              </a:rPr>
              <a:t>Shock freezing</a:t>
            </a:r>
            <a:endParaRPr lang="en-US" sz="1250" dirty="0"/>
          </a:p>
        </p:txBody>
      </p:sp>
      <p:sp>
        <p:nvSpPr>
          <p:cNvPr id="9" name="Text 5"/>
          <p:cNvSpPr/>
          <p:nvPr/>
        </p:nvSpPr>
        <p:spPr>
          <a:xfrm>
            <a:off x="2828358" y="4006652"/>
            <a:ext cx="8616834" cy="186234"/>
          </a:xfrm>
          <a:prstGeom prst="rect">
            <a:avLst/>
          </a:prstGeom>
          <a:noFill/>
          <a:ln/>
        </p:spPr>
        <p:txBody>
          <a:bodyPr wrap="none" lIns="0" tIns="0" rIns="0" bIns="0" rtlCol="0" anchor="t"/>
          <a:lstStyle/>
          <a:p>
            <a:pPr>
              <a:lnSpc>
                <a:spcPct val="119000"/>
              </a:lnSpc>
            </a:pPr>
            <a:r>
              <a:rPr lang="en-US" sz="1000">
                <a:solidFill>
                  <a:srgbClr val="8F8F8F"/>
                </a:solidFill>
                <a:latin typeface="Funnel Sans" pitchFamily="34" charset="0"/>
                <a:ea typeface="Funnel Sans" pitchFamily="34" charset="-122"/>
                <a:cs typeface="Funnel Sans" pitchFamily="34" charset="-120"/>
              </a:rPr>
              <a:t>Low-temperature processing to preserve the quality of berries, vegetables and semi-finished products.</a:t>
            </a:r>
            <a:endParaRPr lang="en-US" sz="1000" dirty="0"/>
          </a:p>
        </p:txBody>
      </p:sp>
      <p:pic>
        <p:nvPicPr>
          <p:cNvPr id="10" name="Image 2" descr="preencoded.png"/>
          <p:cNvPicPr>
            <a:picLocks noChangeAspect="1"/>
          </p:cNvPicPr>
          <p:nvPr/>
        </p:nvPicPr>
        <p:blipFill>
          <a:blip r:embed="rId5"/>
          <a:stretch>
            <a:fillRect/>
          </a:stretch>
        </p:blipFill>
        <p:spPr>
          <a:xfrm>
            <a:off x="746503" y="5154116"/>
            <a:ext cx="1953668" cy="1207393"/>
          </a:xfrm>
          <a:prstGeom prst="rect">
            <a:avLst/>
          </a:prstGeom>
        </p:spPr>
      </p:pic>
      <p:sp>
        <p:nvSpPr>
          <p:cNvPr id="11" name="Text 6"/>
          <p:cNvSpPr/>
          <p:nvPr/>
        </p:nvSpPr>
        <p:spPr>
          <a:xfrm>
            <a:off x="2828358" y="5154116"/>
            <a:ext cx="1896122" cy="203498"/>
          </a:xfrm>
          <a:prstGeom prst="rect">
            <a:avLst/>
          </a:prstGeom>
          <a:noFill/>
          <a:ln/>
        </p:spPr>
        <p:txBody>
          <a:bodyPr wrap="none" lIns="0" tIns="0" rIns="0" bIns="0" rtlCol="0" anchor="t"/>
          <a:lstStyle/>
          <a:p>
            <a:pPr>
              <a:lnSpc>
                <a:spcPct val="104000"/>
              </a:lnSpc>
            </a:pPr>
            <a:r>
              <a:rPr lang="en-US" sz="1250">
                <a:solidFill>
                  <a:srgbClr val="8F8F8F"/>
                </a:solidFill>
                <a:latin typeface="Mona Sans SemiBold" pitchFamily="34" charset="0"/>
                <a:ea typeface="Mona Sans SemiBold" pitchFamily="34" charset="-122"/>
                <a:cs typeface="Mona Sans SemiBold" pitchFamily="34" charset="-120"/>
              </a:rPr>
              <a:t>Sorting and packaging</a:t>
            </a:r>
            <a:endParaRPr lang="en-US" sz="1250" dirty="0"/>
          </a:p>
        </p:txBody>
      </p:sp>
      <p:sp>
        <p:nvSpPr>
          <p:cNvPr id="12" name="Text 7"/>
          <p:cNvSpPr/>
          <p:nvPr/>
        </p:nvSpPr>
        <p:spPr>
          <a:xfrm>
            <a:off x="2828358" y="5419130"/>
            <a:ext cx="8616834" cy="186234"/>
          </a:xfrm>
          <a:prstGeom prst="rect">
            <a:avLst/>
          </a:prstGeom>
          <a:noFill/>
          <a:ln/>
        </p:spPr>
        <p:txBody>
          <a:bodyPr wrap="none" lIns="0" tIns="0" rIns="0" bIns="0" rtlCol="0" anchor="t"/>
          <a:lstStyle/>
          <a:p>
            <a:pPr>
              <a:lnSpc>
                <a:spcPct val="119000"/>
              </a:lnSpc>
            </a:pPr>
            <a:r>
              <a:rPr lang="en-US" sz="1000">
                <a:solidFill>
                  <a:srgbClr val="8F8F8F"/>
                </a:solidFill>
                <a:latin typeface="Funnel Sans" pitchFamily="34" charset="0"/>
                <a:ea typeface="Funnel Sans" pitchFamily="34" charset="-122"/>
                <a:cs typeface="Funnel Sans" pitchFamily="34" charset="-120"/>
              </a:rPr>
              <a:t>Automated calibration and packaging lines to improve productivity and export standards.</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61574" y="612973"/>
            <a:ext cx="5043262" cy="516731"/>
          </a:xfrm>
          <a:prstGeom prst="rect">
            <a:avLst/>
          </a:prstGeom>
          <a:noFill/>
          <a:ln/>
        </p:spPr>
        <p:txBody>
          <a:bodyPr wrap="none" lIns="0" tIns="0" rIns="0" bIns="0" rtlCol="0" anchor="t"/>
          <a:lstStyle/>
          <a:p>
            <a:pPr>
              <a:lnSpc>
                <a:spcPct val="104000"/>
              </a:lnSpc>
            </a:pPr>
            <a:r>
              <a:rPr lang="en-US" sz="3250">
                <a:solidFill>
                  <a:srgbClr val="DDDDDD"/>
                </a:solidFill>
                <a:latin typeface="Mona Sans SemiBold" pitchFamily="34" charset="0"/>
                <a:ea typeface="Mona Sans SemiBold" pitchFamily="34" charset="-122"/>
                <a:cs typeface="Mona Sans SemiBold" pitchFamily="34" charset="-120"/>
              </a:rPr>
              <a:t>Expected result</a:t>
            </a:r>
            <a:endParaRPr lang="en-US" sz="3250" dirty="0"/>
          </a:p>
        </p:txBody>
      </p:sp>
      <p:sp>
        <p:nvSpPr>
          <p:cNvPr id="3" name="Text 1"/>
          <p:cNvSpPr/>
          <p:nvPr/>
        </p:nvSpPr>
        <p:spPr>
          <a:xfrm>
            <a:off x="661574" y="1460401"/>
            <a:ext cx="10868547" cy="529233"/>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The project will create a modern agro-hub that will increase the efficiency of agricultural production in the region and become a catalyst for the local economy. Main expected effects:</a:t>
            </a:r>
            <a:endParaRPr lang="en-US" sz="13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2525" y="2175669"/>
            <a:ext cx="2060523" cy="3354090"/>
          </a:xfrm>
          <a:prstGeom prst="rect">
            <a:avLst/>
          </a:prstGeom>
        </p:spPr>
      </p:pic>
      <p:sp>
        <p:nvSpPr>
          <p:cNvPr id="5" name="Text 2"/>
          <p:cNvSpPr/>
          <p:nvPr/>
        </p:nvSpPr>
        <p:spPr>
          <a:xfrm>
            <a:off x="903066" y="2360017"/>
            <a:ext cx="1615638" cy="516930"/>
          </a:xfrm>
          <a:prstGeom prst="rect">
            <a:avLst/>
          </a:prstGeom>
          <a:noFill/>
          <a:ln/>
        </p:spPr>
        <p:txBody>
          <a:bodyPr wrap="square" lIns="0" tIns="0" rIns="0" bIns="0" rtlCol="0" anchor="t">
            <a:normAutofit/>
          </a:bodyPr>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Farmers' Association</a:t>
            </a:r>
            <a:endParaRPr lang="en-US" sz="1600" dirty="0"/>
          </a:p>
        </p:txBody>
      </p:sp>
      <p:sp>
        <p:nvSpPr>
          <p:cNvPr id="6" name="Text 3"/>
          <p:cNvSpPr/>
          <p:nvPr/>
        </p:nvSpPr>
        <p:spPr>
          <a:xfrm>
            <a:off x="903066" y="2976166"/>
            <a:ext cx="1615638" cy="1587698"/>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Cooperation, centralized access to infrastructure and logistics and storage services.</a:t>
            </a:r>
            <a:endParaRPr lang="en-US" sz="13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49293" y="2175669"/>
            <a:ext cx="2060523" cy="3354090"/>
          </a:xfrm>
          <a:prstGeom prst="rect">
            <a:avLst/>
          </a:prstGeom>
        </p:spPr>
      </p:pic>
      <p:sp>
        <p:nvSpPr>
          <p:cNvPr id="8" name="Text 4"/>
          <p:cNvSpPr/>
          <p:nvPr/>
        </p:nvSpPr>
        <p:spPr>
          <a:xfrm>
            <a:off x="3109835" y="2360017"/>
            <a:ext cx="1615638" cy="775395"/>
          </a:xfrm>
          <a:prstGeom prst="rect">
            <a:avLst/>
          </a:prstGeom>
          <a:noFill/>
          <a:ln/>
        </p:spPr>
        <p:txBody>
          <a:bodyPr wrap="square" lIns="0" tIns="0" rIns="0" bIns="0" rtlCol="0" anchor="t">
            <a:normAutofit/>
          </a:bodyPr>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High-quality storage and freezing</a:t>
            </a:r>
            <a:endParaRPr lang="en-US" sz="1600" dirty="0"/>
          </a:p>
        </p:txBody>
      </p:sp>
      <p:sp>
        <p:nvSpPr>
          <p:cNvPr id="9" name="Text 5"/>
          <p:cNvSpPr/>
          <p:nvPr/>
        </p:nvSpPr>
        <p:spPr>
          <a:xfrm>
            <a:off x="3109835" y="3234630"/>
            <a:ext cx="1615638" cy="1587698"/>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Reducing losses, improving the quality of goods and meeting export standards.</a:t>
            </a:r>
            <a:endParaRPr lang="en-US" sz="130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56061" y="2175669"/>
            <a:ext cx="2060523" cy="3354090"/>
          </a:xfrm>
          <a:prstGeom prst="rect">
            <a:avLst/>
          </a:prstGeom>
        </p:spPr>
      </p:pic>
      <p:sp>
        <p:nvSpPr>
          <p:cNvPr id="11" name="Text 6"/>
          <p:cNvSpPr/>
          <p:nvPr/>
        </p:nvSpPr>
        <p:spPr>
          <a:xfrm>
            <a:off x="5316603" y="2360017"/>
            <a:ext cx="1615638" cy="775395"/>
          </a:xfrm>
          <a:prstGeom prst="rect">
            <a:avLst/>
          </a:prstGeom>
          <a:noFill/>
          <a:ln/>
        </p:spPr>
        <p:txBody>
          <a:bodyPr wrap="square" lIns="0" tIns="0" rIns="0" bIns="0" rtlCol="0" anchor="t">
            <a:normAutofit/>
          </a:bodyPr>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Increasing competitiveness</a:t>
            </a:r>
            <a:endParaRPr lang="en-US" sz="1600" dirty="0"/>
          </a:p>
        </p:txBody>
      </p:sp>
      <p:sp>
        <p:nvSpPr>
          <p:cNvPr id="12" name="Text 7"/>
          <p:cNvSpPr/>
          <p:nvPr/>
        </p:nvSpPr>
        <p:spPr>
          <a:xfrm>
            <a:off x="5316603" y="3234630"/>
            <a:ext cx="1615638" cy="1852315"/>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The new infrastructure increases the attractiveness of products in the domestic and foreign markets.</a:t>
            </a:r>
            <a:endParaRPr lang="en-US" sz="130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62829" y="2175669"/>
            <a:ext cx="2060523" cy="3354090"/>
          </a:xfrm>
          <a:prstGeom prst="rect">
            <a:avLst/>
          </a:prstGeom>
        </p:spPr>
      </p:pic>
      <p:sp>
        <p:nvSpPr>
          <p:cNvPr id="14" name="Text 8"/>
          <p:cNvSpPr/>
          <p:nvPr/>
        </p:nvSpPr>
        <p:spPr>
          <a:xfrm>
            <a:off x="7523371" y="2360017"/>
            <a:ext cx="1615638" cy="775395"/>
          </a:xfrm>
          <a:prstGeom prst="rect">
            <a:avLst/>
          </a:prstGeom>
          <a:noFill/>
          <a:ln/>
        </p:spPr>
        <p:txBody>
          <a:bodyPr wrap="square" lIns="0" tIns="0" rIns="0" bIns="0" rtlCol="0" anchor="t">
            <a:normAutofit/>
          </a:bodyPr>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Expanding export opportunities</a:t>
            </a:r>
            <a:endParaRPr lang="en-US" sz="1600" dirty="0"/>
          </a:p>
        </p:txBody>
      </p:sp>
      <p:sp>
        <p:nvSpPr>
          <p:cNvPr id="15" name="Text 9"/>
          <p:cNvSpPr/>
          <p:nvPr/>
        </p:nvSpPr>
        <p:spPr>
          <a:xfrm>
            <a:off x="7523371" y="3234630"/>
            <a:ext cx="1615638" cy="1852315"/>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Certified batches, standardized packaging and logistics to enter international markets.</a:t>
            </a:r>
            <a:endParaRPr lang="en-US" sz="1300" dirty="0"/>
          </a:p>
        </p:txBody>
      </p:sp>
      <p:pic>
        <p:nvPicPr>
          <p:cNvPr id="16"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69597" y="2175669"/>
            <a:ext cx="2060523" cy="3354090"/>
          </a:xfrm>
          <a:prstGeom prst="rect">
            <a:avLst/>
          </a:prstGeom>
        </p:spPr>
      </p:pic>
      <p:sp>
        <p:nvSpPr>
          <p:cNvPr id="17" name="Text 10"/>
          <p:cNvSpPr/>
          <p:nvPr/>
        </p:nvSpPr>
        <p:spPr>
          <a:xfrm>
            <a:off x="9730139" y="2360017"/>
            <a:ext cx="1615638" cy="1033859"/>
          </a:xfrm>
          <a:prstGeom prst="rect">
            <a:avLst/>
          </a:prstGeom>
          <a:noFill/>
          <a:ln/>
        </p:spPr>
        <p:txBody>
          <a:bodyPr wrap="square" lIns="0" tIns="0" rIns="0" bIns="0" rtlCol="0" anchor="t">
            <a:normAutofit/>
          </a:bodyPr>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Example of non-volatile infrastructure</a:t>
            </a:r>
            <a:endParaRPr lang="en-US" sz="1600" dirty="0"/>
          </a:p>
        </p:txBody>
      </p:sp>
      <p:sp>
        <p:nvSpPr>
          <p:cNvPr id="18" name="Text 11"/>
          <p:cNvSpPr/>
          <p:nvPr/>
        </p:nvSpPr>
        <p:spPr>
          <a:xfrm>
            <a:off x="9730139" y="3234629"/>
            <a:ext cx="1615638" cy="1852315"/>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The integration of SPP, ESS and EMS makes the complex resistant to energy risks and reduces operating costs.</a:t>
            </a:r>
            <a:endParaRPr lang="en-US" sz="1300" dirty="0"/>
          </a:p>
        </p:txBody>
      </p:sp>
      <p:sp>
        <p:nvSpPr>
          <p:cNvPr id="19" name="Text 12"/>
          <p:cNvSpPr/>
          <p:nvPr/>
        </p:nvSpPr>
        <p:spPr>
          <a:xfrm>
            <a:off x="661574" y="5715794"/>
            <a:ext cx="10868547" cy="529233"/>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As a result, a modern agro-hub will become a catalyst for the sustainable development of the agricultural sector of the Chernivtsi region, strengthen local supply chains and contribute to the growth of exports of Ukrainian products.</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61574" y="808633"/>
            <a:ext cx="4744323" cy="516731"/>
          </a:xfrm>
          <a:prstGeom prst="rect">
            <a:avLst/>
          </a:prstGeom>
          <a:noFill/>
          <a:ln/>
        </p:spPr>
        <p:txBody>
          <a:bodyPr wrap="none" lIns="0" tIns="0" rIns="0" bIns="0" rtlCol="0" anchor="t"/>
          <a:lstStyle/>
          <a:p>
            <a:pPr>
              <a:lnSpc>
                <a:spcPct val="104000"/>
              </a:lnSpc>
            </a:pPr>
            <a:r>
              <a:rPr lang="en-US" sz="3250">
                <a:solidFill>
                  <a:srgbClr val="DDDDDD"/>
                </a:solidFill>
                <a:latin typeface="Mona Sans SemiBold" pitchFamily="34" charset="0"/>
                <a:ea typeface="Mona Sans SemiBold" pitchFamily="34" charset="-122"/>
                <a:cs typeface="Mona Sans SemiBold" pitchFamily="34" charset="-120"/>
              </a:rPr>
              <a:t>Goal of the project</a:t>
            </a:r>
            <a:endParaRPr lang="en-US" sz="3250" dirty="0"/>
          </a:p>
        </p:txBody>
      </p:sp>
      <p:sp>
        <p:nvSpPr>
          <p:cNvPr id="3" name="Text 1"/>
          <p:cNvSpPr/>
          <p:nvPr/>
        </p:nvSpPr>
        <p:spPr>
          <a:xfrm>
            <a:off x="661574" y="1656060"/>
            <a:ext cx="10868547" cy="529233"/>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To create a modern center of agrologistics, which simultaneously solves the operational, economic and environmental problems of the region. Specific objectives:</a:t>
            </a:r>
            <a:endParaRPr lang="en-US" sz="1300" dirty="0"/>
          </a:p>
        </p:txBody>
      </p:sp>
      <p:sp>
        <p:nvSpPr>
          <p:cNvPr id="4" name="Shape 2"/>
          <p:cNvSpPr/>
          <p:nvPr/>
        </p:nvSpPr>
        <p:spPr>
          <a:xfrm>
            <a:off x="661574" y="2371328"/>
            <a:ext cx="2593116" cy="2547144"/>
          </a:xfrm>
          <a:prstGeom prst="roundRect">
            <a:avLst>
              <a:gd name="adj" fmla="val 2727"/>
            </a:avLst>
          </a:prstGeom>
          <a:solidFill>
            <a:srgbClr val="404040"/>
          </a:solidFill>
          <a:ln w="6350">
            <a:solidFill>
              <a:srgbClr val="595959"/>
            </a:solidFill>
            <a:prstDash val="solid"/>
          </a:ln>
        </p:spPr>
        <p:txBody>
          <a:bodyPr/>
          <a:lstStyle/>
          <a:p>
            <a:endParaRPr lang="ru-RU"/>
          </a:p>
        </p:txBody>
      </p:sp>
      <p:sp>
        <p:nvSpPr>
          <p:cNvPr id="5" name="Text 3"/>
          <p:cNvSpPr/>
          <p:nvPr/>
        </p:nvSpPr>
        <p:spPr>
          <a:xfrm>
            <a:off x="833218" y="2542977"/>
            <a:ext cx="2249828" cy="516930"/>
          </a:xfrm>
          <a:prstGeom prst="rect">
            <a:avLst/>
          </a:prstGeom>
          <a:noFill/>
          <a:ln/>
        </p:spPr>
        <p:txBody>
          <a:bodyPr wrap="square" lIns="0" tIns="0" rIns="0" bIns="0" rtlCol="0" anchor="t">
            <a:normAutofit/>
          </a:bodyPr>
          <a:lstStyle/>
          <a:p>
            <a:pPr>
              <a:lnSpc>
                <a:spcPct val="104000"/>
              </a:lnSpc>
            </a:pPr>
            <a:r>
              <a:rPr lang="en-US" sz="1600">
                <a:solidFill>
                  <a:srgbClr val="FFFFFF"/>
                </a:solidFill>
                <a:latin typeface="Mona Sans SemiBold" pitchFamily="34" charset="0"/>
                <a:ea typeface="Mona Sans SemiBold" pitchFamily="34" charset="-122"/>
                <a:cs typeface="Mona Sans SemiBold" pitchFamily="34" charset="-120"/>
              </a:rPr>
              <a:t>Reduction of crop losses</a:t>
            </a:r>
            <a:endParaRPr lang="en-US" sz="1600" dirty="0"/>
          </a:p>
        </p:txBody>
      </p:sp>
      <p:sp>
        <p:nvSpPr>
          <p:cNvPr id="6" name="Text 4"/>
          <p:cNvSpPr/>
          <p:nvPr/>
        </p:nvSpPr>
        <p:spPr>
          <a:xfrm>
            <a:off x="833218" y="3159125"/>
            <a:ext cx="2249828" cy="1587698"/>
          </a:xfrm>
          <a:prstGeom prst="rect">
            <a:avLst/>
          </a:prstGeom>
          <a:noFill/>
          <a:ln/>
        </p:spPr>
        <p:txBody>
          <a:bodyPr wrap="square" lIns="0" tIns="0" rIns="0" bIns="0" rtlCol="0" anchor="t">
            <a:normAutofit/>
          </a:bodyPr>
          <a:lstStyle/>
          <a:p>
            <a:pPr>
              <a:lnSpc>
                <a:spcPct val="133000"/>
              </a:lnSpc>
            </a:pPr>
            <a:r>
              <a:rPr lang="en-US" sz="1300">
                <a:solidFill>
                  <a:srgbClr val="FFFFFF"/>
                </a:solidFill>
                <a:latin typeface="Funnel Sans" pitchFamily="34" charset="0"/>
                <a:ea typeface="Funnel Sans" pitchFamily="34" charset="-122"/>
                <a:cs typeface="Funnel Sans" pitchFamily="34" charset="-120"/>
              </a:rPr>
              <a:t>Optimized storage conditions and fast processing reduce percentage losses during storage and transportation.</a:t>
            </a:r>
            <a:endParaRPr lang="en-US" sz="1300" dirty="0"/>
          </a:p>
        </p:txBody>
      </p:sp>
      <p:sp>
        <p:nvSpPr>
          <p:cNvPr id="7" name="Shape 5"/>
          <p:cNvSpPr/>
          <p:nvPr/>
        </p:nvSpPr>
        <p:spPr>
          <a:xfrm>
            <a:off x="3419985" y="2371328"/>
            <a:ext cx="2593216" cy="2547144"/>
          </a:xfrm>
          <a:prstGeom prst="roundRect">
            <a:avLst>
              <a:gd name="adj" fmla="val 2727"/>
            </a:avLst>
          </a:prstGeom>
          <a:solidFill>
            <a:srgbClr val="404040"/>
          </a:solidFill>
          <a:ln w="6350">
            <a:solidFill>
              <a:srgbClr val="595959"/>
            </a:solidFill>
            <a:prstDash val="solid"/>
          </a:ln>
        </p:spPr>
        <p:txBody>
          <a:bodyPr/>
          <a:lstStyle/>
          <a:p>
            <a:endParaRPr lang="ru-RU"/>
          </a:p>
        </p:txBody>
      </p:sp>
      <p:sp>
        <p:nvSpPr>
          <p:cNvPr id="8" name="Text 6"/>
          <p:cNvSpPr/>
          <p:nvPr/>
        </p:nvSpPr>
        <p:spPr>
          <a:xfrm>
            <a:off x="3591629" y="2542977"/>
            <a:ext cx="2249927" cy="516930"/>
          </a:xfrm>
          <a:prstGeom prst="rect">
            <a:avLst/>
          </a:prstGeom>
          <a:noFill/>
          <a:ln/>
        </p:spPr>
        <p:txBody>
          <a:bodyPr wrap="square" lIns="0" tIns="0" rIns="0" bIns="0" rtlCol="0" anchor="t">
            <a:normAutofit/>
          </a:bodyPr>
          <a:lstStyle/>
          <a:p>
            <a:pPr>
              <a:lnSpc>
                <a:spcPct val="104000"/>
              </a:lnSpc>
            </a:pPr>
            <a:r>
              <a:rPr lang="en-US" sz="1600">
                <a:solidFill>
                  <a:srgbClr val="FFFFFF"/>
                </a:solidFill>
                <a:latin typeface="Mona Sans SemiBold" pitchFamily="34" charset="0"/>
                <a:ea typeface="Mona Sans SemiBold" pitchFamily="34" charset="-122"/>
                <a:cs typeface="Mona Sans SemiBold" pitchFamily="34" charset="-120"/>
              </a:rPr>
              <a:t>Support for farmers and cooperatives</a:t>
            </a:r>
            <a:endParaRPr lang="en-US" sz="1600" dirty="0"/>
          </a:p>
        </p:txBody>
      </p:sp>
      <p:sp>
        <p:nvSpPr>
          <p:cNvPr id="9" name="Text 7"/>
          <p:cNvSpPr/>
          <p:nvPr/>
        </p:nvSpPr>
        <p:spPr>
          <a:xfrm>
            <a:off x="3591629" y="3159125"/>
            <a:ext cx="2249927" cy="1058466"/>
          </a:xfrm>
          <a:prstGeom prst="rect">
            <a:avLst/>
          </a:prstGeom>
          <a:noFill/>
          <a:ln/>
        </p:spPr>
        <p:txBody>
          <a:bodyPr wrap="square" lIns="0" tIns="0" rIns="0" bIns="0" rtlCol="0" anchor="t">
            <a:normAutofit/>
          </a:bodyPr>
          <a:lstStyle/>
          <a:p>
            <a:pPr>
              <a:lnSpc>
                <a:spcPct val="133000"/>
              </a:lnSpc>
            </a:pPr>
            <a:r>
              <a:rPr lang="en-US" sz="1300">
                <a:solidFill>
                  <a:srgbClr val="FFFFFF"/>
                </a:solidFill>
                <a:latin typeface="Funnel Sans" pitchFamily="34" charset="0"/>
                <a:ea typeface="Funnel Sans" pitchFamily="34" charset="-122"/>
                <a:cs typeface="Funnel Sans" pitchFamily="34" charset="-120"/>
              </a:rPr>
              <a:t>Access to logistics, storage and technology for small and medium-sized manufacturers.</a:t>
            </a:r>
            <a:endParaRPr lang="en-US" sz="1300" dirty="0"/>
          </a:p>
        </p:txBody>
      </p:sp>
      <p:sp>
        <p:nvSpPr>
          <p:cNvPr id="10" name="Shape 8"/>
          <p:cNvSpPr/>
          <p:nvPr/>
        </p:nvSpPr>
        <p:spPr>
          <a:xfrm>
            <a:off x="6178495" y="2371328"/>
            <a:ext cx="2593116" cy="2547144"/>
          </a:xfrm>
          <a:prstGeom prst="roundRect">
            <a:avLst>
              <a:gd name="adj" fmla="val 2727"/>
            </a:avLst>
          </a:prstGeom>
          <a:solidFill>
            <a:srgbClr val="404040"/>
          </a:solidFill>
          <a:ln w="6350">
            <a:solidFill>
              <a:srgbClr val="595959"/>
            </a:solidFill>
            <a:prstDash val="solid"/>
          </a:ln>
        </p:spPr>
        <p:txBody>
          <a:bodyPr/>
          <a:lstStyle/>
          <a:p>
            <a:endParaRPr lang="ru-RU"/>
          </a:p>
        </p:txBody>
      </p:sp>
      <p:sp>
        <p:nvSpPr>
          <p:cNvPr id="11" name="Text 9"/>
          <p:cNvSpPr/>
          <p:nvPr/>
        </p:nvSpPr>
        <p:spPr>
          <a:xfrm>
            <a:off x="6350139" y="2542977"/>
            <a:ext cx="2249828" cy="516930"/>
          </a:xfrm>
          <a:prstGeom prst="rect">
            <a:avLst/>
          </a:prstGeom>
          <a:noFill/>
          <a:ln/>
        </p:spPr>
        <p:txBody>
          <a:bodyPr wrap="square" lIns="0" tIns="0" rIns="0" bIns="0" rtlCol="0" anchor="t">
            <a:normAutofit/>
          </a:bodyPr>
          <a:lstStyle/>
          <a:p>
            <a:pPr>
              <a:lnSpc>
                <a:spcPct val="104000"/>
              </a:lnSpc>
            </a:pPr>
            <a:r>
              <a:rPr lang="en-US" sz="1600">
                <a:solidFill>
                  <a:srgbClr val="FFFFFF"/>
                </a:solidFill>
                <a:latin typeface="Mona Sans SemiBold" pitchFamily="34" charset="0"/>
                <a:ea typeface="Mona Sans SemiBold" pitchFamily="34" charset="-122"/>
                <a:cs typeface="Mona Sans SemiBold" pitchFamily="34" charset="-120"/>
              </a:rPr>
              <a:t>Improving product quality</a:t>
            </a:r>
            <a:endParaRPr lang="en-US" sz="1600" dirty="0"/>
          </a:p>
        </p:txBody>
      </p:sp>
      <p:sp>
        <p:nvSpPr>
          <p:cNvPr id="12" name="Text 10"/>
          <p:cNvSpPr/>
          <p:nvPr/>
        </p:nvSpPr>
        <p:spPr>
          <a:xfrm>
            <a:off x="6350139" y="3159125"/>
            <a:ext cx="2249828" cy="1058466"/>
          </a:xfrm>
          <a:prstGeom prst="rect">
            <a:avLst/>
          </a:prstGeom>
          <a:noFill/>
          <a:ln/>
        </p:spPr>
        <p:txBody>
          <a:bodyPr wrap="square" lIns="0" tIns="0" rIns="0" bIns="0" rtlCol="0" anchor="t">
            <a:normAutofit/>
          </a:bodyPr>
          <a:lstStyle/>
          <a:p>
            <a:pPr>
              <a:lnSpc>
                <a:spcPct val="133000"/>
              </a:lnSpc>
            </a:pPr>
            <a:r>
              <a:rPr lang="en-US" sz="1300">
                <a:solidFill>
                  <a:srgbClr val="FFFFFF"/>
                </a:solidFill>
                <a:latin typeface="Funnel Sans" pitchFamily="34" charset="0"/>
                <a:ea typeface="Funnel Sans" pitchFamily="34" charset="-122"/>
                <a:cs typeface="Funnel Sans" pitchFamily="34" charset="-120"/>
              </a:rPr>
              <a:t>Quality control systems, laboratory and packaging standards according to export requirements.</a:t>
            </a:r>
            <a:endParaRPr lang="en-US" sz="1300" dirty="0"/>
          </a:p>
        </p:txBody>
      </p:sp>
      <p:sp>
        <p:nvSpPr>
          <p:cNvPr id="13" name="Shape 11"/>
          <p:cNvSpPr/>
          <p:nvPr/>
        </p:nvSpPr>
        <p:spPr>
          <a:xfrm>
            <a:off x="8936905" y="2371328"/>
            <a:ext cx="2593216" cy="2547144"/>
          </a:xfrm>
          <a:prstGeom prst="roundRect">
            <a:avLst>
              <a:gd name="adj" fmla="val 2727"/>
            </a:avLst>
          </a:prstGeom>
          <a:solidFill>
            <a:srgbClr val="404040"/>
          </a:solidFill>
          <a:ln w="6350">
            <a:solidFill>
              <a:srgbClr val="595959"/>
            </a:solidFill>
            <a:prstDash val="solid"/>
          </a:ln>
        </p:spPr>
        <p:txBody>
          <a:bodyPr/>
          <a:lstStyle/>
          <a:p>
            <a:endParaRPr lang="ru-RU"/>
          </a:p>
        </p:txBody>
      </p:sp>
      <p:sp>
        <p:nvSpPr>
          <p:cNvPr id="14" name="Text 12"/>
          <p:cNvSpPr/>
          <p:nvPr/>
        </p:nvSpPr>
        <p:spPr>
          <a:xfrm>
            <a:off x="9108549" y="2542977"/>
            <a:ext cx="2249927" cy="516930"/>
          </a:xfrm>
          <a:prstGeom prst="rect">
            <a:avLst/>
          </a:prstGeom>
          <a:noFill/>
          <a:ln/>
        </p:spPr>
        <p:txBody>
          <a:bodyPr wrap="square" lIns="0" tIns="0" rIns="0" bIns="0" rtlCol="0" anchor="t">
            <a:normAutofit/>
          </a:bodyPr>
          <a:lstStyle/>
          <a:p>
            <a:pPr>
              <a:lnSpc>
                <a:spcPct val="104000"/>
              </a:lnSpc>
            </a:pPr>
            <a:r>
              <a:rPr lang="en-US" sz="1600">
                <a:solidFill>
                  <a:srgbClr val="FFFFFF"/>
                </a:solidFill>
                <a:latin typeface="Mona Sans SemiBold" pitchFamily="34" charset="0"/>
                <a:ea typeface="Mona Sans SemiBold" pitchFamily="34" charset="-122"/>
                <a:cs typeface="Mona Sans SemiBold" pitchFamily="34" charset="-120"/>
              </a:rPr>
              <a:t>Export Development and Value Added</a:t>
            </a:r>
            <a:endParaRPr lang="en-US" sz="1600" dirty="0"/>
          </a:p>
        </p:txBody>
      </p:sp>
      <p:sp>
        <p:nvSpPr>
          <p:cNvPr id="15" name="Text 13"/>
          <p:cNvSpPr/>
          <p:nvPr/>
        </p:nvSpPr>
        <p:spPr>
          <a:xfrm>
            <a:off x="9108549" y="3159125"/>
            <a:ext cx="2249927" cy="1323082"/>
          </a:xfrm>
          <a:prstGeom prst="rect">
            <a:avLst/>
          </a:prstGeom>
          <a:noFill/>
          <a:ln/>
        </p:spPr>
        <p:txBody>
          <a:bodyPr wrap="square" lIns="0" tIns="0" rIns="0" bIns="0" rtlCol="0" anchor="t">
            <a:normAutofit/>
          </a:bodyPr>
          <a:lstStyle/>
          <a:p>
            <a:pPr>
              <a:lnSpc>
                <a:spcPct val="133000"/>
              </a:lnSpc>
            </a:pPr>
            <a:r>
              <a:rPr lang="en-US" sz="1300">
                <a:solidFill>
                  <a:srgbClr val="FFFFFF"/>
                </a:solidFill>
                <a:latin typeface="Funnel Sans" pitchFamily="34" charset="0"/>
                <a:ea typeface="Funnel Sans" pitchFamily="34" charset="-122"/>
                <a:cs typeface="Funnel Sans" pitchFamily="34" charset="-120"/>
              </a:rPr>
              <a:t>Processing, packaging and labeling will allow you to enter new markets and form products with higher costs.</a:t>
            </a:r>
            <a:endParaRPr lang="en-US" sz="1300" dirty="0"/>
          </a:p>
        </p:txBody>
      </p:sp>
      <p:sp>
        <p:nvSpPr>
          <p:cNvPr id="16" name="Shape 14"/>
          <p:cNvSpPr/>
          <p:nvPr/>
        </p:nvSpPr>
        <p:spPr>
          <a:xfrm>
            <a:off x="661574" y="5083770"/>
            <a:ext cx="10868547" cy="965597"/>
          </a:xfrm>
          <a:prstGeom prst="roundRect">
            <a:avLst>
              <a:gd name="adj" fmla="val 7194"/>
            </a:avLst>
          </a:prstGeom>
          <a:solidFill>
            <a:srgbClr val="404040"/>
          </a:solidFill>
          <a:ln w="6350">
            <a:solidFill>
              <a:srgbClr val="595959"/>
            </a:solidFill>
            <a:prstDash val="solid"/>
          </a:ln>
        </p:spPr>
        <p:txBody>
          <a:bodyPr/>
          <a:lstStyle/>
          <a:p>
            <a:endParaRPr lang="ru-RU"/>
          </a:p>
        </p:txBody>
      </p:sp>
      <p:sp>
        <p:nvSpPr>
          <p:cNvPr id="17" name="Text 15"/>
          <p:cNvSpPr/>
          <p:nvPr/>
        </p:nvSpPr>
        <p:spPr>
          <a:xfrm>
            <a:off x="833218" y="5255419"/>
            <a:ext cx="2686975" cy="258465"/>
          </a:xfrm>
          <a:prstGeom prst="rect">
            <a:avLst/>
          </a:prstGeom>
          <a:noFill/>
          <a:ln/>
        </p:spPr>
        <p:txBody>
          <a:bodyPr wrap="none" lIns="0" tIns="0" rIns="0" bIns="0" rtlCol="0" anchor="t"/>
          <a:lstStyle/>
          <a:p>
            <a:pPr>
              <a:lnSpc>
                <a:spcPct val="104000"/>
              </a:lnSpc>
            </a:pPr>
            <a:r>
              <a:rPr lang="en-US" sz="1600">
                <a:solidFill>
                  <a:srgbClr val="FFFFFF"/>
                </a:solidFill>
                <a:latin typeface="Mona Sans SemiBold" pitchFamily="34" charset="0"/>
                <a:ea typeface="Mona Sans SemiBold" pitchFamily="34" charset="-122"/>
                <a:cs typeface="Mona Sans SemiBold" pitchFamily="34" charset="-120"/>
              </a:rPr>
              <a:t>Energy independence</a:t>
            </a:r>
            <a:endParaRPr lang="en-US" sz="1600" dirty="0"/>
          </a:p>
        </p:txBody>
      </p:sp>
      <p:sp>
        <p:nvSpPr>
          <p:cNvPr id="18" name="Text 16"/>
          <p:cNvSpPr/>
          <p:nvPr/>
        </p:nvSpPr>
        <p:spPr>
          <a:xfrm>
            <a:off x="833218" y="5613102"/>
            <a:ext cx="10525259" cy="264616"/>
          </a:xfrm>
          <a:prstGeom prst="rect">
            <a:avLst/>
          </a:prstGeom>
          <a:noFill/>
          <a:ln/>
        </p:spPr>
        <p:txBody>
          <a:bodyPr wrap="none" lIns="0" tIns="0" rIns="0" bIns="0" rtlCol="0" anchor="t"/>
          <a:lstStyle/>
          <a:p>
            <a:pPr>
              <a:lnSpc>
                <a:spcPct val="133000"/>
              </a:lnSpc>
            </a:pPr>
            <a:r>
              <a:rPr lang="en-US" sz="1300">
                <a:solidFill>
                  <a:srgbClr val="FFFFFF"/>
                </a:solidFill>
                <a:latin typeface="Funnel Sans" pitchFamily="34" charset="0"/>
                <a:ea typeface="Funnel Sans" pitchFamily="34" charset="-122"/>
                <a:cs typeface="Funnel Sans" pitchFamily="34" charset="-120"/>
              </a:rPr>
              <a:t>Integrated renewables and energy storage systems will ensure stable operation in the event of outages.</a:t>
            </a:r>
            <a:endParaRPr lang="en-US" sz="1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46503" y="502741"/>
            <a:ext cx="3865664" cy="406995"/>
          </a:xfrm>
          <a:prstGeom prst="rect">
            <a:avLst/>
          </a:prstGeom>
          <a:noFill/>
          <a:ln/>
        </p:spPr>
        <p:txBody>
          <a:bodyPr wrap="none" lIns="0" tIns="0" rIns="0" bIns="0" rtlCol="0" anchor="t"/>
          <a:lstStyle/>
          <a:p>
            <a:pPr>
              <a:lnSpc>
                <a:spcPct val="104000"/>
              </a:lnSpc>
            </a:pPr>
            <a:r>
              <a:rPr lang="en-US" sz="2550">
                <a:solidFill>
                  <a:srgbClr val="DDDDDD"/>
                </a:solidFill>
                <a:latin typeface="Mona Sans SemiBold" pitchFamily="34" charset="0"/>
                <a:ea typeface="Mona Sans SemiBold" pitchFamily="34" charset="-122"/>
                <a:cs typeface="Mona Sans SemiBold" pitchFamily="34" charset="-120"/>
              </a:rPr>
              <a:t>Implementation options</a:t>
            </a:r>
            <a:endParaRPr lang="en-US" sz="2550" dirty="0"/>
          </a:p>
        </p:txBody>
      </p:sp>
      <p:sp>
        <p:nvSpPr>
          <p:cNvPr id="3" name="Text 1"/>
          <p:cNvSpPr/>
          <p:nvPr/>
        </p:nvSpPr>
        <p:spPr>
          <a:xfrm>
            <a:off x="746503" y="1114822"/>
            <a:ext cx="11308273" cy="186234"/>
          </a:xfrm>
          <a:prstGeom prst="rect">
            <a:avLst/>
          </a:prstGeom>
          <a:noFill/>
          <a:ln/>
        </p:spPr>
        <p:txBody>
          <a:bodyPr wrap="none" lIns="0" tIns="0" rIns="0" bIns="0" rtlCol="0" anchor="t"/>
          <a:lstStyle/>
          <a:p>
            <a:pPr>
              <a:lnSpc>
                <a:spcPct val="119000"/>
              </a:lnSpc>
            </a:pPr>
            <a:r>
              <a:rPr lang="en-US" sz="1000">
                <a:solidFill>
                  <a:srgbClr val="8F8F8F"/>
                </a:solidFill>
                <a:latin typeface="Funnel Sans" pitchFamily="34" charset="0"/>
                <a:ea typeface="Funnel Sans" pitchFamily="34" charset="-122"/>
                <a:cs typeface="Funnel Sans" pitchFamily="34" charset="-120"/>
              </a:rPr>
              <a:t>Two strategic ways to launch the project are being considered. Each option has its own advantages in terms of timing, costs, and future development.</a:t>
            </a:r>
            <a:endParaRPr lang="en-US" sz="1000" dirty="0"/>
          </a:p>
        </p:txBody>
      </p:sp>
      <p:sp>
        <p:nvSpPr>
          <p:cNvPr id="5" name="Text 2"/>
          <p:cNvSpPr/>
          <p:nvPr/>
        </p:nvSpPr>
        <p:spPr>
          <a:xfrm>
            <a:off x="746503" y="5096570"/>
            <a:ext cx="2628537" cy="203498"/>
          </a:xfrm>
          <a:prstGeom prst="rect">
            <a:avLst/>
          </a:prstGeom>
          <a:noFill/>
          <a:ln/>
        </p:spPr>
        <p:txBody>
          <a:bodyPr wrap="none" lIns="0" tIns="0" rIns="0" bIns="0" rtlCol="0" anchor="t"/>
          <a:lstStyle/>
          <a:p>
            <a:pPr>
              <a:lnSpc>
                <a:spcPct val="104000"/>
              </a:lnSpc>
            </a:pPr>
            <a:r>
              <a:rPr lang="en-US" sz="1250">
                <a:solidFill>
                  <a:srgbClr val="DDDDDD"/>
                </a:solidFill>
                <a:latin typeface="Mona Sans SemiBold" pitchFamily="34" charset="0"/>
                <a:ea typeface="Mona Sans SemiBold" pitchFamily="34" charset="-122"/>
                <a:cs typeface="Mona Sans SemiBold" pitchFamily="34" charset="-120"/>
              </a:rPr>
              <a:t>Option 1 — Reconstruction</a:t>
            </a:r>
            <a:endParaRPr lang="en-US" sz="1250" dirty="0"/>
          </a:p>
        </p:txBody>
      </p:sp>
      <p:sp>
        <p:nvSpPr>
          <p:cNvPr id="6" name="Text 3"/>
          <p:cNvSpPr/>
          <p:nvPr/>
        </p:nvSpPr>
        <p:spPr>
          <a:xfrm>
            <a:off x="746503" y="5402560"/>
            <a:ext cx="5190499" cy="558701"/>
          </a:xfrm>
          <a:prstGeom prst="rect">
            <a:avLst/>
          </a:prstGeom>
          <a:noFill/>
          <a:ln/>
        </p:spPr>
        <p:txBody>
          <a:bodyPr wrap="square" lIns="0" tIns="0" rIns="0" bIns="0" rtlCol="0" anchor="t">
            <a:normAutofit/>
          </a:bodyPr>
          <a:lstStyle/>
          <a:p>
            <a:pPr>
              <a:lnSpc>
                <a:spcPct val="119000"/>
              </a:lnSpc>
            </a:pPr>
            <a:r>
              <a:rPr lang="en-US" sz="1000">
                <a:solidFill>
                  <a:srgbClr val="8F8F8F"/>
                </a:solidFill>
                <a:latin typeface="Funnel Sans" pitchFamily="34" charset="0"/>
                <a:ea typeface="Funnel Sans" pitchFamily="34" charset="-122"/>
                <a:cs typeface="Funnel Sans" pitchFamily="34" charset="-120"/>
              </a:rPr>
              <a:t>Use of the existing building of the former cheese factory. Advantages: faster start-up, lower capital costs, existing infrastructure and entrances. Ideal for a quick start and market confirmation.</a:t>
            </a:r>
            <a:endParaRPr lang="en-US" sz="1000" dirty="0"/>
          </a:p>
        </p:txBody>
      </p:sp>
      <p:sp>
        <p:nvSpPr>
          <p:cNvPr id="8" name="Text 4"/>
          <p:cNvSpPr/>
          <p:nvPr/>
        </p:nvSpPr>
        <p:spPr>
          <a:xfrm>
            <a:off x="6261043" y="4760317"/>
            <a:ext cx="2949303" cy="203498"/>
          </a:xfrm>
          <a:prstGeom prst="rect">
            <a:avLst/>
          </a:prstGeom>
          <a:noFill/>
          <a:ln/>
        </p:spPr>
        <p:txBody>
          <a:bodyPr wrap="none" lIns="0" tIns="0" rIns="0" bIns="0" rtlCol="0" anchor="t"/>
          <a:lstStyle/>
          <a:p>
            <a:pPr>
              <a:lnSpc>
                <a:spcPct val="104000"/>
              </a:lnSpc>
            </a:pPr>
            <a:r>
              <a:rPr lang="en-US" sz="1250">
                <a:solidFill>
                  <a:srgbClr val="DDDDDD"/>
                </a:solidFill>
                <a:latin typeface="Mona Sans SemiBold" pitchFamily="34" charset="0"/>
                <a:ea typeface="Mona Sans SemiBold" pitchFamily="34" charset="-122"/>
                <a:cs typeface="Mona Sans SemiBold" pitchFamily="34" charset="-120"/>
              </a:rPr>
              <a:t>Option 2 - New construction</a:t>
            </a:r>
            <a:endParaRPr lang="en-US" sz="1250" dirty="0"/>
          </a:p>
        </p:txBody>
      </p:sp>
      <p:sp>
        <p:nvSpPr>
          <p:cNvPr id="9" name="Text 5"/>
          <p:cNvSpPr/>
          <p:nvPr/>
        </p:nvSpPr>
        <p:spPr>
          <a:xfrm>
            <a:off x="6261043" y="5066308"/>
            <a:ext cx="5190499" cy="558701"/>
          </a:xfrm>
          <a:prstGeom prst="rect">
            <a:avLst/>
          </a:prstGeom>
          <a:noFill/>
          <a:ln/>
        </p:spPr>
        <p:txBody>
          <a:bodyPr wrap="square" lIns="0" tIns="0" rIns="0" bIns="0" rtlCol="0" anchor="t">
            <a:normAutofit/>
          </a:bodyPr>
          <a:lstStyle/>
          <a:p>
            <a:pPr>
              <a:lnSpc>
                <a:spcPct val="119000"/>
              </a:lnSpc>
            </a:pPr>
            <a:r>
              <a:rPr lang="en-US" sz="1000">
                <a:solidFill>
                  <a:srgbClr val="8F8F8F"/>
                </a:solidFill>
                <a:latin typeface="Funnel Sans" pitchFamily="34" charset="0"/>
                <a:ea typeface="Funnel Sans" pitchFamily="34" charset="-122"/>
                <a:cs typeface="Funnel Sans" pitchFamily="34" charset="-120"/>
              </a:rPr>
              <a:t>The complex is designed from scratch for modern technologies: maximum energy efficiency, automation, space for scaling and integration of renewable energy.</a:t>
            </a:r>
            <a:endParaRPr lang="en-US" sz="1000" dirty="0"/>
          </a:p>
        </p:txBody>
      </p:sp>
      <p:sp>
        <p:nvSpPr>
          <p:cNvPr id="10" name="Text 6"/>
          <p:cNvSpPr/>
          <p:nvPr/>
        </p:nvSpPr>
        <p:spPr>
          <a:xfrm>
            <a:off x="746503" y="6168926"/>
            <a:ext cx="11308273" cy="186234"/>
          </a:xfrm>
          <a:prstGeom prst="rect">
            <a:avLst/>
          </a:prstGeom>
          <a:noFill/>
          <a:ln/>
        </p:spPr>
        <p:txBody>
          <a:bodyPr wrap="none" lIns="0" tIns="0" rIns="0" bIns="0" rtlCol="0" anchor="t"/>
          <a:lstStyle/>
          <a:p>
            <a:pPr>
              <a:lnSpc>
                <a:spcPct val="119000"/>
              </a:lnSpc>
            </a:pPr>
            <a:r>
              <a:rPr lang="en-US" sz="1000">
                <a:solidFill>
                  <a:srgbClr val="8F8F8F"/>
                </a:solidFill>
                <a:latin typeface="Funnel Sans" pitchFamily="34" charset="0"/>
                <a:ea typeface="Funnel Sans" pitchFamily="34" charset="-122"/>
                <a:cs typeface="Funnel Sans" pitchFamily="34" charset="-120"/>
              </a:rPr>
              <a:t>The choice depends on the time frame, available funding and long-term development strategy.</a:t>
            </a:r>
            <a:endParaRPr lang="en-US" sz="1000" dirty="0"/>
          </a:p>
        </p:txBody>
      </p:sp>
      <p:pic>
        <p:nvPicPr>
          <p:cNvPr id="14" name="Рисунок 13">
            <a:extLst>
              <a:ext uri="{FF2B5EF4-FFF2-40B4-BE49-F238E27FC236}">
                <a16:creationId xmlns:a16="http://schemas.microsoft.com/office/drawing/2014/main" id="{3FBDA3FA-E54D-26B2-E68E-6C53632E39C5}"/>
              </a:ext>
            </a:extLst>
          </p:cNvPr>
          <p:cNvPicPr>
            <a:picLocks noChangeAspect="1"/>
          </p:cNvPicPr>
          <p:nvPr/>
        </p:nvPicPr>
        <p:blipFill>
          <a:blip r:embed="rId3"/>
          <a:stretch>
            <a:fillRect/>
          </a:stretch>
        </p:blipFill>
        <p:spPr>
          <a:xfrm>
            <a:off x="662384" y="1673504"/>
            <a:ext cx="5274618" cy="2966973"/>
          </a:xfrm>
          <a:prstGeom prst="rect">
            <a:avLst/>
          </a:prstGeom>
        </p:spPr>
      </p:pic>
      <p:pic>
        <p:nvPicPr>
          <p:cNvPr id="16" name="Рисунок 15">
            <a:extLst>
              <a:ext uri="{FF2B5EF4-FFF2-40B4-BE49-F238E27FC236}">
                <a16:creationId xmlns:a16="http://schemas.microsoft.com/office/drawing/2014/main" id="{E9B2D9A3-9609-412B-3C6F-E5F6AFCD3C28}"/>
              </a:ext>
            </a:extLst>
          </p:cNvPr>
          <p:cNvPicPr>
            <a:picLocks noChangeAspect="1"/>
          </p:cNvPicPr>
          <p:nvPr/>
        </p:nvPicPr>
        <p:blipFill>
          <a:blip r:embed="rId4"/>
          <a:stretch>
            <a:fillRect/>
          </a:stretch>
        </p:blipFill>
        <p:spPr>
          <a:xfrm>
            <a:off x="6261043" y="1581971"/>
            <a:ext cx="4622909" cy="30819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16262" y="458093"/>
            <a:ext cx="5239313" cy="418703"/>
          </a:xfrm>
          <a:prstGeom prst="rect">
            <a:avLst/>
          </a:prstGeom>
          <a:noFill/>
          <a:ln/>
        </p:spPr>
        <p:txBody>
          <a:bodyPr wrap="none" lIns="0" tIns="0" rIns="0" bIns="0" rtlCol="0" anchor="t"/>
          <a:lstStyle/>
          <a:p>
            <a:pPr>
              <a:lnSpc>
                <a:spcPct val="104000"/>
              </a:lnSpc>
            </a:pPr>
            <a:r>
              <a:rPr lang="en-US" sz="2600">
                <a:solidFill>
                  <a:srgbClr val="DDDDDD"/>
                </a:solidFill>
                <a:latin typeface="Mona Sans SemiBold" pitchFamily="34" charset="0"/>
                <a:ea typeface="Mona Sans SemiBold" pitchFamily="34" charset="-122"/>
                <a:cs typeface="Mona Sans SemiBold" pitchFamily="34" charset="-120"/>
              </a:rPr>
              <a:t>Main functional areas</a:t>
            </a:r>
            <a:endParaRPr lang="en-US" sz="2600" dirty="0"/>
          </a:p>
        </p:txBody>
      </p:sp>
      <p:sp>
        <p:nvSpPr>
          <p:cNvPr id="3" name="Text 1"/>
          <p:cNvSpPr/>
          <p:nvPr/>
        </p:nvSpPr>
        <p:spPr>
          <a:xfrm>
            <a:off x="916262" y="1093887"/>
            <a:ext cx="10968656" cy="194072"/>
          </a:xfrm>
          <a:prstGeom prst="rect">
            <a:avLst/>
          </a:prstGeom>
          <a:noFill/>
          <a:ln/>
        </p:spPr>
        <p:txBody>
          <a:bodyPr wrap="none" lIns="0" tIns="0" rIns="0" bIns="0" rtlCol="0" anchor="t"/>
          <a:lstStyle/>
          <a:p>
            <a:pPr>
              <a:lnSpc>
                <a:spcPct val="121000"/>
              </a:lnSpc>
            </a:pPr>
            <a:r>
              <a:rPr lang="en-US" sz="1050">
                <a:solidFill>
                  <a:srgbClr val="8F8F8F"/>
                </a:solidFill>
                <a:latin typeface="Funnel Sans" pitchFamily="34" charset="0"/>
                <a:ea typeface="Funnel Sans" pitchFamily="34" charset="-122"/>
                <a:cs typeface="Funnel Sans" pitchFamily="34" charset="-120"/>
              </a:rPr>
              <a:t>Each zone is designed for efficient technological flow and food safety standards:</a:t>
            </a:r>
            <a:endParaRPr lang="en-US" sz="10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6262" y="1409998"/>
            <a:ext cx="334954" cy="334963"/>
          </a:xfrm>
          <a:prstGeom prst="rect">
            <a:avLst/>
          </a:prstGeom>
        </p:spPr>
      </p:pic>
      <p:sp>
        <p:nvSpPr>
          <p:cNvPr id="5" name="Text 2"/>
          <p:cNvSpPr/>
          <p:nvPr/>
        </p:nvSpPr>
        <p:spPr>
          <a:xfrm>
            <a:off x="916262" y="1880592"/>
            <a:ext cx="1756525"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Product acceptance</a:t>
            </a:r>
            <a:endParaRPr lang="en-US" sz="1300" dirty="0"/>
          </a:p>
        </p:txBody>
      </p:sp>
      <p:sp>
        <p:nvSpPr>
          <p:cNvPr id="6" name="Text 3"/>
          <p:cNvSpPr/>
          <p:nvPr/>
        </p:nvSpPr>
        <p:spPr>
          <a:xfrm>
            <a:off x="916262" y="2155031"/>
            <a:ext cx="5111721" cy="194072"/>
          </a:xfrm>
          <a:prstGeom prst="rect">
            <a:avLst/>
          </a:prstGeom>
          <a:noFill/>
          <a:ln/>
        </p:spPr>
        <p:txBody>
          <a:bodyPr wrap="none" lIns="0" tIns="0" rIns="0" bIns="0" rtlCol="0" anchor="t"/>
          <a:lstStyle/>
          <a:p>
            <a:pPr>
              <a:lnSpc>
                <a:spcPct val="121000"/>
              </a:lnSpc>
            </a:pPr>
            <a:r>
              <a:rPr lang="en-US" sz="1050">
                <a:solidFill>
                  <a:srgbClr val="8F8F8F"/>
                </a:solidFill>
                <a:latin typeface="Funnel Sans" pitchFamily="34" charset="0"/>
                <a:ea typeface="Funnel Sans" pitchFamily="34" charset="-122"/>
                <a:cs typeface="Funnel Sans" pitchFamily="34" charset="-120"/>
              </a:rPr>
              <a:t>Quality control upon receipt, unloading and initial audit of batches.</a:t>
            </a:r>
            <a:endParaRPr lang="en-US" sz="10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63612" y="1409998"/>
            <a:ext cx="334954" cy="334963"/>
          </a:xfrm>
          <a:prstGeom prst="rect">
            <a:avLst/>
          </a:prstGeom>
        </p:spPr>
      </p:pic>
      <p:sp>
        <p:nvSpPr>
          <p:cNvPr id="8" name="Text 4"/>
          <p:cNvSpPr/>
          <p:nvPr/>
        </p:nvSpPr>
        <p:spPr>
          <a:xfrm>
            <a:off x="6163612" y="1880592"/>
            <a:ext cx="2177003"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Sorting and calibration</a:t>
            </a:r>
            <a:endParaRPr lang="en-US" sz="1300" dirty="0"/>
          </a:p>
        </p:txBody>
      </p:sp>
      <p:sp>
        <p:nvSpPr>
          <p:cNvPr id="9" name="Text 5"/>
          <p:cNvSpPr/>
          <p:nvPr/>
        </p:nvSpPr>
        <p:spPr>
          <a:xfrm>
            <a:off x="6163612" y="2155031"/>
            <a:ext cx="5111721" cy="194072"/>
          </a:xfrm>
          <a:prstGeom prst="rect">
            <a:avLst/>
          </a:prstGeom>
          <a:noFill/>
          <a:ln/>
        </p:spPr>
        <p:txBody>
          <a:bodyPr wrap="none" lIns="0" tIns="0" rIns="0" bIns="0" rtlCol="0" anchor="t"/>
          <a:lstStyle/>
          <a:p>
            <a:pPr>
              <a:lnSpc>
                <a:spcPct val="121000"/>
              </a:lnSpc>
            </a:pPr>
            <a:r>
              <a:rPr lang="en-US" sz="1050">
                <a:solidFill>
                  <a:srgbClr val="8F8F8F"/>
                </a:solidFill>
                <a:latin typeface="Funnel Sans" pitchFamily="34" charset="0"/>
                <a:ea typeface="Funnel Sans" pitchFamily="34" charset="-122"/>
                <a:cs typeface="Funnel Sans" pitchFamily="34" charset="-120"/>
              </a:rPr>
              <a:t>Automated and manual stations for sorting by size, weight and quality.</a:t>
            </a:r>
            <a:endParaRPr lang="en-US" sz="10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6262" y="2566194"/>
            <a:ext cx="334954" cy="334963"/>
          </a:xfrm>
          <a:prstGeom prst="rect">
            <a:avLst/>
          </a:prstGeom>
        </p:spPr>
      </p:pic>
      <p:sp>
        <p:nvSpPr>
          <p:cNvPr id="11" name="Text 6"/>
          <p:cNvSpPr/>
          <p:nvPr/>
        </p:nvSpPr>
        <p:spPr>
          <a:xfrm>
            <a:off x="916262" y="3036788"/>
            <a:ext cx="1916164"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Cold storage</a:t>
            </a:r>
            <a:endParaRPr lang="en-US" sz="1300" dirty="0"/>
          </a:p>
        </p:txBody>
      </p:sp>
      <p:sp>
        <p:nvSpPr>
          <p:cNvPr id="12" name="Text 7"/>
          <p:cNvSpPr/>
          <p:nvPr/>
        </p:nvSpPr>
        <p:spPr>
          <a:xfrm>
            <a:off x="916262" y="3311227"/>
            <a:ext cx="5111721" cy="388144"/>
          </a:xfrm>
          <a:prstGeom prst="rect">
            <a:avLst/>
          </a:prstGeom>
          <a:noFill/>
          <a:ln/>
        </p:spPr>
        <p:txBody>
          <a:bodyPr wrap="square" lIns="0" tIns="0" rIns="0" bIns="0" rtlCol="0" anchor="t">
            <a:normAutofit/>
          </a:bodyPr>
          <a:lstStyle/>
          <a:p>
            <a:pPr>
              <a:lnSpc>
                <a:spcPct val="121000"/>
              </a:lnSpc>
            </a:pPr>
            <a:r>
              <a:rPr lang="en-US" sz="1050">
                <a:solidFill>
                  <a:srgbClr val="8F8F8F"/>
                </a:solidFill>
                <a:latin typeface="Funnel Sans" pitchFamily="34" charset="0"/>
                <a:ea typeface="Funnel Sans" pitchFamily="34" charset="-122"/>
                <a:cs typeface="Funnel Sans" pitchFamily="34" charset="-120"/>
              </a:rPr>
              <a:t>Zones with different temperatures for optimal storage of vegetables, fruits and berries.</a:t>
            </a:r>
            <a:endParaRPr lang="en-US" sz="105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63612" y="2566194"/>
            <a:ext cx="334954" cy="334963"/>
          </a:xfrm>
          <a:prstGeom prst="rect">
            <a:avLst/>
          </a:prstGeom>
        </p:spPr>
      </p:pic>
      <p:sp>
        <p:nvSpPr>
          <p:cNvPr id="14" name="Text 8"/>
          <p:cNvSpPr/>
          <p:nvPr/>
        </p:nvSpPr>
        <p:spPr>
          <a:xfrm>
            <a:off x="6163612" y="3036788"/>
            <a:ext cx="1674870"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Shock freezing</a:t>
            </a:r>
            <a:endParaRPr lang="en-US" sz="1300" dirty="0"/>
          </a:p>
        </p:txBody>
      </p:sp>
      <p:sp>
        <p:nvSpPr>
          <p:cNvPr id="15" name="Text 9"/>
          <p:cNvSpPr/>
          <p:nvPr/>
        </p:nvSpPr>
        <p:spPr>
          <a:xfrm>
            <a:off x="6163612" y="3311227"/>
            <a:ext cx="5111721" cy="388144"/>
          </a:xfrm>
          <a:prstGeom prst="rect">
            <a:avLst/>
          </a:prstGeom>
          <a:noFill/>
          <a:ln/>
        </p:spPr>
        <p:txBody>
          <a:bodyPr wrap="square" lIns="0" tIns="0" rIns="0" bIns="0" rtlCol="0" anchor="t">
            <a:normAutofit/>
          </a:bodyPr>
          <a:lstStyle/>
          <a:p>
            <a:pPr>
              <a:lnSpc>
                <a:spcPct val="121000"/>
              </a:lnSpc>
            </a:pPr>
            <a:r>
              <a:rPr lang="en-US" sz="1050">
                <a:solidFill>
                  <a:srgbClr val="8F8F8F"/>
                </a:solidFill>
                <a:latin typeface="Funnel Sans" pitchFamily="34" charset="0"/>
                <a:ea typeface="Funnel Sans" pitchFamily="34" charset="-122"/>
                <a:cs typeface="Funnel Sans" pitchFamily="34" charset="-120"/>
              </a:rPr>
              <a:t>Separate chambers to preserve the structure and taste of the product.</a:t>
            </a:r>
            <a:endParaRPr lang="en-US" sz="1050" dirty="0"/>
          </a:p>
        </p:txBody>
      </p:sp>
      <p:pic>
        <p:nvPicPr>
          <p:cNvPr id="1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6262" y="3916462"/>
            <a:ext cx="334954" cy="334963"/>
          </a:xfrm>
          <a:prstGeom prst="rect">
            <a:avLst/>
          </a:prstGeom>
        </p:spPr>
      </p:pic>
      <p:sp>
        <p:nvSpPr>
          <p:cNvPr id="17" name="Text 10"/>
          <p:cNvSpPr/>
          <p:nvPr/>
        </p:nvSpPr>
        <p:spPr>
          <a:xfrm>
            <a:off x="916262" y="4387056"/>
            <a:ext cx="1989584"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Packaging and packaging</a:t>
            </a:r>
            <a:endParaRPr lang="en-US" sz="1300" dirty="0"/>
          </a:p>
        </p:txBody>
      </p:sp>
      <p:sp>
        <p:nvSpPr>
          <p:cNvPr id="18" name="Text 11"/>
          <p:cNvSpPr/>
          <p:nvPr/>
        </p:nvSpPr>
        <p:spPr>
          <a:xfrm>
            <a:off x="916262" y="4661495"/>
            <a:ext cx="5111721" cy="388144"/>
          </a:xfrm>
          <a:prstGeom prst="rect">
            <a:avLst/>
          </a:prstGeom>
          <a:noFill/>
          <a:ln/>
        </p:spPr>
        <p:txBody>
          <a:bodyPr wrap="square" lIns="0" tIns="0" rIns="0" bIns="0" rtlCol="0" anchor="t">
            <a:normAutofit/>
          </a:bodyPr>
          <a:lstStyle/>
          <a:p>
            <a:pPr>
              <a:lnSpc>
                <a:spcPct val="121000"/>
              </a:lnSpc>
            </a:pPr>
            <a:r>
              <a:rPr lang="en-US" sz="1050">
                <a:solidFill>
                  <a:srgbClr val="8F8F8F"/>
                </a:solidFill>
                <a:latin typeface="Funnel Sans" pitchFamily="34" charset="0"/>
                <a:ea typeface="Funnel Sans" pitchFamily="34" charset="-122"/>
                <a:cs typeface="Funnel Sans" pitchFamily="34" charset="-120"/>
              </a:rPr>
              <a:t>Flexible lines for different packaging formats — from wholesale to final retail packaging.</a:t>
            </a:r>
            <a:endParaRPr lang="en-US" sz="1050" dirty="0"/>
          </a:p>
        </p:txBody>
      </p:sp>
      <p:pic>
        <p:nvPicPr>
          <p:cNvPr id="19"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63612" y="3916462"/>
            <a:ext cx="334954" cy="334963"/>
          </a:xfrm>
          <a:prstGeom prst="rect">
            <a:avLst/>
          </a:prstGeom>
        </p:spPr>
      </p:pic>
      <p:sp>
        <p:nvSpPr>
          <p:cNvPr id="20" name="Text 12"/>
          <p:cNvSpPr/>
          <p:nvPr/>
        </p:nvSpPr>
        <p:spPr>
          <a:xfrm>
            <a:off x="6163612" y="4387056"/>
            <a:ext cx="1903960"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Composition of finished products</a:t>
            </a:r>
            <a:endParaRPr lang="en-US" sz="1300" dirty="0"/>
          </a:p>
        </p:txBody>
      </p:sp>
      <p:sp>
        <p:nvSpPr>
          <p:cNvPr id="21" name="Text 13"/>
          <p:cNvSpPr/>
          <p:nvPr/>
        </p:nvSpPr>
        <p:spPr>
          <a:xfrm>
            <a:off x="6163612" y="4661495"/>
            <a:ext cx="5111721" cy="388144"/>
          </a:xfrm>
          <a:prstGeom prst="rect">
            <a:avLst/>
          </a:prstGeom>
          <a:noFill/>
          <a:ln/>
        </p:spPr>
        <p:txBody>
          <a:bodyPr wrap="square" lIns="0" tIns="0" rIns="0" bIns="0" rtlCol="0" anchor="t">
            <a:normAutofit/>
          </a:bodyPr>
          <a:lstStyle/>
          <a:p>
            <a:pPr>
              <a:lnSpc>
                <a:spcPct val="121000"/>
              </a:lnSpc>
            </a:pPr>
            <a:r>
              <a:rPr lang="en-US" sz="1050">
                <a:solidFill>
                  <a:srgbClr val="8F8F8F"/>
                </a:solidFill>
                <a:latin typeface="Funnel Sans" pitchFamily="34" charset="0"/>
                <a:ea typeface="Funnel Sans" pitchFamily="34" charset="-122"/>
                <a:cs typeface="Funnel Sans" pitchFamily="34" charset="-120"/>
              </a:rPr>
              <a:t>Organized storage space for packaged goods before shipment.</a:t>
            </a:r>
            <a:endParaRPr lang="en-US" sz="1050" dirty="0"/>
          </a:p>
        </p:txBody>
      </p:sp>
      <p:pic>
        <p:nvPicPr>
          <p:cNvPr id="22"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16262" y="5266730"/>
            <a:ext cx="334954" cy="334963"/>
          </a:xfrm>
          <a:prstGeom prst="rect">
            <a:avLst/>
          </a:prstGeom>
        </p:spPr>
      </p:pic>
      <p:sp>
        <p:nvSpPr>
          <p:cNvPr id="23" name="Text 14"/>
          <p:cNvSpPr/>
          <p:nvPr/>
        </p:nvSpPr>
        <p:spPr>
          <a:xfrm>
            <a:off x="916262" y="5737324"/>
            <a:ext cx="2386747"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Quality Control Laboratory</a:t>
            </a:r>
            <a:endParaRPr lang="en-US" sz="1300" dirty="0"/>
          </a:p>
        </p:txBody>
      </p:sp>
      <p:sp>
        <p:nvSpPr>
          <p:cNvPr id="24" name="Text 15"/>
          <p:cNvSpPr/>
          <p:nvPr/>
        </p:nvSpPr>
        <p:spPr>
          <a:xfrm>
            <a:off x="916262" y="6011763"/>
            <a:ext cx="5111721" cy="194072"/>
          </a:xfrm>
          <a:prstGeom prst="rect">
            <a:avLst/>
          </a:prstGeom>
          <a:noFill/>
          <a:ln/>
        </p:spPr>
        <p:txBody>
          <a:bodyPr wrap="none" lIns="0" tIns="0" rIns="0" bIns="0" rtlCol="0" anchor="t"/>
          <a:lstStyle/>
          <a:p>
            <a:pPr>
              <a:lnSpc>
                <a:spcPct val="121000"/>
              </a:lnSpc>
            </a:pPr>
            <a:r>
              <a:rPr lang="en-US" sz="1050">
                <a:solidFill>
                  <a:srgbClr val="8F8F8F"/>
                </a:solidFill>
                <a:latin typeface="Funnel Sans" pitchFamily="34" charset="0"/>
                <a:ea typeface="Funnel Sans" pitchFamily="34" charset="-122"/>
                <a:cs typeface="Funnel Sans" pitchFamily="34" charset="-120"/>
              </a:rPr>
              <a:t>Safety testing, pesticide residue testing, batch certification for export.</a:t>
            </a:r>
            <a:endParaRPr lang="en-US" sz="1050" dirty="0"/>
          </a:p>
        </p:txBody>
      </p:sp>
      <p:pic>
        <p:nvPicPr>
          <p:cNvPr id="25"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163612" y="5266730"/>
            <a:ext cx="334954" cy="334963"/>
          </a:xfrm>
          <a:prstGeom prst="rect">
            <a:avLst/>
          </a:prstGeom>
        </p:spPr>
      </p:pic>
      <p:sp>
        <p:nvSpPr>
          <p:cNvPr id="26" name="Text 16"/>
          <p:cNvSpPr/>
          <p:nvPr/>
        </p:nvSpPr>
        <p:spPr>
          <a:xfrm>
            <a:off x="6163612" y="5737324"/>
            <a:ext cx="1674870" cy="209352"/>
          </a:xfrm>
          <a:prstGeom prst="rect">
            <a:avLst/>
          </a:prstGeom>
          <a:noFill/>
          <a:ln/>
        </p:spPr>
        <p:txBody>
          <a:bodyPr wrap="none" lIns="0" tIns="0" rIns="0" bIns="0" rtlCol="0" anchor="t"/>
          <a:lstStyle/>
          <a:p>
            <a:pPr>
              <a:lnSpc>
                <a:spcPct val="104000"/>
              </a:lnSpc>
            </a:pPr>
            <a:r>
              <a:rPr lang="en-US" sz="1300">
                <a:solidFill>
                  <a:srgbClr val="8F8F8F"/>
                </a:solidFill>
                <a:latin typeface="Mona Sans SemiBold" pitchFamily="34" charset="0"/>
                <a:ea typeface="Mona Sans SemiBold" pitchFamily="34" charset="-122"/>
                <a:cs typeface="Mona Sans SemiBold" pitchFamily="34" charset="-120"/>
              </a:rPr>
              <a:t>Power Unit</a:t>
            </a:r>
            <a:endParaRPr lang="en-US" sz="1300" dirty="0"/>
          </a:p>
        </p:txBody>
      </p:sp>
      <p:sp>
        <p:nvSpPr>
          <p:cNvPr id="27" name="Text 17"/>
          <p:cNvSpPr/>
          <p:nvPr/>
        </p:nvSpPr>
        <p:spPr>
          <a:xfrm>
            <a:off x="6163612" y="6011763"/>
            <a:ext cx="5111721" cy="388144"/>
          </a:xfrm>
          <a:prstGeom prst="rect">
            <a:avLst/>
          </a:prstGeom>
          <a:noFill/>
          <a:ln/>
        </p:spPr>
        <p:txBody>
          <a:bodyPr wrap="square" lIns="0" tIns="0" rIns="0" bIns="0" rtlCol="0" anchor="t">
            <a:normAutofit/>
          </a:bodyPr>
          <a:lstStyle/>
          <a:p>
            <a:pPr>
              <a:lnSpc>
                <a:spcPct val="121000"/>
              </a:lnSpc>
            </a:pPr>
            <a:r>
              <a:rPr lang="en-US" sz="1050">
                <a:solidFill>
                  <a:srgbClr val="8F8F8F"/>
                </a:solidFill>
                <a:latin typeface="Funnel Sans" pitchFamily="34" charset="0"/>
                <a:ea typeface="Funnel Sans" pitchFamily="34" charset="-122"/>
                <a:cs typeface="Funnel Sans" pitchFamily="34" charset="-120"/>
              </a:rPr>
              <a:t>Integration of solar power plants, ESS and generators for uninterrupted power supply and cost optimization.</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1574" y="1108174"/>
            <a:ext cx="4744323" cy="516731"/>
          </a:xfrm>
          <a:prstGeom prst="rect">
            <a:avLst/>
          </a:prstGeom>
          <a:noFill/>
          <a:ln/>
        </p:spPr>
        <p:txBody>
          <a:bodyPr wrap="none" lIns="0" tIns="0" rIns="0" bIns="0" rtlCol="0" anchor="t"/>
          <a:lstStyle/>
          <a:p>
            <a:pPr>
              <a:lnSpc>
                <a:spcPct val="104000"/>
              </a:lnSpc>
            </a:pPr>
            <a:r>
              <a:rPr lang="en-US" sz="3250">
                <a:solidFill>
                  <a:schemeClr val="bg1"/>
                </a:solidFill>
                <a:latin typeface="Mona Sans SemiBold" pitchFamily="34" charset="0"/>
                <a:ea typeface="Mona Sans SemiBold" pitchFamily="34" charset="-122"/>
                <a:cs typeface="Mona Sans SemiBold" pitchFamily="34" charset="-120"/>
              </a:rPr>
              <a:t>Product Model</a:t>
            </a:r>
            <a:endParaRPr lang="en-US" sz="3250" dirty="0">
              <a:solidFill>
                <a:schemeClr val="bg1"/>
              </a:solidFill>
            </a:endParaRPr>
          </a:p>
        </p:txBody>
      </p:sp>
      <p:sp>
        <p:nvSpPr>
          <p:cNvPr id="3" name="Text 1"/>
          <p:cNvSpPr/>
          <p:nvPr/>
        </p:nvSpPr>
        <p:spPr>
          <a:xfrm>
            <a:off x="661574" y="1955602"/>
            <a:ext cx="11478132" cy="264616"/>
          </a:xfrm>
          <a:prstGeom prst="rect">
            <a:avLst/>
          </a:prstGeom>
          <a:noFill/>
          <a:ln/>
        </p:spPr>
        <p:txBody>
          <a:bodyPr wrap="none" lIns="0" tIns="0" rIns="0" bIns="0" rtlCol="0" anchor="t"/>
          <a:lstStyle/>
          <a:p>
            <a:pPr>
              <a:lnSpc>
                <a:spcPct val="133000"/>
              </a:lnSpc>
            </a:pPr>
            <a:r>
              <a:rPr lang="en-US" sz="1300">
                <a:solidFill>
                  <a:schemeClr val="bg1"/>
                </a:solidFill>
                <a:latin typeface="Funnel Sans" pitchFamily="34" charset="0"/>
                <a:ea typeface="Funnel Sans" pitchFamily="34" charset="-122"/>
                <a:cs typeface="Funnel Sans" pitchFamily="34" charset="-120"/>
              </a:rPr>
              <a:t>We focus on several key product lines that provide a combination of volume and added value:</a:t>
            </a:r>
            <a:endParaRPr lang="en-US" sz="1300" dirty="0">
              <a:solidFill>
                <a:schemeClr val="bg1"/>
              </a:solidFill>
            </a:endParaRPr>
          </a:p>
        </p:txBody>
      </p:sp>
      <p:pic>
        <p:nvPicPr>
          <p:cNvPr id="4" name="Image 0" descr="preencoded.png"/>
          <p:cNvPicPr>
            <a:picLocks noChangeAspect="1"/>
          </p:cNvPicPr>
          <p:nvPr/>
        </p:nvPicPr>
        <p:blipFill>
          <a:blip r:embed="rId3"/>
          <a:stretch>
            <a:fillRect/>
          </a:stretch>
        </p:blipFill>
        <p:spPr>
          <a:xfrm>
            <a:off x="661574" y="2406253"/>
            <a:ext cx="1164799" cy="1456035"/>
          </a:xfrm>
          <a:prstGeom prst="rect">
            <a:avLst/>
          </a:prstGeom>
        </p:spPr>
      </p:pic>
      <p:sp>
        <p:nvSpPr>
          <p:cNvPr id="5" name="Text 2"/>
          <p:cNvSpPr/>
          <p:nvPr/>
        </p:nvSpPr>
        <p:spPr>
          <a:xfrm>
            <a:off x="661574" y="4068961"/>
            <a:ext cx="2008336" cy="258465"/>
          </a:xfrm>
          <a:prstGeom prst="rect">
            <a:avLst/>
          </a:prstGeom>
          <a:noFill/>
          <a:ln/>
        </p:spPr>
        <p:txBody>
          <a:bodyPr wrap="none" lIns="0" tIns="0" rIns="0" bIns="0" rtlCol="0" anchor="t"/>
          <a:lstStyle/>
          <a:p>
            <a:pPr>
              <a:lnSpc>
                <a:spcPct val="104000"/>
              </a:lnSpc>
            </a:pPr>
            <a:r>
              <a:rPr lang="en-US" sz="1400">
                <a:solidFill>
                  <a:schemeClr val="bg1"/>
                </a:solidFill>
                <a:latin typeface="Mona Sans SemiBold" pitchFamily="34" charset="0"/>
                <a:ea typeface="Mona Sans SemiBold" pitchFamily="34" charset="-122"/>
                <a:cs typeface="Mona Sans SemiBold" pitchFamily="34" charset="-120"/>
              </a:rPr>
              <a:t>Vegetables</a:t>
            </a:r>
            <a:endParaRPr lang="en-US" sz="1400" dirty="0">
              <a:solidFill>
                <a:schemeClr val="bg1"/>
              </a:solidFill>
            </a:endParaRPr>
          </a:p>
        </p:txBody>
      </p:sp>
      <p:sp>
        <p:nvSpPr>
          <p:cNvPr id="6" name="Text 3"/>
          <p:cNvSpPr/>
          <p:nvPr/>
        </p:nvSpPr>
        <p:spPr>
          <a:xfrm>
            <a:off x="370936" y="4426645"/>
            <a:ext cx="2372264" cy="1323082"/>
          </a:xfrm>
          <a:prstGeom prst="rect">
            <a:avLst/>
          </a:prstGeom>
          <a:noFill/>
          <a:ln/>
        </p:spPr>
        <p:txBody>
          <a:bodyPr wrap="square" lIns="0" tIns="0" rIns="0" bIns="0" rtlCol="0" anchor="t">
            <a:normAutofit fontScale="92500" lnSpcReduction="10000"/>
          </a:bodyPr>
          <a:lstStyle/>
          <a:p>
            <a:pPr>
              <a:lnSpc>
                <a:spcPct val="133000"/>
              </a:lnSpc>
            </a:pPr>
            <a:r>
              <a:rPr lang="en-US" sz="1050">
                <a:solidFill>
                  <a:schemeClr val="bg1"/>
                </a:solidFill>
                <a:latin typeface="Funnel Sans" pitchFamily="34" charset="0"/>
                <a:ea typeface="Funnel Sans" pitchFamily="34" charset="-122"/>
                <a:cs typeface="Funnel Sans" pitchFamily="34" charset="-120"/>
              </a:rPr>
              <a:t>Potatoes, carrots, onions, cabbage — long-term storage and supply to the market. A separate strategic direction is the storage of onions and their processing into noodles for the Korean ramen market (ramyeon), where onions are the main ingredient.</a:t>
            </a:r>
            <a:endParaRPr lang="en-US" sz="1050" dirty="0">
              <a:solidFill>
                <a:schemeClr val="bg1"/>
              </a:solidFill>
            </a:endParaRPr>
          </a:p>
        </p:txBody>
      </p:sp>
      <p:pic>
        <p:nvPicPr>
          <p:cNvPr id="7" name="Image 1" descr="preencoded.png"/>
          <p:cNvPicPr>
            <a:picLocks noChangeAspect="1"/>
          </p:cNvPicPr>
          <p:nvPr/>
        </p:nvPicPr>
        <p:blipFill>
          <a:blip r:embed="rId4"/>
          <a:stretch>
            <a:fillRect/>
          </a:stretch>
        </p:blipFill>
        <p:spPr>
          <a:xfrm>
            <a:off x="2876577" y="2406253"/>
            <a:ext cx="1164799" cy="1456035"/>
          </a:xfrm>
          <a:prstGeom prst="rect">
            <a:avLst/>
          </a:prstGeom>
        </p:spPr>
      </p:pic>
      <p:sp>
        <p:nvSpPr>
          <p:cNvPr id="8" name="Text 4"/>
          <p:cNvSpPr/>
          <p:nvPr/>
        </p:nvSpPr>
        <p:spPr>
          <a:xfrm>
            <a:off x="2876577" y="4068961"/>
            <a:ext cx="2008336" cy="258465"/>
          </a:xfrm>
          <a:prstGeom prst="rect">
            <a:avLst/>
          </a:prstGeom>
          <a:noFill/>
          <a:ln/>
        </p:spPr>
        <p:txBody>
          <a:bodyPr wrap="none" lIns="0" tIns="0" rIns="0" bIns="0" rtlCol="0" anchor="t"/>
          <a:lstStyle/>
          <a:p>
            <a:pPr>
              <a:lnSpc>
                <a:spcPct val="104000"/>
              </a:lnSpc>
            </a:pPr>
            <a:r>
              <a:rPr lang="en-US" sz="1400">
                <a:solidFill>
                  <a:schemeClr val="bg1"/>
                </a:solidFill>
                <a:latin typeface="Mona Sans SemiBold" pitchFamily="34" charset="0"/>
                <a:ea typeface="Mona Sans SemiBold" pitchFamily="34" charset="-122"/>
                <a:cs typeface="Mona Sans SemiBold" pitchFamily="34" charset="-120"/>
              </a:rPr>
              <a:t>Berries and fruits</a:t>
            </a:r>
            <a:endParaRPr lang="en-US" sz="1400" dirty="0">
              <a:solidFill>
                <a:schemeClr val="bg1"/>
              </a:solidFill>
            </a:endParaRPr>
          </a:p>
        </p:txBody>
      </p:sp>
      <p:sp>
        <p:nvSpPr>
          <p:cNvPr id="9" name="Text 5"/>
          <p:cNvSpPr/>
          <p:nvPr/>
        </p:nvSpPr>
        <p:spPr>
          <a:xfrm>
            <a:off x="2876577" y="4426645"/>
            <a:ext cx="2008336" cy="1058466"/>
          </a:xfrm>
          <a:prstGeom prst="rect">
            <a:avLst/>
          </a:prstGeom>
          <a:noFill/>
          <a:ln/>
        </p:spPr>
        <p:txBody>
          <a:bodyPr wrap="square" lIns="0" tIns="0" rIns="0" bIns="0" rtlCol="0" anchor="t">
            <a:normAutofit/>
          </a:bodyPr>
          <a:lstStyle/>
          <a:p>
            <a:pPr>
              <a:lnSpc>
                <a:spcPct val="133000"/>
              </a:lnSpc>
            </a:pPr>
            <a:r>
              <a:rPr lang="en-US" sz="1300">
                <a:solidFill>
                  <a:schemeClr val="bg1"/>
                </a:solidFill>
                <a:latin typeface="Funnel Sans" pitchFamily="34" charset="0"/>
                <a:ea typeface="Funnel Sans" pitchFamily="34" charset="-122"/>
                <a:cs typeface="Funnel Sans" pitchFamily="34" charset="-120"/>
              </a:rPr>
              <a:t>Strawberries, raspberries, apples are careful processing and quick freezing for export.</a:t>
            </a:r>
            <a:endParaRPr lang="en-US" sz="1300" dirty="0">
              <a:solidFill>
                <a:schemeClr val="bg1"/>
              </a:solidFill>
            </a:endParaRPr>
          </a:p>
        </p:txBody>
      </p:sp>
      <p:pic>
        <p:nvPicPr>
          <p:cNvPr id="10" name="Image 2" descr="preencoded.png"/>
          <p:cNvPicPr>
            <a:picLocks noChangeAspect="1"/>
          </p:cNvPicPr>
          <p:nvPr/>
        </p:nvPicPr>
        <p:blipFill>
          <a:blip r:embed="rId5"/>
          <a:stretch>
            <a:fillRect/>
          </a:stretch>
        </p:blipFill>
        <p:spPr>
          <a:xfrm>
            <a:off x="5091580" y="2406253"/>
            <a:ext cx="1164799" cy="1456035"/>
          </a:xfrm>
          <a:prstGeom prst="rect">
            <a:avLst/>
          </a:prstGeom>
        </p:spPr>
      </p:pic>
      <p:sp>
        <p:nvSpPr>
          <p:cNvPr id="11" name="Text 6"/>
          <p:cNvSpPr/>
          <p:nvPr/>
        </p:nvSpPr>
        <p:spPr>
          <a:xfrm>
            <a:off x="5091580" y="4068961"/>
            <a:ext cx="2008435" cy="516930"/>
          </a:xfrm>
          <a:prstGeom prst="rect">
            <a:avLst/>
          </a:prstGeom>
          <a:noFill/>
          <a:ln/>
        </p:spPr>
        <p:txBody>
          <a:bodyPr wrap="square" lIns="0" tIns="0" rIns="0" bIns="0" rtlCol="0" anchor="t">
            <a:normAutofit/>
          </a:bodyPr>
          <a:lstStyle/>
          <a:p>
            <a:pPr>
              <a:lnSpc>
                <a:spcPct val="104000"/>
              </a:lnSpc>
            </a:pPr>
            <a:r>
              <a:rPr lang="en-US" sz="1400">
                <a:solidFill>
                  <a:schemeClr val="bg1"/>
                </a:solidFill>
                <a:latin typeface="Mona Sans SemiBold" pitchFamily="34" charset="0"/>
                <a:ea typeface="Mona Sans SemiBold" pitchFamily="34" charset="-122"/>
                <a:cs typeface="Mona Sans SemiBold" pitchFamily="34" charset="-120"/>
              </a:rPr>
              <a:t>Products for freezing</a:t>
            </a:r>
            <a:endParaRPr lang="en-US" sz="1400" dirty="0">
              <a:solidFill>
                <a:schemeClr val="bg1"/>
              </a:solidFill>
            </a:endParaRPr>
          </a:p>
        </p:txBody>
      </p:sp>
      <p:sp>
        <p:nvSpPr>
          <p:cNvPr id="12" name="Text 7"/>
          <p:cNvSpPr/>
          <p:nvPr/>
        </p:nvSpPr>
        <p:spPr>
          <a:xfrm>
            <a:off x="5108892" y="4392410"/>
            <a:ext cx="2008435" cy="1058466"/>
          </a:xfrm>
          <a:prstGeom prst="rect">
            <a:avLst/>
          </a:prstGeom>
          <a:noFill/>
          <a:ln/>
        </p:spPr>
        <p:txBody>
          <a:bodyPr wrap="square" lIns="0" tIns="0" rIns="0" bIns="0" rtlCol="0" anchor="t">
            <a:normAutofit/>
          </a:bodyPr>
          <a:lstStyle/>
          <a:p>
            <a:pPr>
              <a:lnSpc>
                <a:spcPct val="133000"/>
              </a:lnSpc>
            </a:pPr>
            <a:r>
              <a:rPr lang="en-US" sz="1300" dirty="0">
                <a:solidFill>
                  <a:schemeClr val="bg1"/>
                </a:solidFill>
                <a:latin typeface="Funnel Sans" pitchFamily="34" charset="0"/>
                <a:ea typeface="Funnel Sans" pitchFamily="34" charset="-122"/>
                <a:cs typeface="Funnel Sans" pitchFamily="34" charset="-120"/>
              </a:rPr>
              <a:t>Broccoli, peas, mushrooms, peppers — shock freezing to preserve quality.</a:t>
            </a:r>
            <a:endParaRPr lang="en-US" sz="1300" dirty="0">
              <a:solidFill>
                <a:schemeClr val="bg1"/>
              </a:solidFill>
            </a:endParaRPr>
          </a:p>
        </p:txBody>
      </p:sp>
      <p:pic>
        <p:nvPicPr>
          <p:cNvPr id="13" name="Image 3" descr="preencoded.png"/>
          <p:cNvPicPr>
            <a:picLocks noChangeAspect="1"/>
          </p:cNvPicPr>
          <p:nvPr/>
        </p:nvPicPr>
        <p:blipFill>
          <a:blip r:embed="rId6"/>
          <a:stretch>
            <a:fillRect/>
          </a:stretch>
        </p:blipFill>
        <p:spPr>
          <a:xfrm>
            <a:off x="7306683" y="2406253"/>
            <a:ext cx="1164799" cy="1456035"/>
          </a:xfrm>
          <a:prstGeom prst="rect">
            <a:avLst/>
          </a:prstGeom>
        </p:spPr>
      </p:pic>
      <p:sp>
        <p:nvSpPr>
          <p:cNvPr id="14" name="Text 8"/>
          <p:cNvSpPr/>
          <p:nvPr/>
        </p:nvSpPr>
        <p:spPr>
          <a:xfrm>
            <a:off x="7233293" y="4048323"/>
            <a:ext cx="1852955" cy="378322"/>
          </a:xfrm>
          <a:prstGeom prst="rect">
            <a:avLst/>
          </a:prstGeom>
          <a:noFill/>
          <a:ln/>
        </p:spPr>
        <p:txBody>
          <a:bodyPr wrap="square" lIns="0" tIns="0" rIns="0" bIns="0" rtlCol="0" anchor="t">
            <a:noAutofit/>
          </a:bodyPr>
          <a:lstStyle/>
          <a:p>
            <a:pPr>
              <a:lnSpc>
                <a:spcPct val="104000"/>
              </a:lnSpc>
            </a:pPr>
            <a:r>
              <a:rPr lang="en-US" sz="1400" dirty="0">
                <a:solidFill>
                  <a:schemeClr val="bg1"/>
                </a:solidFill>
                <a:latin typeface="Mona Sans SemiBold" pitchFamily="34" charset="0"/>
                <a:ea typeface="Mona Sans SemiBold" pitchFamily="34" charset="-122"/>
                <a:cs typeface="Mona Sans SemiBold" pitchFamily="34" charset="-120"/>
              </a:rPr>
              <a:t>Ready-made mixes and semi-finished products</a:t>
            </a:r>
            <a:endParaRPr lang="en-US" sz="1400" dirty="0">
              <a:solidFill>
                <a:schemeClr val="bg1"/>
              </a:solidFill>
            </a:endParaRPr>
          </a:p>
        </p:txBody>
      </p:sp>
      <p:sp>
        <p:nvSpPr>
          <p:cNvPr id="15" name="Text 9"/>
          <p:cNvSpPr/>
          <p:nvPr/>
        </p:nvSpPr>
        <p:spPr>
          <a:xfrm>
            <a:off x="7281419" y="4697414"/>
            <a:ext cx="2008336" cy="1052313"/>
          </a:xfrm>
          <a:prstGeom prst="rect">
            <a:avLst/>
          </a:prstGeom>
          <a:noFill/>
          <a:ln/>
        </p:spPr>
        <p:txBody>
          <a:bodyPr wrap="square" lIns="0" tIns="0" rIns="0" bIns="0" rtlCol="0" anchor="t">
            <a:normAutofit/>
          </a:bodyPr>
          <a:lstStyle/>
          <a:p>
            <a:pPr>
              <a:lnSpc>
                <a:spcPct val="133000"/>
              </a:lnSpc>
            </a:pPr>
            <a:r>
              <a:rPr lang="en-US" sz="1300" dirty="0">
                <a:solidFill>
                  <a:schemeClr val="bg1"/>
                </a:solidFill>
                <a:latin typeface="Funnel Sans" pitchFamily="34" charset="0"/>
                <a:ea typeface="Funnel Sans" pitchFamily="34" charset="-122"/>
                <a:cs typeface="Funnel Sans" pitchFamily="34" charset="-120"/>
              </a:rPr>
              <a:t>Premium mixtures for retail and </a:t>
            </a:r>
            <a:r>
              <a:rPr lang="en-US" sz="1300" dirty="0" err="1">
                <a:solidFill>
                  <a:schemeClr val="bg1"/>
                </a:solidFill>
                <a:latin typeface="Funnel Sans" pitchFamily="34" charset="0"/>
                <a:ea typeface="Funnel Sans" pitchFamily="34" charset="-122"/>
                <a:cs typeface="Funnel Sans" pitchFamily="34" charset="-120"/>
              </a:rPr>
              <a:t>HoReCa</a:t>
            </a:r>
            <a:r>
              <a:rPr lang="en-US" sz="1300" dirty="0">
                <a:solidFill>
                  <a:schemeClr val="bg1"/>
                </a:solidFill>
                <a:latin typeface="Funnel Sans" pitchFamily="34" charset="0"/>
                <a:ea typeface="Funnel Sans" pitchFamily="34" charset="-122"/>
                <a:cs typeface="Funnel Sans" pitchFamily="34" charset="-120"/>
              </a:rPr>
              <a:t> are added value on site.</a:t>
            </a:r>
            <a:endParaRPr lang="en-US" sz="1300" dirty="0">
              <a:solidFill>
                <a:schemeClr val="bg1"/>
              </a:solidFill>
            </a:endParaRPr>
          </a:p>
        </p:txBody>
      </p:sp>
      <p:pic>
        <p:nvPicPr>
          <p:cNvPr id="16" name="Image 4" descr="preencoded.png"/>
          <p:cNvPicPr>
            <a:picLocks noChangeAspect="1"/>
          </p:cNvPicPr>
          <p:nvPr/>
        </p:nvPicPr>
        <p:blipFill>
          <a:blip r:embed="rId7"/>
          <a:stretch>
            <a:fillRect/>
          </a:stretch>
        </p:blipFill>
        <p:spPr>
          <a:xfrm>
            <a:off x="9521686" y="2406253"/>
            <a:ext cx="1164799" cy="1456035"/>
          </a:xfrm>
          <a:prstGeom prst="rect">
            <a:avLst/>
          </a:prstGeom>
        </p:spPr>
      </p:pic>
      <p:sp>
        <p:nvSpPr>
          <p:cNvPr id="17" name="Text 10"/>
          <p:cNvSpPr/>
          <p:nvPr/>
        </p:nvSpPr>
        <p:spPr>
          <a:xfrm>
            <a:off x="9521686" y="4048323"/>
            <a:ext cx="2008435" cy="516930"/>
          </a:xfrm>
          <a:prstGeom prst="rect">
            <a:avLst/>
          </a:prstGeom>
          <a:noFill/>
          <a:ln/>
        </p:spPr>
        <p:txBody>
          <a:bodyPr wrap="square" lIns="0" tIns="0" rIns="0" bIns="0" rtlCol="0" anchor="t">
            <a:normAutofit/>
          </a:bodyPr>
          <a:lstStyle/>
          <a:p>
            <a:pPr>
              <a:lnSpc>
                <a:spcPct val="104000"/>
              </a:lnSpc>
            </a:pPr>
            <a:r>
              <a:rPr lang="en-US" sz="1400" dirty="0">
                <a:solidFill>
                  <a:schemeClr val="bg1"/>
                </a:solidFill>
                <a:latin typeface="Mona Sans SemiBold" pitchFamily="34" charset="0"/>
                <a:ea typeface="Mona Sans SemiBold" pitchFamily="34" charset="-122"/>
                <a:cs typeface="Mona Sans SemiBold" pitchFamily="34" charset="-120"/>
              </a:rPr>
              <a:t>Organic and niche products</a:t>
            </a:r>
            <a:endParaRPr lang="en-US" sz="1400" dirty="0">
              <a:solidFill>
                <a:schemeClr val="bg1"/>
              </a:solidFill>
            </a:endParaRPr>
          </a:p>
        </p:txBody>
      </p:sp>
      <p:sp>
        <p:nvSpPr>
          <p:cNvPr id="18" name="Text 11"/>
          <p:cNvSpPr/>
          <p:nvPr/>
        </p:nvSpPr>
        <p:spPr>
          <a:xfrm>
            <a:off x="9521686" y="4685109"/>
            <a:ext cx="2008435" cy="1058466"/>
          </a:xfrm>
          <a:prstGeom prst="rect">
            <a:avLst/>
          </a:prstGeom>
          <a:noFill/>
          <a:ln/>
        </p:spPr>
        <p:txBody>
          <a:bodyPr wrap="square" lIns="0" tIns="0" rIns="0" bIns="0" rtlCol="0" anchor="t">
            <a:normAutofit/>
          </a:bodyPr>
          <a:lstStyle/>
          <a:p>
            <a:pPr>
              <a:lnSpc>
                <a:spcPct val="133000"/>
              </a:lnSpc>
            </a:pPr>
            <a:r>
              <a:rPr lang="en-US" sz="1300" dirty="0">
                <a:solidFill>
                  <a:schemeClr val="bg1"/>
                </a:solidFill>
                <a:latin typeface="Funnel Sans" pitchFamily="34" charset="0"/>
                <a:ea typeface="Funnel Sans" pitchFamily="34" charset="-122"/>
                <a:cs typeface="Funnel Sans" pitchFamily="34" charset="-120"/>
              </a:rPr>
              <a:t>High margin segment: certified organic production and local crops.</a:t>
            </a:r>
            <a:endParaRPr lang="en-US" sz="13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621" y="0"/>
            <a:ext cx="5029074" cy="6858000"/>
          </a:xfrm>
          <a:prstGeom prst="rect">
            <a:avLst/>
          </a:prstGeom>
        </p:spPr>
      </p:pic>
      <p:sp>
        <p:nvSpPr>
          <p:cNvPr id="3" name="Text 0"/>
          <p:cNvSpPr/>
          <p:nvPr/>
        </p:nvSpPr>
        <p:spPr>
          <a:xfrm>
            <a:off x="661475" y="1196677"/>
            <a:ext cx="4744323" cy="516731"/>
          </a:xfrm>
          <a:prstGeom prst="rect">
            <a:avLst/>
          </a:prstGeom>
          <a:noFill/>
          <a:ln/>
        </p:spPr>
        <p:txBody>
          <a:bodyPr wrap="none" lIns="0" tIns="0" rIns="0" bIns="0" rtlCol="0" anchor="t"/>
          <a:lstStyle/>
          <a:p>
            <a:pPr>
              <a:lnSpc>
                <a:spcPct val="104000"/>
              </a:lnSpc>
            </a:pPr>
            <a:r>
              <a:rPr lang="en-US" sz="3250" dirty="0">
                <a:solidFill>
                  <a:srgbClr val="DDDDDD"/>
                </a:solidFill>
                <a:latin typeface="Mona Sans SemiBold" pitchFamily="34" charset="0"/>
                <a:ea typeface="Mona Sans SemiBold" pitchFamily="34" charset="-122"/>
                <a:cs typeface="Mona Sans SemiBold" pitchFamily="34" charset="-120"/>
              </a:rPr>
              <a:t>Technological cycle</a:t>
            </a:r>
            <a:endParaRPr lang="en-US" sz="3250" dirty="0"/>
          </a:p>
        </p:txBody>
      </p:sp>
      <p:pic>
        <p:nvPicPr>
          <p:cNvPr id="4" name="Image 1" descr="preencoded.png"/>
          <p:cNvPicPr>
            <a:picLocks noChangeAspect="1"/>
          </p:cNvPicPr>
          <p:nvPr/>
        </p:nvPicPr>
        <p:blipFill>
          <a:blip r:embed="rId4"/>
          <a:stretch>
            <a:fillRect/>
          </a:stretch>
        </p:blipFill>
        <p:spPr>
          <a:xfrm>
            <a:off x="661474" y="1990626"/>
            <a:ext cx="6422719" cy="2719884"/>
          </a:xfrm>
          <a:prstGeom prst="rect">
            <a:avLst/>
          </a:prstGeom>
        </p:spPr>
      </p:pic>
      <p:sp>
        <p:nvSpPr>
          <p:cNvPr id="5" name="Text 1"/>
          <p:cNvSpPr/>
          <p:nvPr/>
        </p:nvSpPr>
        <p:spPr>
          <a:xfrm>
            <a:off x="2164114" y="3773422"/>
            <a:ext cx="934945" cy="340573"/>
          </a:xfrm>
          <a:prstGeom prst="rect">
            <a:avLst/>
          </a:prstGeom>
          <a:noFill/>
          <a:ln/>
        </p:spPr>
        <p:txBody>
          <a:bodyPr wrap="square" lIns="0" tIns="0" rIns="0" bIns="0" rtlCol="0" anchor="t">
            <a:normAutofit/>
          </a:bodyPr>
          <a:lstStyle/>
          <a:p>
            <a:pPr algn="ctr">
              <a:lnSpc>
                <a:spcPct val="104000"/>
              </a:lnSpc>
            </a:pPr>
            <a:r>
              <a:rPr lang="en-US" sz="1050">
                <a:solidFill>
                  <a:srgbClr val="8F8F8F"/>
                </a:solidFill>
                <a:latin typeface="Mona Sans SemiBold" pitchFamily="34" charset="0"/>
                <a:ea typeface="Mona Sans SemiBold" pitchFamily="34" charset="-122"/>
                <a:cs typeface="Mona Sans SemiBold" pitchFamily="34" charset="-120"/>
              </a:rPr>
              <a:t>Acceptance &amp; CT</a:t>
            </a:r>
            <a:endParaRPr lang="en-US" sz="1050" dirty="0"/>
          </a:p>
        </p:txBody>
      </p:sp>
      <p:sp>
        <p:nvSpPr>
          <p:cNvPr id="6" name="Text 2"/>
          <p:cNvSpPr/>
          <p:nvPr/>
        </p:nvSpPr>
        <p:spPr>
          <a:xfrm>
            <a:off x="2164114" y="4162433"/>
            <a:ext cx="934945" cy="272459"/>
          </a:xfrm>
          <a:prstGeom prst="rect">
            <a:avLst/>
          </a:prstGeom>
          <a:noFill/>
          <a:ln/>
        </p:spPr>
        <p:txBody>
          <a:bodyPr wrap="square" lIns="0" tIns="0" rIns="0" bIns="0" rtlCol="0" anchor="t">
            <a:normAutofit fontScale="92500"/>
          </a:bodyPr>
          <a:lstStyle/>
          <a:p>
            <a:pPr algn="ctr">
              <a:lnSpc>
                <a:spcPct val="104000"/>
              </a:lnSpc>
            </a:pPr>
            <a:r>
              <a:rPr lang="en-US" sz="850">
                <a:solidFill>
                  <a:srgbClr val="8F8F8F"/>
                </a:solidFill>
                <a:latin typeface="Funnel Sans" pitchFamily="34" charset="0"/>
                <a:ea typeface="Funnel Sans" pitchFamily="34" charset="-122"/>
                <a:cs typeface="Funnel Sans" pitchFamily="34" charset="-120"/>
              </a:rPr>
              <a:t>Quality assessment and reception</a:t>
            </a:r>
            <a:endParaRPr lang="en-US" sz="850" dirty="0"/>
          </a:p>
        </p:txBody>
      </p:sp>
      <p:sp>
        <p:nvSpPr>
          <p:cNvPr id="7" name="Text 3"/>
          <p:cNvSpPr/>
          <p:nvPr/>
        </p:nvSpPr>
        <p:spPr>
          <a:xfrm>
            <a:off x="4564811" y="3637193"/>
            <a:ext cx="934944" cy="340573"/>
          </a:xfrm>
          <a:prstGeom prst="rect">
            <a:avLst/>
          </a:prstGeom>
          <a:noFill/>
          <a:ln/>
        </p:spPr>
        <p:txBody>
          <a:bodyPr wrap="square" lIns="0" tIns="0" rIns="0" bIns="0" rtlCol="0" anchor="t">
            <a:normAutofit/>
          </a:bodyPr>
          <a:lstStyle/>
          <a:p>
            <a:pPr algn="ctr">
              <a:lnSpc>
                <a:spcPct val="104000"/>
              </a:lnSpc>
            </a:pPr>
            <a:r>
              <a:rPr lang="en-US" sz="1050">
                <a:solidFill>
                  <a:srgbClr val="DDDDDD"/>
                </a:solidFill>
                <a:latin typeface="Mona Sans SemiBold" pitchFamily="34" charset="0"/>
                <a:ea typeface="Mona Sans SemiBold" pitchFamily="34" charset="-122"/>
                <a:cs typeface="Mona Sans SemiBold" pitchFamily="34" charset="-120"/>
              </a:rPr>
              <a:t>Cold/Packaging</a:t>
            </a:r>
            <a:endParaRPr lang="en-US" sz="1050" dirty="0"/>
          </a:p>
        </p:txBody>
      </p:sp>
      <p:sp>
        <p:nvSpPr>
          <p:cNvPr id="8" name="Text 4"/>
          <p:cNvSpPr/>
          <p:nvPr/>
        </p:nvSpPr>
        <p:spPr>
          <a:xfrm>
            <a:off x="4564811" y="4026203"/>
            <a:ext cx="934944" cy="408688"/>
          </a:xfrm>
          <a:prstGeom prst="rect">
            <a:avLst/>
          </a:prstGeom>
          <a:noFill/>
          <a:ln/>
        </p:spPr>
        <p:txBody>
          <a:bodyPr wrap="square" lIns="0" tIns="0" rIns="0" bIns="0" rtlCol="0" anchor="t">
            <a:normAutofit/>
          </a:bodyPr>
          <a:lstStyle/>
          <a:p>
            <a:pPr algn="ctr">
              <a:lnSpc>
                <a:spcPct val="104000"/>
              </a:lnSpc>
            </a:pPr>
            <a:r>
              <a:rPr lang="en-US" sz="850">
                <a:solidFill>
                  <a:srgbClr val="8F8F8F"/>
                </a:solidFill>
                <a:latin typeface="Funnel Sans" pitchFamily="34" charset="0"/>
                <a:ea typeface="Funnel Sans" pitchFamily="34" charset="-122"/>
                <a:cs typeface="Funnel Sans" pitchFamily="34" charset="-120"/>
              </a:rPr>
              <a:t>Cooling, freezing, packaging</a:t>
            </a:r>
            <a:endParaRPr lang="en-US" sz="850" dirty="0"/>
          </a:p>
        </p:txBody>
      </p:sp>
      <p:sp>
        <p:nvSpPr>
          <p:cNvPr id="9" name="Text 5"/>
          <p:cNvSpPr/>
          <p:nvPr/>
        </p:nvSpPr>
        <p:spPr>
          <a:xfrm>
            <a:off x="966746" y="2206880"/>
            <a:ext cx="934944" cy="170287"/>
          </a:xfrm>
          <a:prstGeom prst="rect">
            <a:avLst/>
          </a:prstGeom>
          <a:noFill/>
          <a:ln/>
        </p:spPr>
        <p:txBody>
          <a:bodyPr wrap="none" lIns="0" tIns="0" rIns="0" bIns="0" rtlCol="0" anchor="t"/>
          <a:lstStyle/>
          <a:p>
            <a:pPr algn="ctr">
              <a:lnSpc>
                <a:spcPct val="104000"/>
              </a:lnSpc>
            </a:pPr>
            <a:r>
              <a:rPr lang="en-US" sz="1050">
                <a:solidFill>
                  <a:srgbClr val="8F8F8F"/>
                </a:solidFill>
                <a:latin typeface="Mona Sans SemiBold" pitchFamily="34" charset="0"/>
                <a:ea typeface="Mona Sans SemiBold" pitchFamily="34" charset="-122"/>
                <a:cs typeface="Mona Sans SemiBold" pitchFamily="34" charset="-120"/>
              </a:rPr>
              <a:t>Farmers</a:t>
            </a:r>
            <a:endParaRPr lang="en-US" sz="1050" dirty="0"/>
          </a:p>
        </p:txBody>
      </p:sp>
      <p:sp>
        <p:nvSpPr>
          <p:cNvPr id="10" name="Text 6"/>
          <p:cNvSpPr/>
          <p:nvPr/>
        </p:nvSpPr>
        <p:spPr>
          <a:xfrm>
            <a:off x="966746" y="2425604"/>
            <a:ext cx="934944" cy="272459"/>
          </a:xfrm>
          <a:prstGeom prst="rect">
            <a:avLst/>
          </a:prstGeom>
          <a:noFill/>
          <a:ln/>
        </p:spPr>
        <p:txBody>
          <a:bodyPr wrap="square" lIns="0" tIns="0" rIns="0" bIns="0" rtlCol="0" anchor="t">
            <a:normAutofit fontScale="92500"/>
          </a:bodyPr>
          <a:lstStyle/>
          <a:p>
            <a:pPr algn="ctr">
              <a:lnSpc>
                <a:spcPct val="104000"/>
              </a:lnSpc>
            </a:pPr>
            <a:r>
              <a:rPr lang="en-US" sz="850">
                <a:solidFill>
                  <a:srgbClr val="8F8F8F"/>
                </a:solidFill>
                <a:latin typeface="Funnel Sans" pitchFamily="34" charset="0"/>
                <a:ea typeface="Funnel Sans" pitchFamily="34" charset="-122"/>
                <a:cs typeface="Funnel Sans" pitchFamily="34" charset="-120"/>
              </a:rPr>
              <a:t>Collection of raw materials in the field</a:t>
            </a:r>
            <a:endParaRPr lang="en-US" sz="850" dirty="0"/>
          </a:p>
        </p:txBody>
      </p:sp>
      <p:sp>
        <p:nvSpPr>
          <p:cNvPr id="11" name="Text 7"/>
          <p:cNvSpPr/>
          <p:nvPr/>
        </p:nvSpPr>
        <p:spPr>
          <a:xfrm>
            <a:off x="5865253" y="2248386"/>
            <a:ext cx="837914" cy="170287"/>
          </a:xfrm>
          <a:prstGeom prst="rect">
            <a:avLst/>
          </a:prstGeom>
          <a:noFill/>
          <a:ln/>
        </p:spPr>
        <p:txBody>
          <a:bodyPr wrap="none" lIns="0" tIns="0" rIns="0" bIns="0" rtlCol="0" anchor="t"/>
          <a:lstStyle/>
          <a:p>
            <a:pPr algn="ctr">
              <a:lnSpc>
                <a:spcPct val="104000"/>
              </a:lnSpc>
            </a:pPr>
            <a:r>
              <a:rPr lang="en-US" sz="800" dirty="0">
                <a:solidFill>
                  <a:srgbClr val="8F8F8F"/>
                </a:solidFill>
                <a:latin typeface="Mona Sans SemiBold" pitchFamily="34" charset="0"/>
                <a:ea typeface="Mona Sans SemiBold" pitchFamily="34" charset="-122"/>
                <a:cs typeface="Mona Sans SemiBold" pitchFamily="34" charset="-120"/>
              </a:rPr>
              <a:t>Composition of the finished</a:t>
            </a:r>
            <a:endParaRPr lang="en-US" sz="800" dirty="0"/>
          </a:p>
        </p:txBody>
      </p:sp>
      <p:sp>
        <p:nvSpPr>
          <p:cNvPr id="12" name="Text 8"/>
          <p:cNvSpPr/>
          <p:nvPr/>
        </p:nvSpPr>
        <p:spPr>
          <a:xfrm>
            <a:off x="5791978" y="2425604"/>
            <a:ext cx="1078546" cy="408688"/>
          </a:xfrm>
          <a:prstGeom prst="rect">
            <a:avLst/>
          </a:prstGeom>
          <a:noFill/>
          <a:ln/>
        </p:spPr>
        <p:txBody>
          <a:bodyPr wrap="square" lIns="0" tIns="0" rIns="0" bIns="0" rtlCol="0" anchor="t">
            <a:normAutofit/>
          </a:bodyPr>
          <a:lstStyle/>
          <a:p>
            <a:pPr algn="ctr">
              <a:lnSpc>
                <a:spcPct val="104000"/>
              </a:lnSpc>
            </a:pPr>
            <a:r>
              <a:rPr lang="en-US" sz="850" dirty="0">
                <a:solidFill>
                  <a:srgbClr val="8F8F8F"/>
                </a:solidFill>
                <a:latin typeface="Funnel Sans" pitchFamily="34" charset="0"/>
                <a:ea typeface="Funnel Sans" pitchFamily="34" charset="-122"/>
                <a:cs typeface="Funnel Sans" pitchFamily="34" charset="-120"/>
              </a:rPr>
              <a:t>Storage before shipment</a:t>
            </a:r>
            <a:endParaRPr lang="en-US" sz="850" dirty="0"/>
          </a:p>
        </p:txBody>
      </p:sp>
      <p:sp>
        <p:nvSpPr>
          <p:cNvPr id="13" name="Text 9"/>
          <p:cNvSpPr/>
          <p:nvPr/>
        </p:nvSpPr>
        <p:spPr>
          <a:xfrm>
            <a:off x="3379362" y="2206880"/>
            <a:ext cx="1078546" cy="170287"/>
          </a:xfrm>
          <a:prstGeom prst="rect">
            <a:avLst/>
          </a:prstGeom>
          <a:noFill/>
          <a:ln/>
        </p:spPr>
        <p:txBody>
          <a:bodyPr wrap="none" lIns="0" tIns="0" rIns="0" bIns="0" rtlCol="0" anchor="t"/>
          <a:lstStyle/>
          <a:p>
            <a:pPr algn="ctr">
              <a:lnSpc>
                <a:spcPct val="104000"/>
              </a:lnSpc>
            </a:pPr>
            <a:r>
              <a:rPr lang="en-US" sz="1050" dirty="0">
                <a:solidFill>
                  <a:srgbClr val="DDDDDD"/>
                </a:solidFill>
                <a:latin typeface="Mona Sans SemiBold" pitchFamily="34" charset="0"/>
                <a:ea typeface="Mona Sans SemiBold" pitchFamily="34" charset="-122"/>
                <a:cs typeface="Mona Sans SemiBold" pitchFamily="34" charset="-120"/>
              </a:rPr>
              <a:t>Sorting</a:t>
            </a:r>
            <a:endParaRPr lang="en-US" sz="1050" dirty="0"/>
          </a:p>
        </p:txBody>
      </p:sp>
      <p:sp>
        <p:nvSpPr>
          <p:cNvPr id="14" name="Text 10"/>
          <p:cNvSpPr/>
          <p:nvPr/>
        </p:nvSpPr>
        <p:spPr>
          <a:xfrm>
            <a:off x="3379362" y="2425604"/>
            <a:ext cx="1078546" cy="272459"/>
          </a:xfrm>
          <a:prstGeom prst="rect">
            <a:avLst/>
          </a:prstGeom>
          <a:noFill/>
          <a:ln/>
        </p:spPr>
        <p:txBody>
          <a:bodyPr wrap="square" lIns="0" tIns="0" rIns="0" bIns="0" rtlCol="0" anchor="t">
            <a:normAutofit/>
          </a:bodyPr>
          <a:lstStyle/>
          <a:p>
            <a:pPr algn="ctr">
              <a:lnSpc>
                <a:spcPct val="104000"/>
              </a:lnSpc>
            </a:pPr>
            <a:r>
              <a:rPr lang="en-US" sz="850" dirty="0">
                <a:solidFill>
                  <a:srgbClr val="8F8F8F"/>
                </a:solidFill>
                <a:latin typeface="Funnel Sans" pitchFamily="34" charset="0"/>
                <a:ea typeface="Funnel Sans" pitchFamily="34" charset="-122"/>
                <a:cs typeface="Funnel Sans" pitchFamily="34" charset="-120"/>
              </a:rPr>
              <a:t>Separation by category</a:t>
            </a:r>
            <a:endParaRPr lang="en-US" sz="850" dirty="0"/>
          </a:p>
        </p:txBody>
      </p:sp>
      <p:sp>
        <p:nvSpPr>
          <p:cNvPr id="15" name="Text 11"/>
          <p:cNvSpPr/>
          <p:nvPr/>
        </p:nvSpPr>
        <p:spPr>
          <a:xfrm>
            <a:off x="661475" y="4867374"/>
            <a:ext cx="6296860" cy="793849"/>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The sequence of processes ensures that the time from collection to storage is minimized, which reduces losses and improves the quality of the final product. The key result is an increase in added value and economic returns for farmers.</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9074" cy="6858000"/>
          </a:xfrm>
          <a:prstGeom prst="rect">
            <a:avLst/>
          </a:prstGeom>
        </p:spPr>
      </p:pic>
      <p:sp>
        <p:nvSpPr>
          <p:cNvPr id="3" name="Text 0"/>
          <p:cNvSpPr/>
          <p:nvPr/>
        </p:nvSpPr>
        <p:spPr>
          <a:xfrm>
            <a:off x="5233360" y="455811"/>
            <a:ext cx="5844235" cy="500658"/>
          </a:xfrm>
          <a:prstGeom prst="rect">
            <a:avLst/>
          </a:prstGeom>
          <a:noFill/>
          <a:ln/>
        </p:spPr>
        <p:txBody>
          <a:bodyPr wrap="none" lIns="0" tIns="0" rIns="0" bIns="0" rtlCol="0" anchor="t"/>
          <a:lstStyle/>
          <a:p>
            <a:pPr>
              <a:lnSpc>
                <a:spcPct val="104000"/>
              </a:lnSpc>
            </a:pPr>
            <a:r>
              <a:rPr lang="en-US" sz="3150">
                <a:solidFill>
                  <a:srgbClr val="DDDDDD"/>
                </a:solidFill>
                <a:latin typeface="Mona Sans SemiBold" pitchFamily="34" charset="0"/>
                <a:ea typeface="Mona Sans SemiBold" pitchFamily="34" charset="-122"/>
                <a:cs typeface="Mona Sans SemiBold" pitchFamily="34" charset="-120"/>
              </a:rPr>
              <a:t>Energy autonomy</a:t>
            </a:r>
            <a:endParaRPr lang="en-US" sz="3150" dirty="0"/>
          </a:p>
        </p:txBody>
      </p:sp>
      <p:sp>
        <p:nvSpPr>
          <p:cNvPr id="4" name="Text 1"/>
          <p:cNvSpPr/>
          <p:nvPr/>
        </p:nvSpPr>
        <p:spPr>
          <a:xfrm>
            <a:off x="5233360" y="1189236"/>
            <a:ext cx="6296860" cy="1009253"/>
          </a:xfrm>
          <a:prstGeom prst="rect">
            <a:avLst/>
          </a:prstGeom>
          <a:noFill/>
          <a:ln/>
        </p:spPr>
        <p:txBody>
          <a:bodyPr wrap="square" lIns="0" tIns="0" rIns="0" bIns="0" rtlCol="0" anchor="t">
            <a:normAutofit/>
          </a:bodyPr>
          <a:lstStyle/>
          <a:p>
            <a:pPr>
              <a:lnSpc>
                <a:spcPct val="131000"/>
              </a:lnSpc>
            </a:pPr>
            <a:r>
              <a:rPr lang="en-US" sz="1250">
                <a:solidFill>
                  <a:srgbClr val="8F8F8F"/>
                </a:solidFill>
                <a:latin typeface="Funnel Sans" pitchFamily="34" charset="0"/>
                <a:ea typeface="Funnel Sans" pitchFamily="34" charset="-122"/>
                <a:cs typeface="Funnel Sans" pitchFamily="34" charset="-120"/>
              </a:rPr>
              <a:t>To ensure the uninterrupted operation of the refrigeration complex, a comprehensive energy subsystem is provided, combining renewable sources and reserve capacities. This is critical for maintaining the quality of products during emergency network outages.</a:t>
            </a:r>
            <a:endParaRPr lang="en-US" sz="1250" dirty="0"/>
          </a:p>
        </p:txBody>
      </p:sp>
      <p:sp>
        <p:nvSpPr>
          <p:cNvPr id="5" name="Shape 2"/>
          <p:cNvSpPr/>
          <p:nvPr/>
        </p:nvSpPr>
        <p:spPr>
          <a:xfrm>
            <a:off x="5233360" y="2373015"/>
            <a:ext cx="1995438" cy="2692896"/>
          </a:xfrm>
          <a:prstGeom prst="roundRect">
            <a:avLst>
              <a:gd name="adj" fmla="val 3372"/>
            </a:avLst>
          </a:prstGeom>
          <a:solidFill>
            <a:srgbClr val="404040"/>
          </a:solidFill>
          <a:ln w="6350">
            <a:solidFill>
              <a:srgbClr val="595959"/>
            </a:solidFill>
            <a:prstDash val="solid"/>
          </a:ln>
        </p:spPr>
        <p:txBody>
          <a:bodyPr/>
          <a:lstStyle/>
          <a:p>
            <a:endParaRPr lang="ru-RU"/>
          </a:p>
        </p:txBody>
      </p:sp>
      <p:sp>
        <p:nvSpPr>
          <p:cNvPr id="6" name="Text 3"/>
          <p:cNvSpPr/>
          <p:nvPr/>
        </p:nvSpPr>
        <p:spPr>
          <a:xfrm>
            <a:off x="5399845" y="2539504"/>
            <a:ext cx="1662468" cy="500658"/>
          </a:xfrm>
          <a:prstGeom prst="rect">
            <a:avLst/>
          </a:prstGeom>
          <a:noFill/>
          <a:ln/>
        </p:spPr>
        <p:txBody>
          <a:bodyPr wrap="square" lIns="0" tIns="0" rIns="0" bIns="0" rtlCol="0" anchor="t">
            <a:normAutofit/>
          </a:bodyPr>
          <a:lstStyle/>
          <a:p>
            <a:pPr>
              <a:lnSpc>
                <a:spcPct val="104000"/>
              </a:lnSpc>
            </a:pPr>
            <a:r>
              <a:rPr lang="en-US" sz="1550">
                <a:solidFill>
                  <a:srgbClr val="FFFFFF"/>
                </a:solidFill>
                <a:latin typeface="Mona Sans SemiBold" pitchFamily="34" charset="0"/>
                <a:ea typeface="Mona Sans SemiBold" pitchFamily="34" charset="-122"/>
                <a:cs typeface="Mona Sans SemiBold" pitchFamily="34" charset="-120"/>
              </a:rPr>
              <a:t>Solar Power Plant</a:t>
            </a:r>
            <a:endParaRPr lang="en-US" sz="1550" dirty="0"/>
          </a:p>
        </p:txBody>
      </p:sp>
      <p:sp>
        <p:nvSpPr>
          <p:cNvPr id="7" name="Text 4"/>
          <p:cNvSpPr/>
          <p:nvPr/>
        </p:nvSpPr>
        <p:spPr>
          <a:xfrm>
            <a:off x="5399845" y="3133229"/>
            <a:ext cx="1662468" cy="1766193"/>
          </a:xfrm>
          <a:prstGeom prst="rect">
            <a:avLst/>
          </a:prstGeom>
          <a:noFill/>
          <a:ln/>
        </p:spPr>
        <p:txBody>
          <a:bodyPr wrap="square" lIns="0" tIns="0" rIns="0" bIns="0" rtlCol="0" anchor="t">
            <a:normAutofit/>
          </a:bodyPr>
          <a:lstStyle/>
          <a:p>
            <a:pPr>
              <a:lnSpc>
                <a:spcPct val="131000"/>
              </a:lnSpc>
            </a:pPr>
            <a:r>
              <a:rPr lang="en-US" sz="1250">
                <a:solidFill>
                  <a:srgbClr val="FFFFFF"/>
                </a:solidFill>
                <a:latin typeface="Funnel Sans" pitchFamily="34" charset="0"/>
                <a:ea typeface="Funnel Sans" pitchFamily="34" charset="-122"/>
                <a:cs typeface="Funnel Sans" pitchFamily="34" charset="-120"/>
              </a:rPr>
              <a:t>Power: 500 kW — base load coverage, reduced operating costs and CO₂ emissions.</a:t>
            </a:r>
            <a:endParaRPr lang="en-US" sz="1250" dirty="0"/>
          </a:p>
        </p:txBody>
      </p:sp>
      <p:sp>
        <p:nvSpPr>
          <p:cNvPr id="8" name="Shape 5"/>
          <p:cNvSpPr/>
          <p:nvPr/>
        </p:nvSpPr>
        <p:spPr>
          <a:xfrm>
            <a:off x="7383972" y="2373015"/>
            <a:ext cx="1995537" cy="2692896"/>
          </a:xfrm>
          <a:prstGeom prst="roundRect">
            <a:avLst>
              <a:gd name="adj" fmla="val 3372"/>
            </a:avLst>
          </a:prstGeom>
          <a:solidFill>
            <a:srgbClr val="404040"/>
          </a:solidFill>
          <a:ln w="6350">
            <a:solidFill>
              <a:srgbClr val="595959"/>
            </a:solidFill>
            <a:prstDash val="solid"/>
          </a:ln>
        </p:spPr>
        <p:txBody>
          <a:bodyPr/>
          <a:lstStyle/>
          <a:p>
            <a:endParaRPr lang="ru-RU"/>
          </a:p>
        </p:txBody>
      </p:sp>
      <p:sp>
        <p:nvSpPr>
          <p:cNvPr id="9" name="Text 6"/>
          <p:cNvSpPr/>
          <p:nvPr/>
        </p:nvSpPr>
        <p:spPr>
          <a:xfrm>
            <a:off x="7550457" y="2539504"/>
            <a:ext cx="1662567" cy="500658"/>
          </a:xfrm>
          <a:prstGeom prst="rect">
            <a:avLst/>
          </a:prstGeom>
          <a:noFill/>
          <a:ln/>
        </p:spPr>
        <p:txBody>
          <a:bodyPr wrap="square" lIns="0" tIns="0" rIns="0" bIns="0" rtlCol="0" anchor="t">
            <a:normAutofit/>
          </a:bodyPr>
          <a:lstStyle/>
          <a:p>
            <a:pPr>
              <a:lnSpc>
                <a:spcPct val="104000"/>
              </a:lnSpc>
            </a:pPr>
            <a:r>
              <a:rPr lang="en-US" sz="1550">
                <a:solidFill>
                  <a:srgbClr val="FFFFFF"/>
                </a:solidFill>
                <a:latin typeface="Mona Sans SemiBold" pitchFamily="34" charset="0"/>
                <a:ea typeface="Mona Sans SemiBold" pitchFamily="34" charset="-122"/>
                <a:cs typeface="Mona Sans SemiBold" pitchFamily="34" charset="-120"/>
              </a:rPr>
              <a:t>Batteries (ESS)</a:t>
            </a:r>
            <a:endParaRPr lang="en-US" sz="1550" dirty="0"/>
          </a:p>
        </p:txBody>
      </p:sp>
      <p:sp>
        <p:nvSpPr>
          <p:cNvPr id="10" name="Text 7"/>
          <p:cNvSpPr/>
          <p:nvPr/>
        </p:nvSpPr>
        <p:spPr>
          <a:xfrm>
            <a:off x="7550457" y="3133229"/>
            <a:ext cx="1662567" cy="1009253"/>
          </a:xfrm>
          <a:prstGeom prst="rect">
            <a:avLst/>
          </a:prstGeom>
          <a:noFill/>
          <a:ln/>
        </p:spPr>
        <p:txBody>
          <a:bodyPr wrap="square" lIns="0" tIns="0" rIns="0" bIns="0" rtlCol="0" anchor="t">
            <a:normAutofit/>
          </a:bodyPr>
          <a:lstStyle/>
          <a:p>
            <a:pPr>
              <a:lnSpc>
                <a:spcPct val="131000"/>
              </a:lnSpc>
            </a:pPr>
            <a:r>
              <a:rPr lang="en-US" sz="1250">
                <a:solidFill>
                  <a:srgbClr val="FFFFFF"/>
                </a:solidFill>
                <a:latin typeface="Funnel Sans" pitchFamily="34" charset="0"/>
                <a:ea typeface="Funnel Sans" pitchFamily="34" charset="-122"/>
                <a:cs typeface="Funnel Sans" pitchFamily="34" charset="-120"/>
              </a:rPr>
              <a:t>Capacity: 1,000 kWh — buffer for night mode and peak loads.</a:t>
            </a:r>
            <a:endParaRPr lang="en-US" sz="1250" dirty="0"/>
          </a:p>
        </p:txBody>
      </p:sp>
      <p:sp>
        <p:nvSpPr>
          <p:cNvPr id="11" name="Shape 8"/>
          <p:cNvSpPr/>
          <p:nvPr/>
        </p:nvSpPr>
        <p:spPr>
          <a:xfrm>
            <a:off x="9534683" y="2373015"/>
            <a:ext cx="1995537" cy="2692896"/>
          </a:xfrm>
          <a:prstGeom prst="roundRect">
            <a:avLst>
              <a:gd name="adj" fmla="val 3372"/>
            </a:avLst>
          </a:prstGeom>
          <a:solidFill>
            <a:srgbClr val="404040"/>
          </a:solidFill>
          <a:ln w="6350">
            <a:solidFill>
              <a:srgbClr val="595959"/>
            </a:solidFill>
            <a:prstDash val="solid"/>
          </a:ln>
        </p:spPr>
        <p:txBody>
          <a:bodyPr/>
          <a:lstStyle/>
          <a:p>
            <a:endParaRPr lang="ru-RU"/>
          </a:p>
        </p:txBody>
      </p:sp>
      <p:sp>
        <p:nvSpPr>
          <p:cNvPr id="12" name="Text 9"/>
          <p:cNvSpPr/>
          <p:nvPr/>
        </p:nvSpPr>
        <p:spPr>
          <a:xfrm>
            <a:off x="9701168" y="2539504"/>
            <a:ext cx="1662567" cy="500658"/>
          </a:xfrm>
          <a:prstGeom prst="rect">
            <a:avLst/>
          </a:prstGeom>
          <a:noFill/>
          <a:ln/>
        </p:spPr>
        <p:txBody>
          <a:bodyPr wrap="square" lIns="0" tIns="0" rIns="0" bIns="0" rtlCol="0" anchor="t">
            <a:normAutofit/>
          </a:bodyPr>
          <a:lstStyle/>
          <a:p>
            <a:pPr>
              <a:lnSpc>
                <a:spcPct val="104000"/>
              </a:lnSpc>
            </a:pPr>
            <a:r>
              <a:rPr lang="en-US" sz="1550">
                <a:solidFill>
                  <a:srgbClr val="FFFFFF"/>
                </a:solidFill>
                <a:latin typeface="Mona Sans SemiBold" pitchFamily="34" charset="0"/>
                <a:ea typeface="Mona Sans SemiBold" pitchFamily="34" charset="-122"/>
                <a:cs typeface="Mona Sans SemiBold" pitchFamily="34" charset="-120"/>
              </a:rPr>
              <a:t>Backup generator</a:t>
            </a:r>
            <a:endParaRPr lang="en-US" sz="1550" dirty="0"/>
          </a:p>
        </p:txBody>
      </p:sp>
      <p:sp>
        <p:nvSpPr>
          <p:cNvPr id="13" name="Text 10"/>
          <p:cNvSpPr/>
          <p:nvPr/>
        </p:nvSpPr>
        <p:spPr>
          <a:xfrm>
            <a:off x="9701168" y="3133229"/>
            <a:ext cx="1662567" cy="1009253"/>
          </a:xfrm>
          <a:prstGeom prst="rect">
            <a:avLst/>
          </a:prstGeom>
          <a:noFill/>
          <a:ln/>
        </p:spPr>
        <p:txBody>
          <a:bodyPr wrap="square" lIns="0" tIns="0" rIns="0" bIns="0" rtlCol="0" anchor="t">
            <a:normAutofit/>
          </a:bodyPr>
          <a:lstStyle/>
          <a:p>
            <a:pPr>
              <a:lnSpc>
                <a:spcPct val="131000"/>
              </a:lnSpc>
            </a:pPr>
            <a:r>
              <a:rPr lang="en-US" sz="1250">
                <a:solidFill>
                  <a:srgbClr val="FFFFFF"/>
                </a:solidFill>
                <a:latin typeface="Funnel Sans" pitchFamily="34" charset="0"/>
                <a:ea typeface="Funnel Sans" pitchFamily="34" charset="-122"/>
                <a:cs typeface="Funnel Sans" pitchFamily="34" charset="-120"/>
              </a:rPr>
              <a:t>Power: 500 kW — for emergency power supply of critical systems.</a:t>
            </a:r>
            <a:endParaRPr lang="en-US" sz="1250" dirty="0"/>
          </a:p>
        </p:txBody>
      </p:sp>
      <p:sp>
        <p:nvSpPr>
          <p:cNvPr id="14" name="Shape 11"/>
          <p:cNvSpPr/>
          <p:nvPr/>
        </p:nvSpPr>
        <p:spPr>
          <a:xfrm>
            <a:off x="5233360" y="5221089"/>
            <a:ext cx="6296860" cy="1181001"/>
          </a:xfrm>
          <a:prstGeom prst="roundRect">
            <a:avLst>
              <a:gd name="adj" fmla="val 5698"/>
            </a:avLst>
          </a:prstGeom>
          <a:solidFill>
            <a:srgbClr val="404040"/>
          </a:solidFill>
          <a:ln w="6350">
            <a:solidFill>
              <a:srgbClr val="595959"/>
            </a:solidFill>
            <a:prstDash val="solid"/>
          </a:ln>
        </p:spPr>
        <p:txBody>
          <a:bodyPr/>
          <a:lstStyle/>
          <a:p>
            <a:endParaRPr lang="ru-RU"/>
          </a:p>
        </p:txBody>
      </p:sp>
      <p:sp>
        <p:nvSpPr>
          <p:cNvPr id="15" name="Text 12"/>
          <p:cNvSpPr/>
          <p:nvPr/>
        </p:nvSpPr>
        <p:spPr>
          <a:xfrm>
            <a:off x="5399845" y="5387578"/>
            <a:ext cx="3517415" cy="250329"/>
          </a:xfrm>
          <a:prstGeom prst="rect">
            <a:avLst/>
          </a:prstGeom>
          <a:noFill/>
          <a:ln/>
        </p:spPr>
        <p:txBody>
          <a:bodyPr wrap="none" lIns="0" tIns="0" rIns="0" bIns="0" rtlCol="0" anchor="t"/>
          <a:lstStyle/>
          <a:p>
            <a:pPr>
              <a:lnSpc>
                <a:spcPct val="104000"/>
              </a:lnSpc>
            </a:pPr>
            <a:r>
              <a:rPr lang="en-US" sz="1550">
                <a:solidFill>
                  <a:srgbClr val="FFFFFF"/>
                </a:solidFill>
                <a:latin typeface="Mona Sans SemiBold" pitchFamily="34" charset="0"/>
                <a:ea typeface="Mona Sans SemiBold" pitchFamily="34" charset="-122"/>
                <a:cs typeface="Mona Sans SemiBold" pitchFamily="34" charset="-120"/>
              </a:rPr>
              <a:t>EMS — Energy Management System</a:t>
            </a:r>
            <a:endParaRPr lang="en-US" sz="1550" dirty="0"/>
          </a:p>
        </p:txBody>
      </p:sp>
      <p:sp>
        <p:nvSpPr>
          <p:cNvPr id="16" name="Text 13"/>
          <p:cNvSpPr/>
          <p:nvPr/>
        </p:nvSpPr>
        <p:spPr>
          <a:xfrm>
            <a:off x="5399845" y="5730974"/>
            <a:ext cx="5963890" cy="504627"/>
          </a:xfrm>
          <a:prstGeom prst="rect">
            <a:avLst/>
          </a:prstGeom>
          <a:noFill/>
          <a:ln/>
        </p:spPr>
        <p:txBody>
          <a:bodyPr wrap="square" lIns="0" tIns="0" rIns="0" bIns="0" rtlCol="0" anchor="t">
            <a:normAutofit/>
          </a:bodyPr>
          <a:lstStyle/>
          <a:p>
            <a:pPr>
              <a:lnSpc>
                <a:spcPct val="131000"/>
              </a:lnSpc>
            </a:pPr>
            <a:r>
              <a:rPr lang="en-US" sz="1250">
                <a:solidFill>
                  <a:srgbClr val="FFFFFF"/>
                </a:solidFill>
                <a:latin typeface="Funnel Sans" pitchFamily="34" charset="0"/>
                <a:ea typeface="Funnel Sans" pitchFamily="34" charset="-122"/>
                <a:cs typeface="Funnel Sans" pitchFamily="34" charset="-120"/>
              </a:rPr>
              <a:t>Automatic balancing of sources, optimization of the use of SPP/ESS/generator for guaranteed operation of refrigeration equipment.</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621" y="0"/>
            <a:ext cx="5029074" cy="6858000"/>
          </a:xfrm>
          <a:prstGeom prst="rect">
            <a:avLst/>
          </a:prstGeom>
        </p:spPr>
      </p:pic>
      <p:sp>
        <p:nvSpPr>
          <p:cNvPr id="3" name="Text 0"/>
          <p:cNvSpPr/>
          <p:nvPr/>
        </p:nvSpPr>
        <p:spPr>
          <a:xfrm>
            <a:off x="661475" y="1269405"/>
            <a:ext cx="6296860" cy="1033463"/>
          </a:xfrm>
          <a:prstGeom prst="rect">
            <a:avLst/>
          </a:prstGeom>
          <a:noFill/>
          <a:ln/>
        </p:spPr>
        <p:txBody>
          <a:bodyPr wrap="square" lIns="0" tIns="0" rIns="0" bIns="0" rtlCol="0" anchor="t">
            <a:normAutofit/>
          </a:bodyPr>
          <a:lstStyle/>
          <a:p>
            <a:pPr>
              <a:lnSpc>
                <a:spcPct val="104000"/>
              </a:lnSpc>
            </a:pPr>
            <a:r>
              <a:rPr lang="en-US" sz="3250">
                <a:solidFill>
                  <a:srgbClr val="DDDDDD"/>
                </a:solidFill>
                <a:latin typeface="Mona Sans SemiBold" pitchFamily="34" charset="0"/>
                <a:ea typeface="Mona Sans SemiBold" pitchFamily="34" charset="-122"/>
                <a:cs typeface="Mona Sans SemiBold" pitchFamily="34" charset="-120"/>
              </a:rPr>
              <a:t>Technical diagram of power supply</a:t>
            </a:r>
            <a:endParaRPr lang="en-US" sz="3250" dirty="0"/>
          </a:p>
        </p:txBody>
      </p:sp>
      <p:sp>
        <p:nvSpPr>
          <p:cNvPr id="4" name="Text 1"/>
          <p:cNvSpPr/>
          <p:nvPr/>
        </p:nvSpPr>
        <p:spPr>
          <a:xfrm>
            <a:off x="661475" y="2550914"/>
            <a:ext cx="6296860" cy="1058466"/>
          </a:xfrm>
          <a:prstGeom prst="rect">
            <a:avLst/>
          </a:prstGeom>
          <a:noFill/>
          <a:ln/>
        </p:spPr>
        <p:txBody>
          <a:bodyPr wrap="square" lIns="0" tIns="0" rIns="0" bIns="0" rtlCol="0" anchor="t">
            <a:normAutofit/>
          </a:bodyPr>
          <a:lstStyle/>
          <a:p>
            <a:pPr>
              <a:lnSpc>
                <a:spcPct val="133000"/>
              </a:lnSpc>
            </a:pPr>
            <a:r>
              <a:rPr lang="en-US" sz="1300">
                <a:solidFill>
                  <a:srgbClr val="8F8F8F"/>
                </a:solidFill>
                <a:latin typeface="Funnel Sans" pitchFamily="34" charset="0"/>
                <a:ea typeface="Funnel Sans" pitchFamily="34" charset="-122"/>
                <a:cs typeface="Funnel Sans" pitchFamily="34" charset="-120"/>
              </a:rPr>
              <a:t>System structure: 500 kW solar power plant → inverters → EMS, which coordinates the supply of energy to the ESS, generator and consumers. EMS automatically switches power supplies, prioritizing renewable energy and reserves to maintain the temperature conditions of cold rooms.</a:t>
            </a:r>
            <a:endParaRPr lang="en-US" sz="1300" dirty="0"/>
          </a:p>
        </p:txBody>
      </p:sp>
      <p:sp>
        <p:nvSpPr>
          <p:cNvPr id="5" name="Shape 2"/>
          <p:cNvSpPr/>
          <p:nvPr/>
        </p:nvSpPr>
        <p:spPr>
          <a:xfrm>
            <a:off x="642425" y="3795415"/>
            <a:ext cx="6334959" cy="38100"/>
          </a:xfrm>
          <a:prstGeom prst="rect">
            <a:avLst/>
          </a:prstGeom>
          <a:solidFill>
            <a:srgbClr val="FFFFFF"/>
          </a:solidFill>
          <a:ln/>
        </p:spPr>
        <p:txBody>
          <a:bodyPr/>
          <a:lstStyle/>
          <a:p>
            <a:endParaRPr lang="ru-RU"/>
          </a:p>
        </p:txBody>
      </p:sp>
      <p:sp>
        <p:nvSpPr>
          <p:cNvPr id="6" name="Text 3"/>
          <p:cNvSpPr/>
          <p:nvPr/>
        </p:nvSpPr>
        <p:spPr>
          <a:xfrm>
            <a:off x="661475" y="3998813"/>
            <a:ext cx="2103286" cy="258465"/>
          </a:xfrm>
          <a:prstGeom prst="rect">
            <a:avLst/>
          </a:prstGeom>
          <a:noFill/>
          <a:ln/>
        </p:spPr>
        <p:txBody>
          <a:bodyPr wrap="none" lIns="0" tIns="0" rIns="0" bIns="0" rtlCol="0" anchor="t"/>
          <a:lstStyle/>
          <a:p>
            <a:pPr>
              <a:lnSpc>
                <a:spcPct val="104000"/>
              </a:lnSpc>
            </a:pPr>
            <a:r>
              <a:rPr lang="en-US" sz="1600">
                <a:solidFill>
                  <a:srgbClr val="8F8F8F"/>
                </a:solidFill>
                <a:latin typeface="Mona Sans SemiBold" pitchFamily="34" charset="0"/>
                <a:ea typeface="Mona Sans SemiBold" pitchFamily="34" charset="-122"/>
                <a:cs typeface="Mona Sans SemiBold" pitchFamily="34" charset="-120"/>
              </a:rPr>
              <a:t>Key Features of EMS</a:t>
            </a:r>
            <a:endParaRPr lang="en-US" sz="1600" dirty="0"/>
          </a:p>
        </p:txBody>
      </p:sp>
      <p:sp>
        <p:nvSpPr>
          <p:cNvPr id="7" name="Text 4"/>
          <p:cNvSpPr/>
          <p:nvPr/>
        </p:nvSpPr>
        <p:spPr>
          <a:xfrm>
            <a:off x="661475" y="4356497"/>
            <a:ext cx="6296860" cy="1231999"/>
          </a:xfrm>
          <a:prstGeom prst="rect">
            <a:avLst/>
          </a:prstGeom>
          <a:noFill/>
          <a:ln/>
        </p:spPr>
        <p:txBody>
          <a:bodyPr wrap="square" lIns="0" tIns="0" rIns="0" bIns="0" rtlCol="0" anchor="t">
            <a:normAutofit/>
          </a:bodyPr>
          <a:lstStyle/>
          <a:p>
            <a:pPr marL="342900" indent="-342900">
              <a:lnSpc>
                <a:spcPct val="133000"/>
              </a:lnSpc>
              <a:buSzPct val="100000"/>
              <a:buChar char="•"/>
            </a:pPr>
            <a:r>
              <a:rPr lang="en-US" sz="1300">
                <a:solidFill>
                  <a:srgbClr val="8F8F8F"/>
                </a:solidFill>
                <a:latin typeface="Funnel Sans" pitchFamily="34" charset="0"/>
                <a:ea typeface="Funnel Sans" pitchFamily="34" charset="-122"/>
                <a:cs typeface="Funnel Sans" pitchFamily="34" charset="-120"/>
              </a:rPr>
              <a:t>Real-time monitoring of consumption and generation
Battery Charge/Discharge Optimization
Renewable energy priority
Automatic switching to the generator if necessary</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61573" y="571651"/>
            <a:ext cx="4744323" cy="516731"/>
          </a:xfrm>
          <a:prstGeom prst="rect">
            <a:avLst/>
          </a:prstGeom>
          <a:noFill/>
          <a:ln/>
        </p:spPr>
        <p:txBody>
          <a:bodyPr wrap="none" lIns="0" tIns="0" rIns="0" bIns="0" rtlCol="0" anchor="t"/>
          <a:lstStyle/>
          <a:p>
            <a:pPr>
              <a:lnSpc>
                <a:spcPct val="104000"/>
              </a:lnSpc>
            </a:pPr>
            <a:r>
              <a:rPr lang="en-US" sz="3250">
                <a:solidFill>
                  <a:srgbClr val="DDDDDD"/>
                </a:solidFill>
                <a:latin typeface="Mona Sans SemiBold" pitchFamily="34" charset="0"/>
                <a:ea typeface="Mona Sans SemiBold" pitchFamily="34" charset="-122"/>
                <a:cs typeface="Mona Sans SemiBold" pitchFamily="34" charset="-120"/>
              </a:rPr>
              <a:t>Project budget</a:t>
            </a:r>
            <a:endParaRPr lang="en-US" sz="3250" dirty="0"/>
          </a:p>
        </p:txBody>
      </p:sp>
      <p:sp>
        <p:nvSpPr>
          <p:cNvPr id="3" name="Text 1"/>
          <p:cNvSpPr/>
          <p:nvPr/>
        </p:nvSpPr>
        <p:spPr>
          <a:xfrm>
            <a:off x="661573" y="1142109"/>
            <a:ext cx="11478132" cy="264616"/>
          </a:xfrm>
          <a:prstGeom prst="rect">
            <a:avLst/>
          </a:prstGeom>
          <a:noFill/>
          <a:ln/>
        </p:spPr>
        <p:txBody>
          <a:bodyPr wrap="none" lIns="0" tIns="0" rIns="0" bIns="0" rtlCol="0" anchor="t"/>
          <a:lstStyle/>
          <a:p>
            <a:pPr>
              <a:lnSpc>
                <a:spcPct val="133000"/>
              </a:lnSpc>
            </a:pPr>
            <a:r>
              <a:rPr lang="en-US" sz="1300">
                <a:solidFill>
                  <a:srgbClr val="8F8F8F"/>
                </a:solidFill>
                <a:latin typeface="Funnel Sans" pitchFamily="34" charset="0"/>
                <a:ea typeface="Funnel Sans" pitchFamily="34" charset="-122"/>
                <a:cs typeface="Funnel Sans" pitchFamily="34" charset="-120"/>
              </a:rPr>
              <a:t>Approximate structural calculation of the project cost, formed for pre-financing and planning:</a:t>
            </a:r>
            <a:endParaRPr lang="en-US" sz="1300" dirty="0"/>
          </a:p>
        </p:txBody>
      </p:sp>
      <p:sp>
        <p:nvSpPr>
          <p:cNvPr id="4" name="Shape 2"/>
          <p:cNvSpPr/>
          <p:nvPr/>
        </p:nvSpPr>
        <p:spPr>
          <a:xfrm>
            <a:off x="661574" y="2861766"/>
            <a:ext cx="10868547" cy="1452662"/>
          </a:xfrm>
          <a:prstGeom prst="roundRect">
            <a:avLst>
              <a:gd name="adj" fmla="val 4782"/>
            </a:avLst>
          </a:prstGeom>
          <a:noFill/>
          <a:ln w="6350">
            <a:solidFill>
              <a:srgbClr val="FFFFFF">
                <a:alpha val="24000"/>
              </a:srgbClr>
            </a:solidFill>
            <a:prstDash val="solid"/>
          </a:ln>
        </p:spPr>
        <p:txBody>
          <a:bodyPr/>
          <a:lstStyle/>
          <a:p>
            <a:endParaRPr lang="ru-RU"/>
          </a:p>
        </p:txBody>
      </p:sp>
      <p:sp>
        <p:nvSpPr>
          <p:cNvPr id="11" name="Text 9"/>
          <p:cNvSpPr/>
          <p:nvPr/>
        </p:nvSpPr>
        <p:spPr>
          <a:xfrm>
            <a:off x="661574" y="4500463"/>
            <a:ext cx="10868547" cy="793849"/>
          </a:xfrm>
          <a:prstGeom prst="rect">
            <a:avLst/>
          </a:prstGeom>
          <a:noFill/>
          <a:ln/>
        </p:spPr>
        <p:txBody>
          <a:bodyPr wrap="square" lIns="0" tIns="0" rIns="0" bIns="0" rtlCol="0" anchor="t">
            <a:normAutofit/>
          </a:bodyPr>
          <a:lstStyle/>
          <a:p>
            <a:pPr>
              <a:lnSpc>
                <a:spcPct val="133000"/>
              </a:lnSpc>
            </a:pPr>
            <a:r>
              <a:rPr lang="en-US" sz="1300" dirty="0">
                <a:solidFill>
                  <a:srgbClr val="8F8F8F"/>
                </a:solidFill>
                <a:latin typeface="Funnel Sans" pitchFamily="34" charset="0"/>
                <a:ea typeface="Funnel Sans" pitchFamily="34" charset="-122"/>
                <a:cs typeface="Funnel Sans" pitchFamily="34" charset="-120"/>
              </a:rPr>
              <a:t>Cost estimates include construction work, refrigeration, automation, power systems, and initial operating costs. An accurate estimate is formed after choosing an implementation option (reconstruction or new construction) and a detailed engineering project.</a:t>
            </a:r>
            <a:endParaRPr lang="en-US" sz="1300" dirty="0"/>
          </a:p>
        </p:txBody>
      </p:sp>
      <p:graphicFrame>
        <p:nvGraphicFramePr>
          <p:cNvPr id="13" name="Таблица 12">
            <a:extLst>
              <a:ext uri="{FF2B5EF4-FFF2-40B4-BE49-F238E27FC236}">
                <a16:creationId xmlns:a16="http://schemas.microsoft.com/office/drawing/2014/main" id="{D77504CD-EBE4-A498-5367-196B501EC27B}"/>
              </a:ext>
            </a:extLst>
          </p:cNvPr>
          <p:cNvGraphicFramePr>
            <a:graphicFrameLocks noGrp="1"/>
          </p:cNvGraphicFramePr>
          <p:nvPr>
            <p:extLst>
              <p:ext uri="{D42A27DB-BD31-4B8C-83A1-F6EECF244321}">
                <p14:modId xmlns:p14="http://schemas.microsoft.com/office/powerpoint/2010/main" val="3665919865"/>
              </p:ext>
            </p:extLst>
          </p:nvPr>
        </p:nvGraphicFramePr>
        <p:xfrm>
          <a:off x="661573" y="1592760"/>
          <a:ext cx="10868547" cy="2907702"/>
        </p:xfrm>
        <a:graphic>
          <a:graphicData uri="http://schemas.openxmlformats.org/drawingml/2006/table">
            <a:tbl>
              <a:tblPr firstRow="1" firstCol="1" bandRow="1">
                <a:tableStyleId>{5C22544A-7EE6-4342-B048-85BDC9FD1C3A}</a:tableStyleId>
              </a:tblPr>
              <a:tblGrid>
                <a:gridCol w="501626">
                  <a:extLst>
                    <a:ext uri="{9D8B030D-6E8A-4147-A177-3AD203B41FA5}">
                      <a16:colId xmlns:a16="http://schemas.microsoft.com/office/drawing/2014/main" val="1951894227"/>
                    </a:ext>
                  </a:extLst>
                </a:gridCol>
                <a:gridCol w="3009752">
                  <a:extLst>
                    <a:ext uri="{9D8B030D-6E8A-4147-A177-3AD203B41FA5}">
                      <a16:colId xmlns:a16="http://schemas.microsoft.com/office/drawing/2014/main" val="2893043742"/>
                    </a:ext>
                  </a:extLst>
                </a:gridCol>
                <a:gridCol w="1839292">
                  <a:extLst>
                    <a:ext uri="{9D8B030D-6E8A-4147-A177-3AD203B41FA5}">
                      <a16:colId xmlns:a16="http://schemas.microsoft.com/office/drawing/2014/main" val="2968659969"/>
                    </a:ext>
                  </a:extLst>
                </a:gridCol>
                <a:gridCol w="5517877">
                  <a:extLst>
                    <a:ext uri="{9D8B030D-6E8A-4147-A177-3AD203B41FA5}">
                      <a16:colId xmlns:a16="http://schemas.microsoft.com/office/drawing/2014/main" val="1837038020"/>
                    </a:ext>
                  </a:extLst>
                </a:gridCol>
              </a:tblGrid>
              <a:tr h="484617">
                <a:tc>
                  <a:txBody>
                    <a:bodyPr/>
                    <a:lstStyle/>
                    <a:p>
                      <a:pPr>
                        <a:lnSpc>
                          <a:spcPct val="107000"/>
                        </a:lnSpc>
                        <a:spcAft>
                          <a:spcPts val="600"/>
                        </a:spcAft>
                        <a:buNone/>
                      </a:pPr>
                      <a:r>
                        <a:rPr lang="en-US" sz="900">
                          <a:effectLst/>
                        </a:rPr>
                        <a:t>1</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Construction / reconstruction of the main complex</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$11.9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Building, cold rooms, shock freezing, logistics, industrial floors, façade, roof</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1842099"/>
                  </a:ext>
                </a:extLst>
              </a:tr>
              <a:tr h="484617">
                <a:tc>
                  <a:txBody>
                    <a:bodyPr/>
                    <a:lstStyle/>
                    <a:p>
                      <a:pPr>
                        <a:lnSpc>
                          <a:spcPct val="107000"/>
                        </a:lnSpc>
                        <a:spcAft>
                          <a:spcPts val="600"/>
                        </a:spcAft>
                        <a:buNone/>
                      </a:pPr>
                      <a:r>
                        <a:rPr lang="en-US" sz="900">
                          <a:effectLst/>
                        </a:rPr>
                        <a:t>2</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Energy autonomy</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$3.1–3.2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CES 500 kW, ESS 1000 kWh, Generator 500 kW, EMS, delivery, installation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493714"/>
                  </a:ext>
                </a:extLst>
              </a:tr>
              <a:tr h="484617">
                <a:tc>
                  <a:txBody>
                    <a:bodyPr/>
                    <a:lstStyle/>
                    <a:p>
                      <a:pPr>
                        <a:lnSpc>
                          <a:spcPct val="107000"/>
                        </a:lnSpc>
                        <a:spcAft>
                          <a:spcPts val="600"/>
                        </a:spcAft>
                        <a:buNone/>
                      </a:pPr>
                      <a:r>
                        <a:rPr lang="en-US" sz="900">
                          <a:effectLst/>
                        </a:rPr>
                        <a:t>3</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AI, automation, and digital circuit</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$1.2–1.5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WMS, TMS, SCADA, AI analytics, Digital Twin, sensors, hardware integration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96742645"/>
                  </a:ext>
                </a:extLst>
              </a:tr>
              <a:tr h="484617">
                <a:tc>
                  <a:txBody>
                    <a:bodyPr/>
                    <a:lstStyle/>
                    <a:p>
                      <a:pPr>
                        <a:lnSpc>
                          <a:spcPct val="107000"/>
                        </a:lnSpc>
                        <a:spcAft>
                          <a:spcPts val="600"/>
                        </a:spcAft>
                        <a:buNone/>
                      </a:pPr>
                      <a:r>
                        <a:rPr lang="en-US" sz="900">
                          <a:effectLst/>
                        </a:rPr>
                        <a:t>4</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Onion direction for </a:t>
                      </a:r>
                      <a:r>
                        <a:rPr lang="en-US" sz="900" dirty="0" err="1">
                          <a:effectLst/>
                        </a:rPr>
                        <a:t>ramyeon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$1.8–2.4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Separate onion storage rooms, line for cleaning, cutting, drying, packaging</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3482871"/>
                  </a:ext>
                </a:extLst>
              </a:tr>
              <a:tr h="484617">
                <a:tc>
                  <a:txBody>
                    <a:bodyPr/>
                    <a:lstStyle/>
                    <a:p>
                      <a:pPr>
                        <a:lnSpc>
                          <a:spcPct val="107000"/>
                        </a:lnSpc>
                        <a:spcAft>
                          <a:spcPts val="600"/>
                        </a:spcAft>
                        <a:buNone/>
                      </a:pPr>
                      <a:r>
                        <a:rPr lang="en-US" sz="900">
                          <a:effectLst/>
                        </a:rPr>
                        <a:t>5</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Korean EPC / Integration Package</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$0.7 - 1.0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Design, technical support, training, commissioning, service</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3109025"/>
                  </a:ext>
                </a:extLst>
              </a:tr>
              <a:tr h="484617">
                <a:tc>
                  <a:txBody>
                    <a:bodyPr/>
                    <a:lstStyle/>
                    <a:p>
                      <a:pPr>
                        <a:lnSpc>
                          <a:spcPct val="107000"/>
                        </a:lnSpc>
                        <a:spcAft>
                          <a:spcPts val="600"/>
                        </a:spcAft>
                        <a:buNone/>
                      </a:pPr>
                      <a:r>
                        <a:rPr lang="en-US" sz="900">
                          <a:effectLst/>
                        </a:rPr>
                        <a:t>6</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Provision for risks and refinements</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$1.5–2.0 million</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US" sz="900" dirty="0">
                          <a:effectLst/>
                        </a:rPr>
                        <a:t>Price fluctuations, logistics, course, additional construction work</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4257307"/>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TotalTime>
  <Words>1264</Words>
  <Application>Microsoft Office PowerPoint</Application>
  <PresentationFormat>Широкоэкранный</PresentationFormat>
  <Paragraphs>133</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Mona Sans SemiBold</vt:lpstr>
      <vt:lpstr>Arial</vt:lpstr>
      <vt:lpstr>Times New Roman</vt:lpstr>
      <vt:lpstr>Funnel Sans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Timofey Nikulin</dc:creator>
  <cp:lastModifiedBy>Mike Nikulin</cp:lastModifiedBy>
  <cp:revision>4</cp:revision>
  <dcterms:created xsi:type="dcterms:W3CDTF">2026-06-17T21:31:27Z</dcterms:created>
  <dcterms:modified xsi:type="dcterms:W3CDTF">2026-06-18T12:29:26Z</dcterms:modified>
</cp:coreProperties>
</file>