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12192000"/>
  <p:embeddedFontLst>
    <p:embeddedFont>
      <p:font typeface="Hubot Sans Bold" panose="020B0604020202020204" charset="0"/>
      <p:regular r:id="rId9"/>
    </p:embeddedFont>
    <p:embeddedFont>
      <p:font typeface="Roboto" panose="02000000000000000000" pitchFamily="2" charset="0"/>
      <p:regular r:id="rId10"/>
    </p:embeddedFont>
    <p:embeddedFont>
      <p:font typeface="Roboto Condensed" panose="02000000000000000000" pitchFamily="2" charset="0"/>
      <p:regular r:id="rId11"/>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9" d="100"/>
          <a:sy n="99"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65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ru-RU"/>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master 1">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0C0D0F"/>
          </a:solidFill>
          <a:ln/>
        </p:spPr>
        <p:txBody>
          <a:bodyPr/>
          <a:lstStyle/>
          <a:p>
            <a:endParaRPr lang="ru-RU"/>
          </a:p>
        </p:txBody>
      </p:sp>
      <p:sp>
        <p:nvSpPr>
          <p:cNvPr id="3" name="Shape 1"/>
          <p:cNvSpPr/>
          <p:nvPr/>
        </p:nvSpPr>
        <p:spPr>
          <a:xfrm>
            <a:off x="0" y="0"/>
            <a:ext cx="12191695" cy="6858000"/>
          </a:xfrm>
          <a:prstGeom prst="rect">
            <a:avLst/>
          </a:prstGeom>
          <a:solidFill>
            <a:srgbClr val="E8E8E3"/>
          </a:solidFill>
          <a:ln/>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19809" y="0"/>
            <a:ext cx="4571886" cy="6858000"/>
          </a:xfrm>
          <a:prstGeom prst="rect">
            <a:avLst/>
          </a:prstGeom>
        </p:spPr>
      </p:pic>
      <p:sp>
        <p:nvSpPr>
          <p:cNvPr id="3" name="Text 0"/>
          <p:cNvSpPr/>
          <p:nvPr/>
        </p:nvSpPr>
        <p:spPr>
          <a:xfrm>
            <a:off x="661475" y="1123057"/>
            <a:ext cx="6296860" cy="1181298"/>
          </a:xfrm>
          <a:prstGeom prst="rect">
            <a:avLst/>
          </a:prstGeom>
          <a:noFill/>
          <a:ln/>
        </p:spPr>
        <p:txBody>
          <a:bodyPr wrap="square" lIns="0" tIns="0" rIns="0" bIns="0" rtlCol="0" anchor="t">
            <a:normAutofit fontScale="77500" lnSpcReduction="20000"/>
          </a:bodyPr>
          <a:lstStyle/>
          <a:p>
            <a:pPr>
              <a:lnSpc>
                <a:spcPct val="104000"/>
              </a:lnSpc>
            </a:pPr>
            <a:r>
              <a:rPr lang="en-US" sz="3700" b="1">
                <a:latin typeface="Hubot Sans Bold" pitchFamily="34" charset="0"/>
                <a:ea typeface="Hubot Sans Bold" pitchFamily="34" charset="-122"/>
                <a:cs typeface="Hubot Sans Bold" pitchFamily="34" charset="-120"/>
              </a:rPr>
              <a:t>LANGUAGE COLLEGE 4.0 — EDUCATION WITHOUT BORDERS</a:t>
            </a:r>
            <a:endParaRPr lang="en-US" sz="3700" dirty="0"/>
          </a:p>
        </p:txBody>
      </p:sp>
      <p:sp>
        <p:nvSpPr>
          <p:cNvPr id="4" name="Text 1"/>
          <p:cNvSpPr/>
          <p:nvPr/>
        </p:nvSpPr>
        <p:spPr>
          <a:xfrm>
            <a:off x="661475" y="2587823"/>
            <a:ext cx="6296860" cy="3147020"/>
          </a:xfrm>
          <a:prstGeom prst="rect">
            <a:avLst/>
          </a:prstGeom>
          <a:noFill/>
          <a:ln/>
        </p:spPr>
        <p:txBody>
          <a:bodyPr wrap="square" lIns="0" tIns="0" rIns="0" bIns="0" rtlCol="0" anchor="t">
            <a:normAutofit/>
          </a:bodyPr>
          <a:lstStyle/>
          <a:p>
            <a:pPr>
              <a:lnSpc>
                <a:spcPct val="133000"/>
              </a:lnSpc>
            </a:pPr>
            <a:r>
              <a:rPr lang="en-US" sz="1450" b="1" dirty="0">
                <a:latin typeface="Roboto Condensed" pitchFamily="34" charset="0"/>
                <a:ea typeface="Roboto Condensed" pitchFamily="34" charset="-122"/>
                <a:cs typeface="Roboto Condensed" pitchFamily="34" charset="-120"/>
              </a:rPr>
              <a:t>Language College 4.0 is not just about language courses. This is a modern educational hub in Chernivtsi that combines live learning, online platforms, artificial intelligence, international teachers, and inclusive technologies.
The idea of the project is to make quality language education accessible to everyone: children, students, specialists, residents of remote communities, foreigners, and people with disabilities.
This is a model of education of a new generation, where language becomes not only a subject of study, but a tool for international cooperation, professional development and reconstruction of Ukraine.</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19809" y="0"/>
            <a:ext cx="4571886" cy="6858000"/>
          </a:xfrm>
          <a:prstGeom prst="rect">
            <a:avLst/>
          </a:prstGeom>
        </p:spPr>
      </p:pic>
      <p:sp>
        <p:nvSpPr>
          <p:cNvPr id="3" name="Text 0"/>
          <p:cNvSpPr/>
          <p:nvPr/>
        </p:nvSpPr>
        <p:spPr>
          <a:xfrm>
            <a:off x="661475" y="694432"/>
            <a:ext cx="5952877" cy="502047"/>
          </a:xfrm>
          <a:prstGeom prst="rect">
            <a:avLst/>
          </a:prstGeom>
          <a:noFill/>
          <a:ln/>
        </p:spPr>
        <p:txBody>
          <a:bodyPr wrap="none" lIns="0" tIns="0" rIns="0" bIns="0" rtlCol="0" anchor="t"/>
          <a:lstStyle/>
          <a:p>
            <a:pPr>
              <a:lnSpc>
                <a:spcPct val="104000"/>
              </a:lnSpc>
            </a:pPr>
            <a:r>
              <a:rPr lang="en-US" sz="3150" b="1" dirty="0">
                <a:solidFill>
                  <a:srgbClr val="0C0D0F"/>
                </a:solidFill>
                <a:latin typeface="Hubot Sans Bold" pitchFamily="34" charset="0"/>
                <a:ea typeface="Hubot Sans Bold" pitchFamily="34" charset="-122"/>
                <a:cs typeface="Hubot Sans Bold" pitchFamily="34" charset="-120"/>
              </a:rPr>
              <a:t>WHO IS BEHIND THE PROJECT</a:t>
            </a:r>
            <a:endParaRPr lang="en-US" sz="3150" dirty="0"/>
          </a:p>
        </p:txBody>
      </p:sp>
      <p:sp>
        <p:nvSpPr>
          <p:cNvPr id="4" name="Text 1"/>
          <p:cNvSpPr/>
          <p:nvPr/>
        </p:nvSpPr>
        <p:spPr>
          <a:xfrm>
            <a:off x="661475" y="1401266"/>
            <a:ext cx="6296860" cy="866775"/>
          </a:xfrm>
          <a:prstGeom prst="rect">
            <a:avLst/>
          </a:prstGeom>
          <a:noFill/>
          <a:ln/>
        </p:spPr>
        <p:txBody>
          <a:bodyPr wrap="square" lIns="0" tIns="0" rIns="0" bIns="0" rtlCol="0" anchor="t">
            <a:normAutofit/>
          </a:bodyPr>
          <a:lstStyle/>
          <a:p>
            <a:pPr>
              <a:lnSpc>
                <a:spcPct val="123000"/>
              </a:lnSpc>
            </a:pPr>
            <a:r>
              <a:rPr lang="en-US" sz="1250">
                <a:latin typeface="Roboto" panose="02000000000000000000" pitchFamily="2" charset="0"/>
                <a:ea typeface="Roboto" panose="02000000000000000000" pitchFamily="2" charset="0"/>
                <a:cs typeface="Roboto Condensed" pitchFamily="34" charset="-120"/>
              </a:rPr>
              <a:t>The project is implemented by the PE "Priority Language College", a language center from Chernivtsi, which has been operating for more than 20 years.
The college has expertise in three important areas:</a:t>
            </a:r>
            <a:endParaRPr lang="en-US" sz="1250" dirty="0">
              <a:latin typeface="Roboto" panose="02000000000000000000" pitchFamily="2" charset="0"/>
              <a:ea typeface="Roboto" panose="02000000000000000000" pitchFamily="2" charset="0"/>
            </a:endParaRPr>
          </a:p>
        </p:txBody>
      </p:sp>
      <p:sp>
        <p:nvSpPr>
          <p:cNvPr id="5" name="Shape 2"/>
          <p:cNvSpPr/>
          <p:nvPr/>
        </p:nvSpPr>
        <p:spPr>
          <a:xfrm>
            <a:off x="661475" y="2421632"/>
            <a:ext cx="3080169" cy="1129605"/>
          </a:xfrm>
          <a:prstGeom prst="roundRect">
            <a:avLst>
              <a:gd name="adj" fmla="val 2133"/>
            </a:avLst>
          </a:prstGeom>
          <a:solidFill>
            <a:srgbClr val="C8CAC1">
              <a:alpha val="50000"/>
            </a:srgbClr>
          </a:solidFill>
          <a:ln/>
        </p:spPr>
        <p:txBody>
          <a:bodyPr/>
          <a:lstStyle/>
          <a:p>
            <a:endParaRPr lang="ru-RU"/>
          </a:p>
        </p:txBody>
      </p:sp>
      <p:sp>
        <p:nvSpPr>
          <p:cNvPr id="6" name="Text 3"/>
          <p:cNvSpPr/>
          <p:nvPr/>
        </p:nvSpPr>
        <p:spPr>
          <a:xfrm>
            <a:off x="822106" y="2582267"/>
            <a:ext cx="2008236" cy="251023"/>
          </a:xfrm>
          <a:prstGeom prst="rect">
            <a:avLst/>
          </a:prstGeom>
          <a:noFill/>
          <a:ln/>
        </p:spPr>
        <p:txBody>
          <a:bodyPr wrap="none" lIns="0" tIns="0" rIns="0" bIns="0" rtlCol="0" anchor="t"/>
          <a:lstStyle/>
          <a:p>
            <a:pPr>
              <a:lnSpc>
                <a:spcPct val="104000"/>
              </a:lnSpc>
            </a:pPr>
            <a:r>
              <a:rPr lang="en-US" sz="1550" b="1">
                <a:solidFill>
                  <a:srgbClr val="000000"/>
                </a:solidFill>
                <a:latin typeface="Hubot Sans Bold" pitchFamily="34" charset="0"/>
                <a:ea typeface="Hubot Sans Bold" pitchFamily="34" charset="-122"/>
                <a:cs typeface="Hubot Sans Bold" pitchFamily="34" charset="-120"/>
              </a:rPr>
              <a:t>CHILDREN'EDUCATION</a:t>
            </a:r>
            <a:endParaRPr lang="en-US" sz="1550" dirty="0"/>
          </a:p>
        </p:txBody>
      </p:sp>
      <p:sp>
        <p:nvSpPr>
          <p:cNvPr id="7" name="Text 4"/>
          <p:cNvSpPr/>
          <p:nvPr/>
        </p:nvSpPr>
        <p:spPr>
          <a:xfrm>
            <a:off x="822106" y="2915146"/>
            <a:ext cx="2758907" cy="237728"/>
          </a:xfrm>
          <a:prstGeom prst="rect">
            <a:avLst/>
          </a:prstGeom>
          <a:noFill/>
          <a:ln/>
        </p:spPr>
        <p:txBody>
          <a:bodyPr wrap="none" lIns="0" tIns="0" rIns="0" bIns="0" rtlCol="0" anchor="t"/>
          <a:lstStyle/>
          <a:p>
            <a:pPr>
              <a:lnSpc>
                <a:spcPct val="123000"/>
              </a:lnSpc>
            </a:pPr>
            <a:r>
              <a:rPr lang="en-US" sz="1250">
                <a:solidFill>
                  <a:srgbClr val="000000"/>
                </a:solidFill>
                <a:latin typeface="Roboto Condensed" pitchFamily="34" charset="0"/>
                <a:ea typeface="Roboto Condensed" pitchFamily="34" charset="-122"/>
                <a:cs typeface="Roboto Condensed" pitchFamily="34" charset="-120"/>
              </a:rPr>
              <a:t>Teaching children from preschool age</a:t>
            </a:r>
            <a:endParaRPr lang="en-US" sz="1250" dirty="0"/>
          </a:p>
        </p:txBody>
      </p:sp>
      <p:sp>
        <p:nvSpPr>
          <p:cNvPr id="8" name="Shape 5"/>
          <p:cNvSpPr/>
          <p:nvPr/>
        </p:nvSpPr>
        <p:spPr>
          <a:xfrm>
            <a:off x="3878165" y="2421632"/>
            <a:ext cx="3080169" cy="1129605"/>
          </a:xfrm>
          <a:prstGeom prst="roundRect">
            <a:avLst>
              <a:gd name="adj" fmla="val 2133"/>
            </a:avLst>
          </a:prstGeom>
          <a:solidFill>
            <a:srgbClr val="C8CAC1">
              <a:alpha val="50000"/>
            </a:srgbClr>
          </a:solidFill>
          <a:ln/>
        </p:spPr>
        <p:txBody>
          <a:bodyPr/>
          <a:lstStyle/>
          <a:p>
            <a:endParaRPr lang="ru-RU"/>
          </a:p>
        </p:txBody>
      </p:sp>
      <p:sp>
        <p:nvSpPr>
          <p:cNvPr id="9" name="Text 6"/>
          <p:cNvSpPr/>
          <p:nvPr/>
        </p:nvSpPr>
        <p:spPr>
          <a:xfrm>
            <a:off x="4038797" y="2582267"/>
            <a:ext cx="2222147" cy="251023"/>
          </a:xfrm>
          <a:prstGeom prst="rect">
            <a:avLst/>
          </a:prstGeom>
          <a:noFill/>
          <a:ln/>
        </p:spPr>
        <p:txBody>
          <a:bodyPr wrap="none" lIns="0" tIns="0" rIns="0" bIns="0" rtlCol="0" anchor="t"/>
          <a:lstStyle/>
          <a:p>
            <a:pPr>
              <a:lnSpc>
                <a:spcPct val="104000"/>
              </a:lnSpc>
            </a:pPr>
            <a:r>
              <a:rPr lang="en-US" sz="1550" b="1">
                <a:solidFill>
                  <a:srgbClr val="000000"/>
                </a:solidFill>
                <a:latin typeface="Hubot Sans Bold" pitchFamily="34" charset="0"/>
                <a:ea typeface="Hubot Sans Bold" pitchFamily="34" charset="-122"/>
                <a:cs typeface="Hubot Sans Bold" pitchFamily="34" charset="-120"/>
              </a:rPr>
              <a:t>INTERNATIONAL EXAMS</a:t>
            </a:r>
            <a:endParaRPr lang="en-US" sz="1550" dirty="0"/>
          </a:p>
        </p:txBody>
      </p:sp>
      <p:sp>
        <p:nvSpPr>
          <p:cNvPr id="10" name="Text 7"/>
          <p:cNvSpPr/>
          <p:nvPr/>
        </p:nvSpPr>
        <p:spPr>
          <a:xfrm>
            <a:off x="4038797" y="2915146"/>
            <a:ext cx="2758907" cy="475456"/>
          </a:xfrm>
          <a:prstGeom prst="rect">
            <a:avLst/>
          </a:prstGeom>
          <a:noFill/>
          <a:ln/>
        </p:spPr>
        <p:txBody>
          <a:bodyPr wrap="square" lIns="0" tIns="0" rIns="0" bIns="0" rtlCol="0" anchor="t">
            <a:normAutofit/>
          </a:bodyPr>
          <a:lstStyle/>
          <a:p>
            <a:pPr>
              <a:lnSpc>
                <a:spcPct val="123000"/>
              </a:lnSpc>
            </a:pPr>
            <a:r>
              <a:rPr lang="en-US" sz="1250">
                <a:solidFill>
                  <a:srgbClr val="000000"/>
                </a:solidFill>
                <a:latin typeface="Roboto Condensed" pitchFamily="34" charset="0"/>
                <a:ea typeface="Roboto Condensed" pitchFamily="34" charset="-122"/>
                <a:cs typeface="Roboto Condensed" pitchFamily="34" charset="-120"/>
              </a:rPr>
              <a:t>Preparing students for international exams</a:t>
            </a:r>
            <a:endParaRPr lang="en-US" sz="1250" dirty="0"/>
          </a:p>
        </p:txBody>
      </p:sp>
      <p:sp>
        <p:nvSpPr>
          <p:cNvPr id="11" name="Shape 8"/>
          <p:cNvSpPr/>
          <p:nvPr/>
        </p:nvSpPr>
        <p:spPr>
          <a:xfrm>
            <a:off x="661475" y="3687762"/>
            <a:ext cx="6296860" cy="891877"/>
          </a:xfrm>
          <a:prstGeom prst="roundRect">
            <a:avLst>
              <a:gd name="adj" fmla="val 2702"/>
            </a:avLst>
          </a:prstGeom>
          <a:solidFill>
            <a:srgbClr val="C8CAC1">
              <a:alpha val="50000"/>
            </a:srgbClr>
          </a:solidFill>
          <a:ln/>
        </p:spPr>
        <p:txBody>
          <a:bodyPr/>
          <a:lstStyle/>
          <a:p>
            <a:endParaRPr lang="ru-RU"/>
          </a:p>
        </p:txBody>
      </p:sp>
      <p:sp>
        <p:nvSpPr>
          <p:cNvPr id="12" name="Text 9"/>
          <p:cNvSpPr/>
          <p:nvPr/>
        </p:nvSpPr>
        <p:spPr>
          <a:xfrm>
            <a:off x="822106" y="3848398"/>
            <a:ext cx="2029667" cy="251023"/>
          </a:xfrm>
          <a:prstGeom prst="rect">
            <a:avLst/>
          </a:prstGeom>
          <a:noFill/>
          <a:ln/>
        </p:spPr>
        <p:txBody>
          <a:bodyPr wrap="none" lIns="0" tIns="0" rIns="0" bIns="0" rtlCol="0" anchor="t"/>
          <a:lstStyle/>
          <a:p>
            <a:pPr>
              <a:lnSpc>
                <a:spcPct val="104000"/>
              </a:lnSpc>
            </a:pPr>
            <a:r>
              <a:rPr lang="en-US" sz="1550" b="1">
                <a:solidFill>
                  <a:srgbClr val="000000"/>
                </a:solidFill>
                <a:latin typeface="Hubot Sans Bold" pitchFamily="34" charset="0"/>
                <a:ea typeface="Hubot Sans Bold" pitchFamily="34" charset="-122"/>
                <a:cs typeface="Hubot Sans Bold" pitchFamily="34" charset="-120"/>
              </a:rPr>
              <a:t>PROFESSIONAL LANGUAGE</a:t>
            </a:r>
            <a:endParaRPr lang="en-US" sz="1550" dirty="0"/>
          </a:p>
        </p:txBody>
      </p:sp>
      <p:sp>
        <p:nvSpPr>
          <p:cNvPr id="13" name="Text 10"/>
          <p:cNvSpPr/>
          <p:nvPr/>
        </p:nvSpPr>
        <p:spPr>
          <a:xfrm>
            <a:off x="822106" y="4181277"/>
            <a:ext cx="5975597" cy="237728"/>
          </a:xfrm>
          <a:prstGeom prst="rect">
            <a:avLst/>
          </a:prstGeom>
          <a:noFill/>
          <a:ln/>
        </p:spPr>
        <p:txBody>
          <a:bodyPr wrap="none" lIns="0" tIns="0" rIns="0" bIns="0" rtlCol="0" anchor="t"/>
          <a:lstStyle/>
          <a:p>
            <a:pPr>
              <a:lnSpc>
                <a:spcPct val="123000"/>
              </a:lnSpc>
            </a:pPr>
            <a:r>
              <a:rPr lang="en-US" sz="1250">
                <a:solidFill>
                  <a:srgbClr val="000000"/>
                </a:solidFill>
                <a:latin typeface="Roboto Condensed" pitchFamily="34" charset="0"/>
                <a:ea typeface="Roboto Condensed" pitchFamily="34" charset="-122"/>
                <a:cs typeface="Roboto Condensed" pitchFamily="34" charset="-120"/>
              </a:rPr>
              <a:t>Language training for doctors, engineers, manufacturers and cultural workers</a:t>
            </a:r>
            <a:endParaRPr lang="en-US" sz="1250" dirty="0"/>
          </a:p>
        </p:txBody>
      </p:sp>
      <p:sp>
        <p:nvSpPr>
          <p:cNvPr id="14" name="Shape 11"/>
          <p:cNvSpPr/>
          <p:nvPr/>
        </p:nvSpPr>
        <p:spPr>
          <a:xfrm>
            <a:off x="661475" y="4733230"/>
            <a:ext cx="6296860" cy="1276747"/>
          </a:xfrm>
          <a:prstGeom prst="roundRect">
            <a:avLst>
              <a:gd name="adj" fmla="val 1888"/>
            </a:avLst>
          </a:prstGeom>
          <a:solidFill>
            <a:srgbClr val="B6D6FC"/>
          </a:solidFill>
          <a:ln/>
        </p:spPr>
        <p:txBody>
          <a:bodyPr/>
          <a:lstStyle/>
          <a:p>
            <a:endParaRPr lang="ru-RU"/>
          </a:p>
        </p:txBody>
      </p:sp>
      <p:pic>
        <p:nvPicPr>
          <p:cNvPr id="15" name="Image 1" descr="preencoded.png"/>
          <p:cNvPicPr>
            <a:picLocks noChangeAspect="1"/>
          </p:cNvPicPr>
          <p:nvPr/>
        </p:nvPicPr>
        <p:blipFill>
          <a:blip r:embed="rId4"/>
          <a:stretch>
            <a:fillRect/>
          </a:stretch>
        </p:blipFill>
        <p:spPr>
          <a:xfrm>
            <a:off x="822106" y="4952107"/>
            <a:ext cx="200814" cy="160635"/>
          </a:xfrm>
          <a:prstGeom prst="rect">
            <a:avLst/>
          </a:prstGeom>
        </p:spPr>
      </p:pic>
      <p:sp>
        <p:nvSpPr>
          <p:cNvPr id="16" name="Text 12"/>
          <p:cNvSpPr/>
          <p:nvPr/>
        </p:nvSpPr>
        <p:spPr>
          <a:xfrm>
            <a:off x="1183551" y="4896148"/>
            <a:ext cx="5614153" cy="950912"/>
          </a:xfrm>
          <a:prstGeom prst="rect">
            <a:avLst/>
          </a:prstGeom>
          <a:noFill/>
          <a:ln/>
        </p:spPr>
        <p:txBody>
          <a:bodyPr wrap="square" lIns="0" tIns="0" rIns="0" bIns="0" rtlCol="0" anchor="t">
            <a:normAutofit/>
          </a:bodyPr>
          <a:lstStyle/>
          <a:p>
            <a:pPr>
              <a:lnSpc>
                <a:spcPct val="123000"/>
              </a:lnSpc>
            </a:pPr>
            <a:r>
              <a:rPr lang="en-US" sz="1250">
                <a:solidFill>
                  <a:srgbClr val="000000"/>
                </a:solidFill>
                <a:latin typeface="Roboto Condensed" pitchFamily="34" charset="0"/>
                <a:ea typeface="Roboto Condensed" pitchFamily="34" charset="-122"/>
                <a:cs typeface="Roboto Condensed" pitchFamily="34" charset="-120"/>
              </a:rPr>
              <a:t>The peculiarity of the college is that it forms a complete educational path: from the first steps in learning a language to professional mastery of it. That is why Language College 4.0 can become not just a local educational project, but a pilot model for other regions of Ukraine.</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61574" y="974328"/>
            <a:ext cx="6463940" cy="590649"/>
          </a:xfrm>
          <a:prstGeom prst="rect">
            <a:avLst/>
          </a:prstGeom>
          <a:noFill/>
          <a:ln/>
        </p:spPr>
        <p:txBody>
          <a:bodyPr wrap="none" lIns="0" tIns="0" rIns="0" bIns="0" rtlCol="0" anchor="t"/>
          <a:lstStyle/>
          <a:p>
            <a:pPr>
              <a:lnSpc>
                <a:spcPct val="104000"/>
              </a:lnSpc>
            </a:pPr>
            <a:r>
              <a:rPr lang="en-US" sz="3700" b="1">
                <a:latin typeface="Hubot Sans Bold" pitchFamily="34" charset="0"/>
                <a:ea typeface="Hubot Sans Bold" pitchFamily="34" charset="-122"/>
                <a:cs typeface="Hubot Sans Bold" pitchFamily="34" charset="-120"/>
              </a:rPr>
              <a:t>THE UNIQUENESS OF THE PROJECT</a:t>
            </a:r>
            <a:endParaRPr lang="en-US" sz="3700" dirty="0"/>
          </a:p>
        </p:txBody>
      </p:sp>
      <p:sp>
        <p:nvSpPr>
          <p:cNvPr id="3" name="Text 1"/>
          <p:cNvSpPr/>
          <p:nvPr/>
        </p:nvSpPr>
        <p:spPr>
          <a:xfrm>
            <a:off x="661574" y="1943001"/>
            <a:ext cx="11478132" cy="302419"/>
          </a:xfrm>
          <a:prstGeom prst="rect">
            <a:avLst/>
          </a:prstGeom>
          <a:noFill/>
          <a:ln/>
        </p:spPr>
        <p:txBody>
          <a:bodyPr wrap="none" lIns="0" tIns="0" rIns="0" bIns="0" rtlCol="0" anchor="t"/>
          <a:lstStyle/>
          <a:p>
            <a:pPr>
              <a:lnSpc>
                <a:spcPct val="133000"/>
              </a:lnSpc>
            </a:pPr>
            <a:r>
              <a:rPr lang="en-US" sz="1450">
                <a:latin typeface="Roboto Condensed" pitchFamily="34" charset="0"/>
                <a:ea typeface="Roboto Condensed" pitchFamily="34" charset="-122"/>
                <a:cs typeface="Roboto Condensed" pitchFamily="34" charset="-120"/>
              </a:rPr>
              <a:t>Language College 4.0 stands out for combining traditional education with modern technology.</a:t>
            </a:r>
            <a:endParaRPr lang="en-US" sz="1450" dirty="0"/>
          </a:p>
        </p:txBody>
      </p:sp>
      <p:sp>
        <p:nvSpPr>
          <p:cNvPr id="4" name="Text 2"/>
          <p:cNvSpPr/>
          <p:nvPr/>
        </p:nvSpPr>
        <p:spPr>
          <a:xfrm>
            <a:off x="661574" y="2647057"/>
            <a:ext cx="2972222" cy="295275"/>
          </a:xfrm>
          <a:prstGeom prst="rect">
            <a:avLst/>
          </a:prstGeom>
          <a:noFill/>
          <a:ln/>
        </p:spPr>
        <p:txBody>
          <a:bodyPr wrap="none" lIns="0" tIns="0" rIns="0" bIns="0" rtlCol="0" anchor="t"/>
          <a:lstStyle/>
          <a:p>
            <a:pPr>
              <a:lnSpc>
                <a:spcPct val="104000"/>
              </a:lnSpc>
            </a:pPr>
            <a:r>
              <a:rPr lang="en-US" sz="1850" b="1">
                <a:latin typeface="Hubot Sans Bold" pitchFamily="34" charset="0"/>
                <a:ea typeface="Hubot Sans Bold" pitchFamily="34" charset="-122"/>
                <a:cs typeface="Hubot Sans Bold" pitchFamily="34" charset="-120"/>
              </a:rPr>
              <a:t>LANGUAGES OF INSTRUCTION</a:t>
            </a:r>
            <a:endParaRPr lang="en-US" sz="1850" dirty="0"/>
          </a:p>
        </p:txBody>
      </p:sp>
      <p:sp>
        <p:nvSpPr>
          <p:cNvPr id="5" name="Text 3"/>
          <p:cNvSpPr/>
          <p:nvPr/>
        </p:nvSpPr>
        <p:spPr>
          <a:xfrm>
            <a:off x="86627" y="3131344"/>
            <a:ext cx="5921017" cy="302419"/>
          </a:xfrm>
          <a:prstGeom prst="rect">
            <a:avLst/>
          </a:prstGeom>
          <a:noFill/>
          <a:ln/>
        </p:spPr>
        <p:txBody>
          <a:bodyPr wrap="none" lIns="0" tIns="0" rIns="0" bIns="0" rtlCol="0" anchor="t"/>
          <a:lstStyle/>
          <a:p>
            <a:pPr>
              <a:lnSpc>
                <a:spcPct val="133000"/>
              </a:lnSpc>
            </a:pPr>
            <a:r>
              <a:rPr lang="en-US" sz="1450">
                <a:latin typeface="Roboto Condensed" pitchFamily="34" charset="0"/>
                <a:ea typeface="Roboto Condensed" pitchFamily="34" charset="-122"/>
                <a:cs typeface="Roboto Condensed" pitchFamily="34" charset="-120"/>
              </a:rPr>
              <a:t>Within the framework of the project, it is planned to teach the following languages:</a:t>
            </a:r>
            <a:endParaRPr lang="en-US" sz="1450" dirty="0"/>
          </a:p>
        </p:txBody>
      </p:sp>
      <p:sp>
        <p:nvSpPr>
          <p:cNvPr id="6" name="Text 4"/>
          <p:cNvSpPr/>
          <p:nvPr/>
        </p:nvSpPr>
        <p:spPr>
          <a:xfrm>
            <a:off x="661574" y="3603823"/>
            <a:ext cx="5203695" cy="2144911"/>
          </a:xfrm>
          <a:prstGeom prst="rect">
            <a:avLst/>
          </a:prstGeom>
          <a:noFill/>
          <a:ln/>
        </p:spPr>
        <p:txBody>
          <a:bodyPr wrap="square" lIns="0" tIns="0" rIns="0" bIns="0" rtlCol="0" anchor="t">
            <a:normAutofit/>
          </a:bodyPr>
          <a:lstStyle/>
          <a:p>
            <a:pPr marL="342900" indent="-342900">
              <a:lnSpc>
                <a:spcPct val="133000"/>
              </a:lnSpc>
              <a:buSzPct val="100000"/>
              <a:buChar char="•"/>
            </a:pPr>
            <a:r>
              <a:rPr lang="en-US" sz="1450">
                <a:latin typeface="Roboto Condensed" pitchFamily="34" charset="0"/>
                <a:ea typeface="Roboto Condensed" pitchFamily="34" charset="-122"/>
                <a:cs typeface="Roboto Condensed" pitchFamily="34" charset="-120"/>
              </a:rPr>
              <a:t>English
German
French
Spanish
Korean
Ukrainian for foreigners</a:t>
            </a:r>
            <a:endParaRPr lang="en-US" sz="1450" dirty="0"/>
          </a:p>
        </p:txBody>
      </p:sp>
      <p:sp>
        <p:nvSpPr>
          <p:cNvPr id="7" name="Shape 5"/>
          <p:cNvSpPr/>
          <p:nvPr/>
        </p:nvSpPr>
        <p:spPr>
          <a:xfrm>
            <a:off x="6196651" y="2458045"/>
            <a:ext cx="5475944" cy="3425627"/>
          </a:xfrm>
          <a:prstGeom prst="roundRect">
            <a:avLst>
              <a:gd name="adj" fmla="val 828"/>
            </a:avLst>
          </a:prstGeom>
          <a:solidFill>
            <a:srgbClr val="1E1E1A"/>
          </a:solidFill>
          <a:ln/>
        </p:spPr>
        <p:txBody>
          <a:bodyPr/>
          <a:lstStyle/>
          <a:p>
            <a:endParaRPr lang="ru-RU"/>
          </a:p>
        </p:txBody>
      </p:sp>
      <p:sp>
        <p:nvSpPr>
          <p:cNvPr id="8" name="Text 6"/>
          <p:cNvSpPr/>
          <p:nvPr/>
        </p:nvSpPr>
        <p:spPr>
          <a:xfrm>
            <a:off x="6385658" y="2647057"/>
            <a:ext cx="5097930" cy="590550"/>
          </a:xfrm>
          <a:prstGeom prst="rect">
            <a:avLst/>
          </a:prstGeom>
          <a:noFill/>
          <a:ln/>
        </p:spPr>
        <p:txBody>
          <a:bodyPr wrap="square" lIns="0" tIns="0" rIns="0" bIns="0" rtlCol="0" anchor="t">
            <a:normAutofit/>
          </a:bodyPr>
          <a:lstStyle/>
          <a:p>
            <a:pPr>
              <a:lnSpc>
                <a:spcPct val="104000"/>
              </a:lnSpc>
            </a:pPr>
            <a:r>
              <a:rPr lang="en-US" sz="1850" b="1">
                <a:solidFill>
                  <a:schemeClr val="bg1"/>
                </a:solidFill>
                <a:latin typeface="Hubot Sans Bold" pitchFamily="34" charset="0"/>
                <a:ea typeface="Hubot Sans Bold" pitchFamily="34" charset="-122"/>
                <a:cs typeface="Hubot Sans Bold" pitchFamily="34" charset="-120"/>
              </a:rPr>
              <a:t>KOREAN IS A SPECIAL DIRECTION</a:t>
            </a:r>
            <a:endParaRPr lang="en-US" sz="1850" dirty="0">
              <a:solidFill>
                <a:schemeClr val="bg1"/>
              </a:solidFill>
            </a:endParaRPr>
          </a:p>
        </p:txBody>
      </p:sp>
      <p:sp>
        <p:nvSpPr>
          <p:cNvPr id="9" name="Text 7"/>
          <p:cNvSpPr/>
          <p:nvPr/>
        </p:nvSpPr>
        <p:spPr>
          <a:xfrm>
            <a:off x="6385658" y="3426619"/>
            <a:ext cx="5097930" cy="2286992"/>
          </a:xfrm>
          <a:prstGeom prst="rect">
            <a:avLst/>
          </a:prstGeom>
          <a:noFill/>
          <a:ln/>
        </p:spPr>
        <p:txBody>
          <a:bodyPr wrap="square" lIns="0" tIns="0" rIns="0" bIns="0" rtlCol="0" anchor="t">
            <a:normAutofit/>
          </a:bodyPr>
          <a:lstStyle/>
          <a:p>
            <a:pPr>
              <a:lnSpc>
                <a:spcPct val="133000"/>
              </a:lnSpc>
            </a:pPr>
            <a:r>
              <a:rPr lang="en-US" sz="1450">
                <a:solidFill>
                  <a:schemeClr val="bg1"/>
                </a:solidFill>
                <a:latin typeface="Roboto Condensed" pitchFamily="34" charset="0"/>
                <a:ea typeface="Roboto Condensed" pitchFamily="34" charset="-122"/>
                <a:cs typeface="Roboto Condensed" pitchFamily="34" charset="-120"/>
              </a:rPr>
              <a:t>The Korean language occupies a special place, because it opens up new opportunities for Ukrainian-Korean cooperation. Through the distance format, the college can attract native speakers directly from the Republic of Korea.
This makes the project exclusive: students from Chernivtsi and other communities will be able to access the international level of education without leaving Ukraine.</a:t>
            </a:r>
            <a:endParaRPr lang="en-US" sz="145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46503" y="565944"/>
            <a:ext cx="10095553" cy="581422"/>
          </a:xfrm>
          <a:prstGeom prst="rect">
            <a:avLst/>
          </a:prstGeom>
          <a:noFill/>
          <a:ln/>
        </p:spPr>
        <p:txBody>
          <a:bodyPr wrap="none" lIns="0" tIns="0" rIns="0" bIns="0" rtlCol="0" anchor="t"/>
          <a:lstStyle/>
          <a:p>
            <a:pPr>
              <a:lnSpc>
                <a:spcPct val="104000"/>
              </a:lnSpc>
            </a:pPr>
            <a:r>
              <a:rPr lang="en-US" sz="3650" b="1">
                <a:latin typeface="Hubot Sans Bold" pitchFamily="34" charset="0"/>
                <a:ea typeface="Hubot Sans Bold" pitchFamily="34" charset="-122"/>
                <a:cs typeface="Hubot Sans Bold" pitchFamily="34" charset="-120"/>
              </a:rPr>
              <a:t>INCLUSIVITY AS A CORE VALUE</a:t>
            </a:r>
            <a:endParaRPr lang="en-US" sz="3650" dirty="0"/>
          </a:p>
        </p:txBody>
      </p:sp>
      <p:sp>
        <p:nvSpPr>
          <p:cNvPr id="3" name="Text 1"/>
          <p:cNvSpPr/>
          <p:nvPr/>
        </p:nvSpPr>
        <p:spPr>
          <a:xfrm>
            <a:off x="746503" y="1513681"/>
            <a:ext cx="10698689" cy="885825"/>
          </a:xfrm>
          <a:prstGeom prst="rect">
            <a:avLst/>
          </a:prstGeom>
          <a:noFill/>
          <a:ln/>
        </p:spPr>
        <p:txBody>
          <a:bodyPr wrap="square" lIns="0" tIns="0" rIns="0" bIns="0" rtlCol="0" anchor="t">
            <a:normAutofit/>
          </a:bodyPr>
          <a:lstStyle/>
          <a:p>
            <a:pPr>
              <a:lnSpc>
                <a:spcPct val="132000"/>
              </a:lnSpc>
            </a:pPr>
            <a:r>
              <a:rPr lang="en-US" sz="1450">
                <a:latin typeface="Roboto Condensed" pitchFamily="34" charset="0"/>
                <a:ea typeface="Roboto Condensed" pitchFamily="34" charset="-122"/>
                <a:cs typeface="Roboto Condensed" pitchFamily="34" charset="-120"/>
              </a:rPr>
              <a:t>One of the most important ideas of Language College 4.0 is that education should be accessible to everyone. The project provides for the creation of an inclusive educational system for people with different needs: hearing, vision, musculoskeletal and other functional disabilities.</a:t>
            </a:r>
            <a:endParaRPr lang="en-US" sz="1450" dirty="0"/>
          </a:p>
        </p:txBody>
      </p:sp>
      <p:sp>
        <p:nvSpPr>
          <p:cNvPr id="4" name="Text 2"/>
          <p:cNvSpPr/>
          <p:nvPr/>
        </p:nvSpPr>
        <p:spPr>
          <a:xfrm>
            <a:off x="746503" y="2788642"/>
            <a:ext cx="3537060" cy="290711"/>
          </a:xfrm>
          <a:prstGeom prst="rect">
            <a:avLst/>
          </a:prstGeom>
          <a:noFill/>
          <a:ln/>
        </p:spPr>
        <p:txBody>
          <a:bodyPr wrap="none" lIns="0" tIns="0" rIns="0" bIns="0" rtlCol="0" anchor="t"/>
          <a:lstStyle/>
          <a:p>
            <a:pPr>
              <a:lnSpc>
                <a:spcPct val="104000"/>
              </a:lnSpc>
            </a:pPr>
            <a:r>
              <a:rPr lang="en-US" b="1" dirty="0">
                <a:latin typeface="Hubot Sans Bold" pitchFamily="34" charset="0"/>
                <a:ea typeface="Hubot Sans Bold" pitchFamily="34" charset="-122"/>
                <a:cs typeface="Hubot Sans Bold" pitchFamily="34" charset="-120"/>
              </a:rPr>
              <a:t>TECHNOLOGICAL SOLUTIONS</a:t>
            </a:r>
            <a:endParaRPr lang="en-US" sz="1800" dirty="0"/>
          </a:p>
        </p:txBody>
      </p:sp>
      <p:sp>
        <p:nvSpPr>
          <p:cNvPr id="5" name="Text 3"/>
          <p:cNvSpPr/>
          <p:nvPr/>
        </p:nvSpPr>
        <p:spPr>
          <a:xfrm>
            <a:off x="746503" y="3262511"/>
            <a:ext cx="5122437" cy="2092127"/>
          </a:xfrm>
          <a:prstGeom prst="rect">
            <a:avLst/>
          </a:prstGeom>
          <a:noFill/>
          <a:ln/>
        </p:spPr>
        <p:txBody>
          <a:bodyPr wrap="square" lIns="0" tIns="0" rIns="0" bIns="0" rtlCol="0" anchor="t">
            <a:normAutofit/>
          </a:bodyPr>
          <a:lstStyle/>
          <a:p>
            <a:pPr marL="342900" indent="-342900">
              <a:lnSpc>
                <a:spcPct val="132000"/>
              </a:lnSpc>
              <a:buSzPct val="100000"/>
              <a:buChar char="•"/>
            </a:pPr>
            <a:r>
              <a:rPr lang="en-US" sz="1450">
                <a:latin typeface="Roboto Condensed" pitchFamily="34" charset="0"/>
                <a:ea typeface="Roboto Condensed" pitchFamily="34" charset="-122"/>
                <a:cs typeface="Roboto Condensed" pitchFamily="34" charset="-120"/>
              </a:rPr>
              <a:t>Real-time subtitling of classes
Audio description of educational materials
Platform compatibility with screen readers
Braille displays
Specialized keyboards
FM systems for people with hearing impairments</a:t>
            </a:r>
            <a:endParaRPr lang="en-US" sz="1450" dirty="0"/>
          </a:p>
        </p:txBody>
      </p:sp>
      <p:sp>
        <p:nvSpPr>
          <p:cNvPr id="8" name="Shape 6"/>
          <p:cNvSpPr/>
          <p:nvPr/>
        </p:nvSpPr>
        <p:spPr>
          <a:xfrm>
            <a:off x="5868940" y="3656708"/>
            <a:ext cx="5122437" cy="1603573"/>
          </a:xfrm>
          <a:prstGeom prst="roundRect">
            <a:avLst>
              <a:gd name="adj" fmla="val 1740"/>
            </a:avLst>
          </a:prstGeom>
          <a:solidFill>
            <a:srgbClr val="DBDBD6"/>
          </a:solidFill>
          <a:ln/>
        </p:spPr>
        <p:txBody>
          <a:bodyPr/>
          <a:lstStyle/>
          <a:p>
            <a:endParaRPr lang="ru-RU"/>
          </a:p>
        </p:txBody>
      </p:sp>
      <p:pic>
        <p:nvPicPr>
          <p:cNvPr id="9" name="Image 0" descr="preencoded.png"/>
          <p:cNvPicPr>
            <a:picLocks noChangeAspect="1"/>
          </p:cNvPicPr>
          <p:nvPr/>
        </p:nvPicPr>
        <p:blipFill>
          <a:blip r:embed="rId3"/>
          <a:stretch>
            <a:fillRect/>
          </a:stretch>
        </p:blipFill>
        <p:spPr>
          <a:xfrm>
            <a:off x="6054970" y="3935909"/>
            <a:ext cx="232563" cy="186035"/>
          </a:xfrm>
          <a:prstGeom prst="rect">
            <a:avLst/>
          </a:prstGeom>
        </p:spPr>
      </p:pic>
      <p:sp>
        <p:nvSpPr>
          <p:cNvPr id="10" name="Text 7"/>
          <p:cNvSpPr/>
          <p:nvPr/>
        </p:nvSpPr>
        <p:spPr>
          <a:xfrm>
            <a:off x="6473564" y="3867944"/>
            <a:ext cx="4331782" cy="1181100"/>
          </a:xfrm>
          <a:prstGeom prst="rect">
            <a:avLst/>
          </a:prstGeom>
          <a:noFill/>
          <a:ln/>
        </p:spPr>
        <p:txBody>
          <a:bodyPr wrap="square" lIns="0" tIns="0" rIns="0" bIns="0" rtlCol="0" anchor="t">
            <a:normAutofit/>
          </a:bodyPr>
          <a:lstStyle/>
          <a:p>
            <a:pPr>
              <a:lnSpc>
                <a:spcPct val="132000"/>
              </a:lnSpc>
            </a:pPr>
            <a:r>
              <a:rPr lang="en-US" sz="1450">
                <a:latin typeface="Roboto Condensed" pitchFamily="34" charset="0"/>
                <a:ea typeface="Roboto Condensed" pitchFamily="34" charset="-122"/>
                <a:cs typeface="Roboto Condensed" pitchFamily="34" charset="-120"/>
              </a:rPr>
              <a:t>This is not just a technical solution. This is an approach in which a person does not have to "adapt" to the system — on the contrary, the system is created so that everyone can learn comfortably.</a:t>
            </a:r>
            <a:endParaRPr lang="en-US" sz="1450" dirty="0"/>
          </a:p>
        </p:txBody>
      </p:sp>
      <p:sp>
        <p:nvSpPr>
          <p:cNvPr id="11" name="TextBox 10">
            <a:extLst>
              <a:ext uri="{FF2B5EF4-FFF2-40B4-BE49-F238E27FC236}">
                <a16:creationId xmlns:a16="http://schemas.microsoft.com/office/drawing/2014/main" id="{F7BDD43C-BAFB-F3EC-9F18-E0668BEB6CEA}"/>
              </a:ext>
            </a:extLst>
          </p:cNvPr>
          <p:cNvSpPr txBox="1"/>
          <p:nvPr/>
        </p:nvSpPr>
        <p:spPr>
          <a:xfrm>
            <a:off x="5868940" y="2543175"/>
            <a:ext cx="4484735" cy="830997"/>
          </a:xfrm>
          <a:prstGeom prst="rect">
            <a:avLst/>
          </a:prstGeom>
          <a:noFill/>
        </p:spPr>
        <p:txBody>
          <a:bodyPr wrap="square" rtlCol="0">
            <a:spAutoFit/>
          </a:bodyPr>
          <a:lstStyle/>
          <a:p>
            <a:r>
              <a:rPr lang="en-US" sz="1600">
                <a:latin typeface="Roboto" panose="02000000000000000000" pitchFamily="2" charset="0"/>
                <a:ea typeface="Roboto" panose="02000000000000000000" pitchFamily="2" charset="0"/>
              </a:rPr>
              <a:t>The system will be adjusted for those who cannot physically be present in the classroom for training, but have a desire to learn.</a:t>
            </a:r>
            <a:endParaRPr lang="ru-RU" sz="1600" dirty="0">
              <a:latin typeface="Roboto" panose="02000000000000000000" pitchFamily="2" charset="0"/>
              <a:ea typeface="Roboto" panose="020000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44627" y="799554"/>
            <a:ext cx="10673091" cy="502047"/>
          </a:xfrm>
          <a:prstGeom prst="rect">
            <a:avLst/>
          </a:prstGeom>
          <a:noFill/>
          <a:ln/>
        </p:spPr>
        <p:txBody>
          <a:bodyPr wrap="none" lIns="0" tIns="0" rIns="0" bIns="0" rtlCol="0" anchor="t"/>
          <a:lstStyle/>
          <a:p>
            <a:pPr algn="ctr" rtl="1">
              <a:lnSpc>
                <a:spcPct val="104000"/>
              </a:lnSpc>
            </a:pPr>
            <a:r>
              <a:rPr lang="en-US" sz="3150" b="1" dirty="0">
                <a:latin typeface="Hubot Sans Bold" pitchFamily="34" charset="0"/>
                <a:ea typeface="Hubot Sans Bold" pitchFamily="34" charset="-122"/>
                <a:cs typeface="Hubot Sans Bold" pitchFamily="34" charset="-120"/>
              </a:rPr>
              <a:t>TECHNOLOGIES THAT MAKE LEARNING MODERN</a:t>
            </a:r>
            <a:endParaRPr lang="en-US" sz="3150" dirty="0"/>
          </a:p>
        </p:txBody>
      </p:sp>
      <p:pic>
        <p:nvPicPr>
          <p:cNvPr id="4" name="Image 0"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1574" y="1984871"/>
            <a:ext cx="401627" cy="401638"/>
          </a:xfrm>
          <a:prstGeom prst="rect">
            <a:avLst/>
          </a:prstGeom>
        </p:spPr>
      </p:pic>
      <p:sp>
        <p:nvSpPr>
          <p:cNvPr id="5" name="Text 2"/>
          <p:cNvSpPr/>
          <p:nvPr/>
        </p:nvSpPr>
        <p:spPr>
          <a:xfrm>
            <a:off x="661574" y="2557165"/>
            <a:ext cx="2008236" cy="251023"/>
          </a:xfrm>
          <a:prstGeom prst="rect">
            <a:avLst/>
          </a:prstGeom>
          <a:noFill/>
          <a:ln/>
        </p:spPr>
        <p:txBody>
          <a:bodyPr wrap="none" lIns="0" tIns="0" rIns="0" bIns="0" rtlCol="0" anchor="t"/>
          <a:lstStyle/>
          <a:p>
            <a:pPr>
              <a:lnSpc>
                <a:spcPct val="104000"/>
              </a:lnSpc>
            </a:pPr>
            <a:r>
              <a:rPr lang="en-US" sz="1550" b="1">
                <a:latin typeface="Hubot Sans Bold" pitchFamily="34" charset="0"/>
                <a:ea typeface="Hubot Sans Bold" pitchFamily="34" charset="-122"/>
                <a:cs typeface="Hubot Sans Bold" pitchFamily="34" charset="-120"/>
              </a:rPr>
              <a:t>LMS PLATFORM</a:t>
            </a:r>
            <a:endParaRPr lang="en-US" sz="1550" dirty="0"/>
          </a:p>
        </p:txBody>
      </p:sp>
      <p:sp>
        <p:nvSpPr>
          <p:cNvPr id="6" name="Text 3"/>
          <p:cNvSpPr/>
          <p:nvPr/>
        </p:nvSpPr>
        <p:spPr>
          <a:xfrm>
            <a:off x="661574" y="2890044"/>
            <a:ext cx="5348947" cy="237728"/>
          </a:xfrm>
          <a:prstGeom prst="rect">
            <a:avLst/>
          </a:prstGeom>
          <a:noFill/>
          <a:ln/>
        </p:spPr>
        <p:txBody>
          <a:bodyPr wrap="none" lIns="0" tIns="0" rIns="0" bIns="0" rtlCol="0" anchor="t"/>
          <a:lstStyle/>
          <a:p>
            <a:pPr>
              <a:lnSpc>
                <a:spcPct val="123000"/>
              </a:lnSpc>
            </a:pPr>
            <a:r>
              <a:rPr lang="en-US" sz="1250">
                <a:latin typeface="Roboto Condensed" pitchFamily="34" charset="0"/>
                <a:ea typeface="Roboto Condensed" pitchFamily="34" charset="-122"/>
                <a:cs typeface="Roboto Condensed" pitchFamily="34" charset="-120"/>
              </a:rPr>
              <a:t>Online training, video conferencing, and class recordings</a:t>
            </a:r>
            <a:endParaRPr lang="en-US" sz="1250" dirty="0"/>
          </a:p>
        </p:txBody>
      </p:sp>
      <p:pic>
        <p:nvPicPr>
          <p:cNvPr id="7" name="Image 1"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81173" y="1984871"/>
            <a:ext cx="401627" cy="401638"/>
          </a:xfrm>
          <a:prstGeom prst="rect">
            <a:avLst/>
          </a:prstGeom>
        </p:spPr>
      </p:pic>
      <p:sp>
        <p:nvSpPr>
          <p:cNvPr id="8" name="Text 4"/>
          <p:cNvSpPr/>
          <p:nvPr/>
        </p:nvSpPr>
        <p:spPr>
          <a:xfrm>
            <a:off x="6181173" y="2557165"/>
            <a:ext cx="2008236" cy="251023"/>
          </a:xfrm>
          <a:prstGeom prst="rect">
            <a:avLst/>
          </a:prstGeom>
          <a:noFill/>
          <a:ln/>
        </p:spPr>
        <p:txBody>
          <a:bodyPr wrap="none" lIns="0" tIns="0" rIns="0" bIns="0" rtlCol="0" anchor="t"/>
          <a:lstStyle/>
          <a:p>
            <a:pPr>
              <a:lnSpc>
                <a:spcPct val="104000"/>
              </a:lnSpc>
            </a:pPr>
            <a:r>
              <a:rPr lang="en-US" sz="1550" b="1">
                <a:latin typeface="Hubot Sans Bold" pitchFamily="34" charset="0"/>
                <a:ea typeface="Hubot Sans Bold" pitchFamily="34" charset="-122"/>
                <a:cs typeface="Hubot Sans Bold" pitchFamily="34" charset="-120"/>
              </a:rPr>
              <a:t>AI-ASSISTANTS</a:t>
            </a:r>
            <a:endParaRPr lang="en-US" sz="1550" dirty="0"/>
          </a:p>
        </p:txBody>
      </p:sp>
      <p:sp>
        <p:nvSpPr>
          <p:cNvPr id="9" name="Text 5"/>
          <p:cNvSpPr/>
          <p:nvPr/>
        </p:nvSpPr>
        <p:spPr>
          <a:xfrm>
            <a:off x="6181173" y="2890044"/>
            <a:ext cx="5348947" cy="475456"/>
          </a:xfrm>
          <a:prstGeom prst="rect">
            <a:avLst/>
          </a:prstGeom>
          <a:noFill/>
          <a:ln/>
        </p:spPr>
        <p:txBody>
          <a:bodyPr wrap="square" lIns="0" tIns="0" rIns="0" bIns="0" rtlCol="0" anchor="t">
            <a:normAutofit/>
          </a:bodyPr>
          <a:lstStyle/>
          <a:p>
            <a:pPr>
              <a:lnSpc>
                <a:spcPct val="123000"/>
              </a:lnSpc>
            </a:pPr>
            <a:r>
              <a:rPr lang="en-US" sz="1250">
                <a:latin typeface="Roboto Condensed" pitchFamily="34" charset="0"/>
                <a:ea typeface="Roboto Condensed" pitchFamily="34" charset="-122"/>
                <a:cs typeface="Roboto Condensed" pitchFamily="34" charset="-120"/>
              </a:rPr>
              <a:t>Language training with artificial intelligence, interactive tests with automatic verification</a:t>
            </a:r>
            <a:endParaRPr lang="en-US" sz="1250" dirty="0"/>
          </a:p>
        </p:txBody>
      </p:sp>
      <p:pic>
        <p:nvPicPr>
          <p:cNvPr id="10" name="Image 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1574" y="3638550"/>
            <a:ext cx="401627" cy="401638"/>
          </a:xfrm>
          <a:prstGeom prst="rect">
            <a:avLst/>
          </a:prstGeom>
        </p:spPr>
      </p:pic>
      <p:sp>
        <p:nvSpPr>
          <p:cNvPr id="11" name="Text 6"/>
          <p:cNvSpPr/>
          <p:nvPr/>
        </p:nvSpPr>
        <p:spPr>
          <a:xfrm>
            <a:off x="661574" y="4210844"/>
            <a:ext cx="2259353" cy="251023"/>
          </a:xfrm>
          <a:prstGeom prst="rect">
            <a:avLst/>
          </a:prstGeom>
          <a:noFill/>
          <a:ln/>
        </p:spPr>
        <p:txBody>
          <a:bodyPr wrap="none" lIns="0" tIns="0" rIns="0" bIns="0" rtlCol="0" anchor="t"/>
          <a:lstStyle/>
          <a:p>
            <a:pPr>
              <a:lnSpc>
                <a:spcPct val="104000"/>
              </a:lnSpc>
            </a:pPr>
            <a:r>
              <a:rPr lang="en-US" sz="1550" b="1" dirty="0">
                <a:latin typeface="Hubot Sans Bold" pitchFamily="34" charset="0"/>
                <a:ea typeface="Hubot Sans Bold" pitchFamily="34" charset="-122"/>
                <a:cs typeface="Hubot Sans Bold" pitchFamily="34" charset="-120"/>
              </a:rPr>
              <a:t>VR/AR-COMPONENTS</a:t>
            </a:r>
            <a:endParaRPr lang="en-US" sz="1550" dirty="0"/>
          </a:p>
        </p:txBody>
      </p:sp>
      <p:sp>
        <p:nvSpPr>
          <p:cNvPr id="12" name="Text 7"/>
          <p:cNvSpPr/>
          <p:nvPr/>
        </p:nvSpPr>
        <p:spPr>
          <a:xfrm>
            <a:off x="661574" y="4543723"/>
            <a:ext cx="5348947" cy="237728"/>
          </a:xfrm>
          <a:prstGeom prst="rect">
            <a:avLst/>
          </a:prstGeom>
          <a:noFill/>
          <a:ln/>
        </p:spPr>
        <p:txBody>
          <a:bodyPr wrap="none" lIns="0" tIns="0" rIns="0" bIns="0" rtlCol="0" anchor="t"/>
          <a:lstStyle/>
          <a:p>
            <a:pPr>
              <a:lnSpc>
                <a:spcPct val="123000"/>
              </a:lnSpc>
            </a:pPr>
            <a:r>
              <a:rPr lang="en-US" sz="1250">
                <a:latin typeface="Roboto Condensed" pitchFamily="34" charset="0"/>
                <a:ea typeface="Roboto Condensed" pitchFamily="34" charset="-122"/>
                <a:cs typeface="Roboto Condensed" pitchFamily="34" charset="-120"/>
              </a:rPr>
              <a:t>VR scenarios for professional fields: medicine, engineering, manufacturing</a:t>
            </a:r>
            <a:endParaRPr lang="en-US" sz="1250" dirty="0"/>
          </a:p>
        </p:txBody>
      </p:sp>
      <p:pic>
        <p:nvPicPr>
          <p:cNvPr id="13" name="Image 3" descr="preencoded.png"/>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181173" y="3638550"/>
            <a:ext cx="401627" cy="401638"/>
          </a:xfrm>
          <a:prstGeom prst="rect">
            <a:avLst/>
          </a:prstGeom>
        </p:spPr>
      </p:pic>
      <p:sp>
        <p:nvSpPr>
          <p:cNvPr id="14" name="Text 8"/>
          <p:cNvSpPr/>
          <p:nvPr/>
        </p:nvSpPr>
        <p:spPr>
          <a:xfrm>
            <a:off x="6181173" y="4210844"/>
            <a:ext cx="3027684" cy="251023"/>
          </a:xfrm>
          <a:prstGeom prst="rect">
            <a:avLst/>
          </a:prstGeom>
          <a:noFill/>
          <a:ln/>
        </p:spPr>
        <p:txBody>
          <a:bodyPr wrap="none" lIns="0" tIns="0" rIns="0" bIns="0" rtlCol="0" anchor="t"/>
          <a:lstStyle/>
          <a:p>
            <a:pPr>
              <a:lnSpc>
                <a:spcPct val="104000"/>
              </a:lnSpc>
            </a:pPr>
            <a:r>
              <a:rPr lang="en-US" sz="1550" b="1">
                <a:latin typeface="Hubot Sans Bold" pitchFamily="34" charset="0"/>
                <a:ea typeface="Hubot Sans Bold" pitchFamily="34" charset="-122"/>
                <a:cs typeface="Hubot Sans Bold" pitchFamily="34" charset="-120"/>
              </a:rPr>
              <a:t>INTERACTIVE EQUIPMENT</a:t>
            </a:r>
            <a:endParaRPr lang="en-US" sz="1550" dirty="0"/>
          </a:p>
        </p:txBody>
      </p:sp>
      <p:sp>
        <p:nvSpPr>
          <p:cNvPr id="15" name="Text 9"/>
          <p:cNvSpPr/>
          <p:nvPr/>
        </p:nvSpPr>
        <p:spPr>
          <a:xfrm>
            <a:off x="6181173" y="4543723"/>
            <a:ext cx="5348947" cy="475456"/>
          </a:xfrm>
          <a:prstGeom prst="rect">
            <a:avLst/>
          </a:prstGeom>
          <a:noFill/>
          <a:ln/>
        </p:spPr>
        <p:txBody>
          <a:bodyPr wrap="square" lIns="0" tIns="0" rIns="0" bIns="0" rtlCol="0" anchor="t">
            <a:normAutofit/>
          </a:bodyPr>
          <a:lstStyle/>
          <a:p>
            <a:pPr>
              <a:lnSpc>
                <a:spcPct val="123000"/>
              </a:lnSpc>
            </a:pPr>
            <a:r>
              <a:rPr lang="fr-FR" sz="1250">
                <a:latin typeface="Roboto Condensed" pitchFamily="34" charset="0"/>
                <a:ea typeface="Roboto Condensed" pitchFamily="34" charset="-122"/>
                <a:cs typeface="Roboto Condensed" pitchFamily="34" charset="-120"/>
              </a:rPr>
              <a:t>Interactive panels, tablets, laptops, digital exercises and simulation dialogues</a:t>
            </a:r>
            <a:endParaRPr lang="en-US" sz="1250" dirty="0"/>
          </a:p>
        </p:txBody>
      </p:sp>
      <p:sp>
        <p:nvSpPr>
          <p:cNvPr id="16" name="Text 10"/>
          <p:cNvSpPr/>
          <p:nvPr/>
        </p:nvSpPr>
        <p:spPr>
          <a:xfrm>
            <a:off x="661574" y="5172770"/>
            <a:ext cx="10868547" cy="866775"/>
          </a:xfrm>
          <a:prstGeom prst="rect">
            <a:avLst/>
          </a:prstGeom>
          <a:noFill/>
          <a:ln/>
        </p:spPr>
        <p:txBody>
          <a:bodyPr wrap="square" lIns="0" tIns="0" rIns="0" bIns="0" rtlCol="0" anchor="t">
            <a:normAutofit/>
          </a:bodyPr>
          <a:lstStyle/>
          <a:p>
            <a:pPr>
              <a:lnSpc>
                <a:spcPct val="123000"/>
              </a:lnSpc>
              <a:spcAft>
                <a:spcPts val="1200"/>
              </a:spcAft>
            </a:pPr>
            <a:r>
              <a:rPr lang="en-US" sz="1250">
                <a:latin typeface="Roboto Condensed" pitchFamily="34" charset="0"/>
                <a:ea typeface="Roboto Condensed" pitchFamily="34" charset="-122"/>
                <a:cs typeface="Roboto Condensed" pitchFamily="34" charset="-120"/>
              </a:rPr>
              <a:t>Especially interesting is the use of VR scenarios for professional fields, such as medicine, engineering, and manufacturing. This will allow you not only to learn words, but to train real communication situations.
This model makes language a practical tool that can be immediately applied in work, study and international cooperation.</a:t>
            </a:r>
            <a:endParaRPr lang="en-US" sz="1250" dirty="0"/>
          </a:p>
        </p:txBody>
      </p:sp>
      <p:sp>
        <p:nvSpPr>
          <p:cNvPr id="17" name="TextBox 16">
            <a:extLst>
              <a:ext uri="{FF2B5EF4-FFF2-40B4-BE49-F238E27FC236}">
                <a16:creationId xmlns:a16="http://schemas.microsoft.com/office/drawing/2014/main" id="{39A60A38-3315-180E-5A52-9D757A8C8599}"/>
              </a:ext>
            </a:extLst>
          </p:cNvPr>
          <p:cNvSpPr txBox="1"/>
          <p:nvPr/>
        </p:nvSpPr>
        <p:spPr>
          <a:xfrm>
            <a:off x="533400" y="1301601"/>
            <a:ext cx="10868547" cy="584775"/>
          </a:xfrm>
          <a:prstGeom prst="rect">
            <a:avLst/>
          </a:prstGeom>
          <a:noFill/>
        </p:spPr>
        <p:txBody>
          <a:bodyPr wrap="square" rtlCol="0">
            <a:spAutoFit/>
          </a:bodyPr>
          <a:lstStyle/>
          <a:p>
            <a:r>
              <a:rPr lang="en-US" sz="1600"/>
              <a:t>Guided by the principle of Smart Reconstruction and taking into account the acute shortage of professional teachers in Ukraine, we have begun to implement a hybrid learning model that combines:</a:t>
            </a: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1574" y="955278"/>
            <a:ext cx="10868547" cy="1004094"/>
          </a:xfrm>
          <a:prstGeom prst="rect">
            <a:avLst/>
          </a:prstGeom>
          <a:noFill/>
          <a:ln/>
        </p:spPr>
        <p:txBody>
          <a:bodyPr wrap="square" lIns="0" tIns="0" rIns="0" bIns="0" rtlCol="0" anchor="t">
            <a:normAutofit/>
          </a:bodyPr>
          <a:lstStyle/>
          <a:p>
            <a:pPr>
              <a:lnSpc>
                <a:spcPct val="104000"/>
              </a:lnSpc>
            </a:pPr>
            <a:r>
              <a:rPr lang="en-US" sz="3150" b="1">
                <a:latin typeface="Hubot Sans Bold" pitchFamily="34" charset="0"/>
                <a:ea typeface="Hubot Sans Bold" pitchFamily="34" charset="-122"/>
                <a:cs typeface="Hubot Sans Bold" pitchFamily="34" charset="-120"/>
              </a:rPr>
              <a:t>UKRAINIAN-KOREAN COOPERATION AND FUTURE RESULTS</a:t>
            </a:r>
            <a:endParaRPr lang="en-US" sz="3150" dirty="0"/>
          </a:p>
        </p:txBody>
      </p:sp>
      <p:sp>
        <p:nvSpPr>
          <p:cNvPr id="3" name="Text 1"/>
          <p:cNvSpPr/>
          <p:nvPr/>
        </p:nvSpPr>
        <p:spPr>
          <a:xfrm>
            <a:off x="661574" y="2232422"/>
            <a:ext cx="10868547" cy="475456"/>
          </a:xfrm>
          <a:prstGeom prst="rect">
            <a:avLst/>
          </a:prstGeom>
          <a:noFill/>
          <a:ln/>
        </p:spPr>
        <p:txBody>
          <a:bodyPr wrap="square" lIns="0" tIns="0" rIns="0" bIns="0" rtlCol="0" anchor="t">
            <a:normAutofit/>
          </a:bodyPr>
          <a:lstStyle/>
          <a:p>
            <a:pPr>
              <a:lnSpc>
                <a:spcPct val="123000"/>
              </a:lnSpc>
            </a:pPr>
            <a:r>
              <a:rPr lang="en-US" sz="1250">
                <a:latin typeface="Roboto Condensed" pitchFamily="34" charset="0"/>
                <a:ea typeface="Roboto Condensed" pitchFamily="34" charset="-122"/>
                <a:cs typeface="Roboto Condensed" pitchFamily="34" charset="-120"/>
              </a:rPr>
              <a:t>The Language College 4.0 project is related to the development of Ukrainian-Korean cooperation within the framework of the ideas of the Seoul Declaration. The college offers Korean partners a pilot platform in Ukraine for testing educational technologies, EdTech solutions, AI tools, VR training, and inclusive solutions.</a:t>
            </a:r>
            <a:endParaRPr lang="en-US" sz="1250" dirty="0"/>
          </a:p>
        </p:txBody>
      </p:sp>
      <p:sp>
        <p:nvSpPr>
          <p:cNvPr id="4" name="Text 2"/>
          <p:cNvSpPr/>
          <p:nvPr/>
        </p:nvSpPr>
        <p:spPr>
          <a:xfrm>
            <a:off x="661574" y="2997994"/>
            <a:ext cx="3090091" cy="251023"/>
          </a:xfrm>
          <a:prstGeom prst="rect">
            <a:avLst/>
          </a:prstGeom>
          <a:noFill/>
          <a:ln/>
        </p:spPr>
        <p:txBody>
          <a:bodyPr wrap="none" lIns="0" tIns="0" rIns="0" bIns="0" rtlCol="0" anchor="t"/>
          <a:lstStyle/>
          <a:p>
            <a:pPr>
              <a:lnSpc>
                <a:spcPct val="104000"/>
              </a:lnSpc>
            </a:pPr>
            <a:r>
              <a:rPr lang="en-US" sz="1550" b="1">
                <a:latin typeface="Hubot Sans Bold" pitchFamily="34" charset="0"/>
                <a:ea typeface="Hubot Sans Bold" pitchFamily="34" charset="-122"/>
                <a:cs typeface="Hubot Sans Bold" pitchFamily="34" charset="-120"/>
              </a:rPr>
              <a:t>EXPECTED SUPPORT</a:t>
            </a:r>
            <a:endParaRPr lang="en-US" sz="1550" dirty="0"/>
          </a:p>
        </p:txBody>
      </p:sp>
      <p:sp>
        <p:nvSpPr>
          <p:cNvPr id="5" name="Text 3"/>
          <p:cNvSpPr/>
          <p:nvPr/>
        </p:nvSpPr>
        <p:spPr>
          <a:xfrm>
            <a:off x="661574" y="3385542"/>
            <a:ext cx="5238321" cy="1379538"/>
          </a:xfrm>
          <a:prstGeom prst="rect">
            <a:avLst/>
          </a:prstGeom>
          <a:noFill/>
          <a:ln/>
        </p:spPr>
        <p:txBody>
          <a:bodyPr wrap="square" lIns="0" tIns="0" rIns="0" bIns="0" rtlCol="0" anchor="t">
            <a:normAutofit/>
          </a:bodyPr>
          <a:lstStyle/>
          <a:p>
            <a:pPr marL="342900" indent="-342900">
              <a:lnSpc>
                <a:spcPct val="123000"/>
              </a:lnSpc>
              <a:buSzPct val="100000"/>
              <a:buChar char="•"/>
            </a:pPr>
            <a:r>
              <a:rPr lang="en-US" sz="1250">
                <a:latin typeface="Roboto Condensed" pitchFamily="34" charset="0"/>
                <a:ea typeface="Roboto Condensed" pitchFamily="34" charset="-122"/>
                <a:cs typeface="Roboto Condensed" pitchFamily="34" charset="-120"/>
              </a:rPr>
              <a:t>Hardware and software
Korean Language Teachers
Educational materials
Grant funding
Opportunities for student exchanges and internships</a:t>
            </a:r>
            <a:endParaRPr lang="en-US" sz="1250" dirty="0"/>
          </a:p>
        </p:txBody>
      </p:sp>
      <p:sp>
        <p:nvSpPr>
          <p:cNvPr id="6" name="Text 4"/>
          <p:cNvSpPr/>
          <p:nvPr/>
        </p:nvSpPr>
        <p:spPr>
          <a:xfrm>
            <a:off x="6298149" y="2997994"/>
            <a:ext cx="4987403" cy="251023"/>
          </a:xfrm>
          <a:prstGeom prst="rect">
            <a:avLst/>
          </a:prstGeom>
          <a:noFill/>
          <a:ln/>
        </p:spPr>
        <p:txBody>
          <a:bodyPr wrap="none" lIns="0" tIns="0" rIns="0" bIns="0" rtlCol="0" anchor="t"/>
          <a:lstStyle/>
          <a:p>
            <a:pPr>
              <a:lnSpc>
                <a:spcPct val="104000"/>
              </a:lnSpc>
            </a:pPr>
            <a:r>
              <a:rPr lang="en-US" sz="1550" b="1">
                <a:latin typeface="Hubot Sans Bold" pitchFamily="34" charset="0"/>
                <a:ea typeface="Hubot Sans Bold" pitchFamily="34" charset="-122"/>
                <a:cs typeface="Hubot Sans Bold" pitchFamily="34" charset="-120"/>
              </a:rPr>
              <a:t>EXPECTED RESULT BY THE 18TH MONTH</a:t>
            </a:r>
            <a:endParaRPr lang="en-US" sz="1550" dirty="0"/>
          </a:p>
        </p:txBody>
      </p:sp>
      <p:sp>
        <p:nvSpPr>
          <p:cNvPr id="7" name="Text 5"/>
          <p:cNvSpPr/>
          <p:nvPr/>
        </p:nvSpPr>
        <p:spPr>
          <a:xfrm>
            <a:off x="6298149" y="3385542"/>
            <a:ext cx="5238321" cy="1617266"/>
          </a:xfrm>
          <a:prstGeom prst="rect">
            <a:avLst/>
          </a:prstGeom>
          <a:noFill/>
          <a:ln/>
        </p:spPr>
        <p:txBody>
          <a:bodyPr wrap="square" lIns="0" tIns="0" rIns="0" bIns="0" rtlCol="0" anchor="t">
            <a:normAutofit lnSpcReduction="10000"/>
          </a:bodyPr>
          <a:lstStyle/>
          <a:p>
            <a:pPr marL="342900" indent="-342900">
              <a:lnSpc>
                <a:spcPct val="123000"/>
              </a:lnSpc>
              <a:buSzPct val="100000"/>
              <a:buChar char="•"/>
            </a:pPr>
            <a:r>
              <a:rPr lang="en-US" sz="1250">
                <a:latin typeface="Roboto Condensed" pitchFamily="34" charset="0"/>
                <a:ea typeface="Roboto Condensed" pitchFamily="34" charset="-122"/>
                <a:cs typeface="Roboto Condensed" pitchFamily="34" charset="-120"/>
              </a:rPr>
              <a:t>Launch of a full-fledged hybrid platform with 7 languages
Training of at least 300 students
Trained personnel for future Smart Villages in Bukovyna with knowledge of English, Korean and other languages.
Training of at least 50 people with disabilities
Creation of an educational model that can be scaled to other regions of Ukraine</a:t>
            </a:r>
            <a:endParaRPr lang="en-US" sz="1250" dirty="0"/>
          </a:p>
        </p:txBody>
      </p:sp>
      <p:sp>
        <p:nvSpPr>
          <p:cNvPr id="8" name="Shape 6"/>
          <p:cNvSpPr/>
          <p:nvPr/>
        </p:nvSpPr>
        <p:spPr>
          <a:xfrm>
            <a:off x="661574" y="5204123"/>
            <a:ext cx="19050" cy="544909"/>
          </a:xfrm>
          <a:prstGeom prst="roundRect">
            <a:avLst>
              <a:gd name="adj" fmla="val 59999"/>
            </a:avLst>
          </a:prstGeom>
          <a:solidFill>
            <a:srgbClr val="1E1E1A"/>
          </a:solidFill>
          <a:ln/>
        </p:spPr>
        <p:txBody>
          <a:bodyPr/>
          <a:lstStyle/>
          <a:p>
            <a:endParaRPr lang="ru-RU"/>
          </a:p>
        </p:txBody>
      </p:sp>
      <p:sp>
        <p:nvSpPr>
          <p:cNvPr id="9" name="Text 7"/>
          <p:cNvSpPr/>
          <p:nvPr/>
        </p:nvSpPr>
        <p:spPr>
          <a:xfrm>
            <a:off x="902570" y="5357713"/>
            <a:ext cx="11237135" cy="237728"/>
          </a:xfrm>
          <a:prstGeom prst="rect">
            <a:avLst/>
          </a:prstGeom>
          <a:noFill/>
          <a:ln/>
        </p:spPr>
        <p:txBody>
          <a:bodyPr wrap="none" lIns="0" tIns="0" rIns="0" bIns="0" rtlCol="0" anchor="t"/>
          <a:lstStyle/>
          <a:p>
            <a:pPr>
              <a:lnSpc>
                <a:spcPct val="123000"/>
              </a:lnSpc>
            </a:pPr>
            <a:r>
              <a:rPr lang="en-US" sz="1250">
                <a:latin typeface="Roboto Condensed" pitchFamily="34" charset="0"/>
                <a:ea typeface="Roboto Condensed" pitchFamily="34" charset="-122"/>
                <a:cs typeface="Roboto Condensed" pitchFamily="34" charset="-120"/>
              </a:rPr>
              <a:t>Language College 4.0 is a project about the future, where education becomes accessible, technological, international and truly human.</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822</Words>
  <Application>Microsoft Office PowerPoint</Application>
  <PresentationFormat>Широкоэкранный</PresentationFormat>
  <Paragraphs>48</Paragraphs>
  <Slides>6</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Arial</vt:lpstr>
      <vt:lpstr>Hubot Sans Bold</vt:lpstr>
      <vt:lpstr>Roboto Condensed</vt:lpstr>
      <vt:lpstr>Roboto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Timofey Nikulin</dc:creator>
  <cp:lastModifiedBy>Mike Nikulin</cp:lastModifiedBy>
  <cp:revision>5</cp:revision>
  <dcterms:created xsi:type="dcterms:W3CDTF">2026-06-17T15:11:47Z</dcterms:created>
  <dcterms:modified xsi:type="dcterms:W3CDTF">2026-06-18T12:48:06Z</dcterms:modified>
</cp:coreProperties>
</file>